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3" r:id="rId2"/>
    <p:sldMasterId id="2147483717" r:id="rId3"/>
    <p:sldMasterId id="2147483720" r:id="rId4"/>
  </p:sldMasterIdLst>
  <p:notesMasterIdLst>
    <p:notesMasterId r:id="rId18"/>
  </p:notesMasterIdLst>
  <p:sldIdLst>
    <p:sldId id="357" r:id="rId5"/>
    <p:sldId id="358" r:id="rId6"/>
    <p:sldId id="328" r:id="rId7"/>
    <p:sldId id="424" r:id="rId8"/>
    <p:sldId id="419" r:id="rId9"/>
    <p:sldId id="425" r:id="rId10"/>
    <p:sldId id="423" r:id="rId11"/>
    <p:sldId id="421" r:id="rId12"/>
    <p:sldId id="364" r:id="rId13"/>
    <p:sldId id="365" r:id="rId14"/>
    <p:sldId id="366" r:id="rId15"/>
    <p:sldId id="380" r:id="rId16"/>
    <p:sldId id="386" r:id="rId17"/>
  </p:sldIdLst>
  <p:sldSz cx="9144000" cy="6858000" type="screen4x3"/>
  <p:notesSz cx="6858000" cy="9144000"/>
  <p:defaultTextStyle>
    <a:defPPr>
      <a:defRPr lang="en-I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BE34"/>
    <a:srgbClr val="2D591F"/>
    <a:srgbClr val="CCFF99"/>
    <a:srgbClr val="EEECE1"/>
    <a:srgbClr val="F3F2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p:restoredLeft sz="15620"/>
    <p:restoredTop sz="86241" autoAdjust="0"/>
  </p:normalViewPr>
  <p:slideViewPr>
    <p:cSldViewPr>
      <p:cViewPr>
        <p:scale>
          <a:sx n="85" d="100"/>
          <a:sy n="85" d="100"/>
        </p:scale>
        <p:origin x="-1952" y="5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IE"/>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IE"/>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IE" noProof="0" smtClean="0"/>
              <a:t>Click to edit Master text styles</a:t>
            </a:r>
          </a:p>
          <a:p>
            <a:pPr lvl="1"/>
            <a:r>
              <a:rPr lang="en-IE" noProof="0" smtClean="0"/>
              <a:t>Second level</a:t>
            </a:r>
          </a:p>
          <a:p>
            <a:pPr lvl="2"/>
            <a:r>
              <a:rPr lang="en-IE" noProof="0" smtClean="0"/>
              <a:t>Third level</a:t>
            </a:r>
          </a:p>
          <a:p>
            <a:pPr lvl="3"/>
            <a:r>
              <a:rPr lang="en-IE" noProof="0" smtClean="0"/>
              <a:t>Fourth level</a:t>
            </a:r>
          </a:p>
          <a:p>
            <a:pPr lvl="4"/>
            <a:r>
              <a:rPr lang="en-IE"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IE"/>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160C53F7-9B9A-4CBE-A07A-023AFB12DD1A}" type="slidenum">
              <a:rPr lang="en-IE"/>
              <a:pPr>
                <a:defRPr/>
              </a:pPr>
              <a:t>‹#›</a:t>
            </a:fld>
            <a:endParaRPr lang="en-IE"/>
          </a:p>
        </p:txBody>
      </p:sp>
    </p:spTree>
    <p:extLst>
      <p:ext uri="{BB962C8B-B14F-4D97-AF65-F5344CB8AC3E}">
        <p14:creationId xmlns:p14="http://schemas.microsoft.com/office/powerpoint/2010/main" val="15752648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455C835-77DC-4B1B-B4EE-2D830116DFFF}" type="slidenum">
              <a:rPr lang="en-IE" smtClean="0"/>
              <a:pPr/>
              <a:t>1</a:t>
            </a:fld>
            <a:endParaRPr lang="en-IE" smtClean="0"/>
          </a:p>
        </p:txBody>
      </p:sp>
      <p:sp>
        <p:nvSpPr>
          <p:cNvPr id="20483" name="Rectangle 2"/>
          <p:cNvSpPr>
            <a:spLocks noGrp="1" noRot="1" noChangeAspect="1" noChangeArrowheads="1" noTextEdit="1"/>
          </p:cNvSpPr>
          <p:nvPr>
            <p:ph type="sldImg"/>
          </p:nvPr>
        </p:nvSpPr>
        <p:spPr>
          <a:xfrm>
            <a:off x="1143000" y="685800"/>
            <a:ext cx="4572000" cy="3429000"/>
          </a:xfrm>
          <a:ln/>
        </p:spPr>
      </p:sp>
      <p:sp>
        <p:nvSpPr>
          <p:cNvPr id="20484" name="Rectangle 3"/>
          <p:cNvSpPr>
            <a:spLocks noGrp="1" noChangeArrowheads="1"/>
          </p:cNvSpPr>
          <p:nvPr>
            <p:ph type="body" idx="1"/>
          </p:nvPr>
        </p:nvSpPr>
        <p:spPr>
          <a:noFill/>
          <a:ln/>
        </p:spPr>
        <p:txBody>
          <a:bodyPr/>
          <a:lstStyle/>
          <a:p>
            <a:pPr defTabSz="457200"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96D9D6D-6181-400C-AE6A-3B2A9BF9FA89}" type="slidenum">
              <a:rPr lang="en-US"/>
              <a:pPr/>
              <a:t>10</a:t>
            </a:fld>
            <a:endParaRPr lang="en-US" dirty="0"/>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p:spPr>
        <p:txBody>
          <a:bodyPr/>
          <a:lstStyle/>
          <a:p>
            <a:pPr eaLnBrk="1" hangingPunct="1"/>
            <a:endParaRPr lang="en-GB" dirty="0" smtClean="0"/>
          </a:p>
        </p:txBody>
      </p:sp>
      <p:sp>
        <p:nvSpPr>
          <p:cNvPr id="31749" name="Slide Number Placeholder 3"/>
          <p:cNvSpPr txBox="1">
            <a:spLocks noGrp="1"/>
          </p:cNvSpPr>
          <p:nvPr/>
        </p:nvSpPr>
        <p:spPr bwMode="auto">
          <a:xfrm>
            <a:off x="3883991" y="8684961"/>
            <a:ext cx="2972392" cy="457567"/>
          </a:xfrm>
          <a:prstGeom prst="rect">
            <a:avLst/>
          </a:prstGeom>
          <a:noFill/>
          <a:ln w="9525">
            <a:noFill/>
            <a:miter lim="800000"/>
            <a:headEnd/>
            <a:tailEnd/>
          </a:ln>
        </p:spPr>
        <p:txBody>
          <a:bodyPr lIns="90763" tIns="45382" rIns="90763" bIns="45382" anchor="b"/>
          <a:lstStyle/>
          <a:p>
            <a:pPr algn="r"/>
            <a:fld id="{D94B30B6-F671-4C17-B69B-435CFE0E5476}" type="slidenum">
              <a:rPr lang="en-US" sz="1200">
                <a:latin typeface="Calibri" pitchFamily="34" charset="0"/>
              </a:rPr>
              <a:pPr algn="r"/>
              <a:t>10</a:t>
            </a:fld>
            <a:endParaRPr lang="en-US" sz="1200"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96D9D6D-6181-400C-AE6A-3B2A9BF9FA89}" type="slidenum">
              <a:rPr lang="en-US"/>
              <a:pPr/>
              <a:t>11</a:t>
            </a:fld>
            <a:endParaRPr lang="en-US" dirty="0"/>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p:spPr>
        <p:txBody>
          <a:bodyPr/>
          <a:lstStyle/>
          <a:p>
            <a:pPr eaLnBrk="1" hangingPunct="1"/>
            <a:endParaRPr lang="en-GB" dirty="0" smtClean="0"/>
          </a:p>
        </p:txBody>
      </p:sp>
      <p:sp>
        <p:nvSpPr>
          <p:cNvPr id="31749" name="Slide Number Placeholder 3"/>
          <p:cNvSpPr txBox="1">
            <a:spLocks noGrp="1"/>
          </p:cNvSpPr>
          <p:nvPr/>
        </p:nvSpPr>
        <p:spPr bwMode="auto">
          <a:xfrm>
            <a:off x="3883991" y="8684961"/>
            <a:ext cx="2972392" cy="457567"/>
          </a:xfrm>
          <a:prstGeom prst="rect">
            <a:avLst/>
          </a:prstGeom>
          <a:noFill/>
          <a:ln w="9525">
            <a:noFill/>
            <a:miter lim="800000"/>
            <a:headEnd/>
            <a:tailEnd/>
          </a:ln>
        </p:spPr>
        <p:txBody>
          <a:bodyPr lIns="90763" tIns="45382" rIns="90763" bIns="45382" anchor="b"/>
          <a:lstStyle/>
          <a:p>
            <a:pPr algn="r"/>
            <a:fld id="{D94B30B6-F671-4C17-B69B-435CFE0E5476}" type="slidenum">
              <a:rPr lang="en-US" sz="1200">
                <a:latin typeface="Calibri" pitchFamily="34" charset="0"/>
              </a:rPr>
              <a:pPr algn="r"/>
              <a:t>11</a:t>
            </a:fld>
            <a:endParaRPr lang="en-US" sz="1200"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sz="1600" dirty="0" smtClean="0"/>
              <a:t>That also gave us an opportunity to identify areas we are doing well in (e.g. Reducing deforestation) and areas we need to improve on (e.g. PA management effectiveness) and we made a first attempt to estimate how we are doing against our global goals</a:t>
            </a:r>
            <a:endParaRPr lang="en-GB" sz="1600" dirty="0"/>
          </a:p>
        </p:txBody>
      </p:sp>
      <p:sp>
        <p:nvSpPr>
          <p:cNvPr id="4" name="Slide Number Placeholder 3"/>
          <p:cNvSpPr>
            <a:spLocks noGrp="1"/>
          </p:cNvSpPr>
          <p:nvPr>
            <p:ph type="sldNum" sz="quarter" idx="10"/>
          </p:nvPr>
        </p:nvSpPr>
        <p:spPr/>
        <p:txBody>
          <a:bodyPr/>
          <a:lstStyle/>
          <a:p>
            <a:pPr>
              <a:defRPr/>
            </a:pPr>
            <a:fld id="{D0D77AC7-3CB6-4D61-823E-F3942A06C917}" type="slidenum">
              <a:rPr lang="en-IE" smtClean="0"/>
              <a:pPr>
                <a:defRPr/>
              </a:pPr>
              <a:t>12</a:t>
            </a:fld>
            <a:endParaRPr lang="en-I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73D5C88-472F-4405-A5D1-108B9B8610CE}" type="slidenum">
              <a:rPr lang="en-IE" smtClean="0"/>
              <a:pPr/>
              <a:t>13</a:t>
            </a:fld>
            <a:endParaRPr lang="en-IE" smtClean="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Arial" charset="0"/>
              </a:rPr>
              <a:t>I am sure you are</a:t>
            </a:r>
            <a:r>
              <a:rPr lang="en-GB" sz="1200" kern="1200" baseline="0" dirty="0" smtClean="0">
                <a:solidFill>
                  <a:schemeClr val="tx1"/>
                </a:solidFill>
                <a:latin typeface="Arial" charset="0"/>
                <a:ea typeface="+mn-ea"/>
                <a:cs typeface="Arial" charset="0"/>
              </a:rPr>
              <a:t> dying to hear all my lessons and </a:t>
            </a:r>
            <a:r>
              <a:rPr lang="en-GB" sz="1200" kern="1200" baseline="0" dirty="0" err="1" smtClean="0">
                <a:solidFill>
                  <a:schemeClr val="tx1"/>
                </a:solidFill>
                <a:latin typeface="Arial" charset="0"/>
                <a:ea typeface="+mn-ea"/>
                <a:cs typeface="Arial" charset="0"/>
              </a:rPr>
              <a:t>recs</a:t>
            </a:r>
            <a:r>
              <a:rPr lang="en-GB" sz="1200" kern="1200" baseline="0" dirty="0" smtClean="0">
                <a:solidFill>
                  <a:schemeClr val="tx1"/>
                </a:solidFill>
                <a:latin typeface="Arial" charset="0"/>
                <a:ea typeface="+mn-ea"/>
                <a:cs typeface="Arial" charset="0"/>
              </a:rPr>
              <a:t> in detail but given time here’s a summary:</a:t>
            </a:r>
          </a:p>
          <a:p>
            <a:pPr marL="0" marR="0" indent="0" algn="l" defTabSz="4572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Arial" charset="0"/>
              </a:rPr>
              <a:t>We aren’t claiming to have the perfect system or know all the answers – as you can see, essentially we are just encouraging more of a sense of partnership and collaboration so everyone makes more effort to collect and share data and use it.</a:t>
            </a:r>
          </a:p>
          <a:p>
            <a:pPr defTabSz="457200"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xfrm>
            <a:off x="1171575" y="704850"/>
            <a:ext cx="4519613" cy="3389313"/>
          </a:xfrm>
          <a:noFill/>
          <a:ln>
            <a:solidFill>
              <a:srgbClr val="000000"/>
            </a:solidFill>
            <a:miter lim="800000"/>
            <a:headEnd/>
            <a:tailEnd/>
          </a:ln>
        </p:spPr>
      </p:sp>
      <p:sp>
        <p:nvSpPr>
          <p:cNvPr id="32771" name="Rectangle 3"/>
          <p:cNvSpPr>
            <a:spLocks noGrp="1"/>
          </p:cNvSpPr>
          <p:nvPr>
            <p:ph type="body" idx="1"/>
          </p:nvPr>
        </p:nvSpPr>
        <p:spPr bwMode="auto">
          <a:xfrm>
            <a:off x="914400" y="4375150"/>
            <a:ext cx="5032375" cy="1320800"/>
          </a:xfrm>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IE" sz="1200" kern="1200" dirty="0" smtClean="0">
                <a:solidFill>
                  <a:schemeClr val="tx1"/>
                </a:solidFill>
                <a:latin typeface="Arial" charset="0"/>
                <a:ea typeface="+mn-ea"/>
                <a:cs typeface="Arial" charset="0"/>
              </a:rPr>
              <a:t>We have diverse global priorities – from tigers to forests to climate change, cod to the Coral Triangle. Many projects and programmes have traditionally been good at measuring their activities but how do we measure</a:t>
            </a:r>
            <a:r>
              <a:rPr lang="en-IE" sz="1200" kern="1200" baseline="0" dirty="0" smtClean="0">
                <a:solidFill>
                  <a:schemeClr val="tx1"/>
                </a:solidFill>
                <a:latin typeface="Arial" charset="0"/>
                <a:ea typeface="+mn-ea"/>
                <a:cs typeface="Arial" charset="0"/>
              </a:rPr>
              <a:t> if we have improved biodiversity, and reduced footprint?</a:t>
            </a:r>
            <a:r>
              <a:rPr lang="en-IE" sz="1200" kern="1200" dirty="0" smtClean="0">
                <a:solidFill>
                  <a:schemeClr val="tx1"/>
                </a:solidFill>
                <a:latin typeface="Arial" charset="0"/>
                <a:ea typeface="+mn-ea"/>
                <a:cs typeface="Arial" charset="0"/>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IE" sz="1200" kern="1200" dirty="0" smtClean="0">
                <a:solidFill>
                  <a:schemeClr val="tx1"/>
                </a:solidFill>
                <a:latin typeface="Arial" charset="0"/>
                <a:ea typeface="+mn-ea"/>
                <a:cs typeface="Arial" charset="0"/>
              </a:rPr>
              <a:t>We are one third of the way through</a:t>
            </a:r>
            <a:r>
              <a:rPr lang="en-IE" sz="1200" kern="1200" baseline="0" dirty="0" smtClean="0">
                <a:solidFill>
                  <a:schemeClr val="tx1"/>
                </a:solidFill>
                <a:latin typeface="Arial" charset="0"/>
                <a:ea typeface="+mn-ea"/>
                <a:cs typeface="Arial" charset="0"/>
              </a:rPr>
              <a:t> the GPF – are we getting there?</a:t>
            </a:r>
            <a:endParaRPr lang="en-IE" sz="1200" kern="120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IE" sz="1200" kern="1200" dirty="0" smtClean="0">
              <a:solidFill>
                <a:schemeClr val="tx1"/>
              </a:solidFill>
              <a:latin typeface="Arial" charset="0"/>
              <a:ea typeface="+mn-ea"/>
              <a:cs typeface="Arial"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EF3EB7-7987-4B14-B9ED-1D3E37C76C3D}" type="slidenum">
              <a:rPr lang="en-US"/>
              <a:pPr/>
              <a:t>3</a:t>
            </a:fld>
            <a:endParaRPr lang="en-US"/>
          </a:p>
        </p:txBody>
      </p:sp>
      <p:sp>
        <p:nvSpPr>
          <p:cNvPr id="897026" name="Rectangle 2"/>
          <p:cNvSpPr>
            <a:spLocks noGrp="1" noRot="1" noChangeAspect="1" noChangeArrowheads="1" noTextEdit="1"/>
          </p:cNvSpPr>
          <p:nvPr>
            <p:ph type="sldImg"/>
          </p:nvPr>
        </p:nvSpPr>
        <p:spPr>
          <a:xfrm>
            <a:off x="1143000" y="685800"/>
            <a:ext cx="4573588" cy="3429000"/>
          </a:xfrm>
          <a:ln/>
        </p:spPr>
      </p:sp>
      <p:sp>
        <p:nvSpPr>
          <p:cNvPr id="897027" name="Rectangle 3"/>
          <p:cNvSpPr>
            <a:spLocks noGrp="1" noChangeArrowheads="1"/>
          </p:cNvSpPr>
          <p:nvPr>
            <p:ph type="body" idx="1"/>
          </p:nvPr>
        </p:nvSpPr>
        <p:spPr>
          <a:xfrm>
            <a:off x="914824" y="4343364"/>
            <a:ext cx="5028353" cy="4115462"/>
          </a:xfrm>
        </p:spPr>
        <p:txBody>
          <a:bodyPr/>
          <a:lstStyle/>
          <a:p>
            <a:r>
              <a:rPr lang="en-US" dirty="0" smtClean="0"/>
              <a:t>End on a high note – some projects have been showing impact.</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73D5C88-472F-4405-A5D1-108B9B8610CE}" type="slidenum">
              <a:rPr lang="en-IE" smtClean="0"/>
              <a:pPr/>
              <a:t>5</a:t>
            </a:fld>
            <a:endParaRPr lang="en-IE" smtClean="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p:spPr>
        <p:txBody>
          <a:bodyPr/>
          <a:lstStyle/>
          <a:p>
            <a:pPr defTabSz="457200"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600" dirty="0" smtClean="0">
                <a:latin typeface="Georgia" pitchFamily="18" charset="0"/>
              </a:rPr>
              <a:t>There are currently 21 common indicators. Eleven were assessed this year based on global datasets; it is hoped all 21 will be active in two years. </a:t>
            </a:r>
          </a:p>
          <a:p>
            <a:endParaRPr lang="en-GB" sz="1600" dirty="0"/>
          </a:p>
        </p:txBody>
      </p:sp>
      <p:sp>
        <p:nvSpPr>
          <p:cNvPr id="4" name="Slide Number Placeholder 3"/>
          <p:cNvSpPr>
            <a:spLocks noGrp="1"/>
          </p:cNvSpPr>
          <p:nvPr>
            <p:ph type="sldNum" sz="quarter" idx="10"/>
          </p:nvPr>
        </p:nvSpPr>
        <p:spPr/>
        <p:txBody>
          <a:bodyPr/>
          <a:lstStyle/>
          <a:p>
            <a:pPr>
              <a:defRPr/>
            </a:pPr>
            <a:fld id="{D0D77AC7-3CB6-4D61-823E-F3942A06C917}" type="slidenum">
              <a:rPr lang="en-IE" smtClean="0"/>
              <a:pPr>
                <a:defRPr/>
              </a:pPr>
              <a:t>6</a:t>
            </a:fld>
            <a:endParaRPr lang="en-I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373D5C88-472F-4405-A5D1-108B9B8610CE}" type="slidenum">
              <a:rPr lang="en-IE" smtClean="0"/>
              <a:pPr/>
              <a:t>7</a:t>
            </a:fld>
            <a:endParaRPr lang="en-IE" smtClean="0"/>
          </a:p>
        </p:txBody>
      </p:sp>
      <p:sp>
        <p:nvSpPr>
          <p:cNvPr id="22531" name="Rectangle 2"/>
          <p:cNvSpPr>
            <a:spLocks noGrp="1" noRot="1" noChangeAspect="1" noChangeArrowheads="1" noTextEdit="1"/>
          </p:cNvSpPr>
          <p:nvPr>
            <p:ph type="sldImg"/>
          </p:nvPr>
        </p:nvSpPr>
        <p:spPr>
          <a:xfrm>
            <a:off x="1143000" y="685800"/>
            <a:ext cx="4572000" cy="3429000"/>
          </a:xfrm>
          <a:ln/>
        </p:spPr>
      </p:sp>
      <p:sp>
        <p:nvSpPr>
          <p:cNvPr id="22532" name="Rectangle 3"/>
          <p:cNvSpPr>
            <a:spLocks noGrp="1" noChangeArrowheads="1"/>
          </p:cNvSpPr>
          <p:nvPr>
            <p:ph type="body" idx="1"/>
          </p:nvPr>
        </p:nvSpPr>
        <p:spPr>
          <a:noFill/>
          <a:ln/>
        </p:spPr>
        <p:txBody>
          <a:bodyPr/>
          <a:lstStyle/>
          <a:p>
            <a:pPr defTabSz="457200"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Arial" charset="0"/>
                <a:ea typeface="+mn-ea"/>
                <a:cs typeface="Arial" charset="0"/>
              </a:rPr>
              <a:t>To go back to the main focus here – the outside world. Our work has been shared by CBD so all 194 governments who’ve signed CBD and NGO observers will see the report. This is the highest UN body we can influence on conservation measures so it may not excite everyone but it certainly excites us.</a:t>
            </a:r>
          </a:p>
          <a:p>
            <a:r>
              <a:rPr lang="en-GB" sz="1200" kern="1200" dirty="0" smtClean="0">
                <a:solidFill>
                  <a:schemeClr val="tx1"/>
                </a:solidFill>
                <a:latin typeface="Arial" charset="0"/>
                <a:ea typeface="+mn-ea"/>
                <a:cs typeface="Arial" charset="0"/>
              </a:rPr>
              <a:t>To ensure we also move on these </a:t>
            </a:r>
            <a:r>
              <a:rPr lang="en-GB" sz="1200" kern="1200" dirty="0" err="1" smtClean="0">
                <a:solidFill>
                  <a:schemeClr val="tx1"/>
                </a:solidFill>
                <a:latin typeface="Arial" charset="0"/>
                <a:ea typeface="+mn-ea"/>
                <a:cs typeface="Arial" charset="0"/>
              </a:rPr>
              <a:t>recs</a:t>
            </a:r>
            <a:r>
              <a:rPr lang="en-GB" sz="1200" kern="1200" dirty="0" smtClean="0">
                <a:solidFill>
                  <a:schemeClr val="tx1"/>
                </a:solidFill>
                <a:latin typeface="Arial" charset="0"/>
                <a:ea typeface="+mn-ea"/>
                <a:cs typeface="Arial" charset="0"/>
              </a:rPr>
              <a:t> we met the CBD boss at the AC and are now following up with his team and our field programmes and many of our key monitoring partners to see how we can work to improve conservation measures. </a:t>
            </a:r>
          </a:p>
          <a:p>
            <a:r>
              <a:rPr lang="en-GB" sz="1200" kern="1200" dirty="0" smtClean="0">
                <a:solidFill>
                  <a:schemeClr val="tx1"/>
                </a:solidFill>
                <a:latin typeface="Arial" charset="0"/>
                <a:ea typeface="+mn-ea"/>
                <a:cs typeface="Arial" charset="0"/>
              </a:rPr>
              <a:t>Going</a:t>
            </a:r>
            <a:r>
              <a:rPr lang="en-GB" sz="1200" kern="1200" baseline="0" dirty="0" smtClean="0">
                <a:solidFill>
                  <a:schemeClr val="tx1"/>
                </a:solidFill>
                <a:latin typeface="Arial" charset="0"/>
                <a:ea typeface="+mn-ea"/>
                <a:cs typeface="Arial" charset="0"/>
              </a:rPr>
              <a:t> forward we’ll also need to continue to work with all of our key monitoring partners – a selection shown here.</a:t>
            </a:r>
            <a:endParaRPr lang="en-GB" sz="1200" kern="1200" dirty="0" smtClean="0">
              <a:solidFill>
                <a:schemeClr val="tx1"/>
              </a:solidFill>
              <a:latin typeface="Arial" charset="0"/>
              <a:ea typeface="+mn-ea"/>
              <a:cs typeface="Arial" charset="0"/>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fld id="{C5A8C121-3524-46C0-A23B-30929CAF1377}"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296D9D6D-6181-400C-AE6A-3B2A9BF9FA89}" type="slidenum">
              <a:rPr lang="en-US"/>
              <a:pPr/>
              <a:t>9</a:t>
            </a:fld>
            <a:endParaRPr lang="en-US" dirty="0"/>
          </a:p>
        </p:txBody>
      </p:sp>
      <p:sp>
        <p:nvSpPr>
          <p:cNvPr id="31747" name="Slide Image Placeholder 1"/>
          <p:cNvSpPr>
            <a:spLocks noGrp="1" noRot="1" noChangeAspect="1" noTextEdit="1"/>
          </p:cNvSpPr>
          <p:nvPr>
            <p:ph type="sldImg"/>
          </p:nvPr>
        </p:nvSpPr>
        <p:spPr>
          <a:ln/>
        </p:spPr>
      </p:sp>
      <p:sp>
        <p:nvSpPr>
          <p:cNvPr id="31748" name="Notes Placeholder 2"/>
          <p:cNvSpPr>
            <a:spLocks noGrp="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endParaRPr lang="en-GB" dirty="0" smtClean="0"/>
          </a:p>
        </p:txBody>
      </p:sp>
      <p:sp>
        <p:nvSpPr>
          <p:cNvPr id="31749" name="Slide Number Placeholder 3"/>
          <p:cNvSpPr txBox="1">
            <a:spLocks noGrp="1"/>
          </p:cNvSpPr>
          <p:nvPr/>
        </p:nvSpPr>
        <p:spPr bwMode="auto">
          <a:xfrm>
            <a:off x="3883991" y="8684961"/>
            <a:ext cx="2972392" cy="457567"/>
          </a:xfrm>
          <a:prstGeom prst="rect">
            <a:avLst/>
          </a:prstGeom>
          <a:noFill/>
          <a:ln w="9525">
            <a:noFill/>
            <a:miter lim="800000"/>
            <a:headEnd/>
            <a:tailEnd/>
          </a:ln>
        </p:spPr>
        <p:txBody>
          <a:bodyPr lIns="90763" tIns="45382" rIns="90763" bIns="45382" anchor="b"/>
          <a:lstStyle/>
          <a:p>
            <a:pPr algn="r"/>
            <a:fld id="{D94B30B6-F671-4C17-B69B-435CFE0E5476}" type="slidenum">
              <a:rPr lang="en-US" sz="1200">
                <a:latin typeface="Calibri" pitchFamily="34" charset="0"/>
              </a:rPr>
              <a:pPr algn="r"/>
              <a:t>9</a:t>
            </a:fld>
            <a:endParaRPr lang="en-US" sz="1200"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WWF Green:  page title green two lines body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9592" y="6500835"/>
            <a:ext cx="2895600" cy="365125"/>
          </a:xfrm>
          <a:prstGeom prst="rect">
            <a:avLst/>
          </a:prstGeom>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a:xfrm>
            <a:off x="6553200" y="6492900"/>
            <a:ext cx="2133600" cy="365125"/>
          </a:xfrm>
          <a:prstGeom prst="rect">
            <a:avLst/>
          </a:prstGeom>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1"/>
            <a:ext cx="3405600" cy="518400"/>
          </a:xfrm>
          <a:noFill/>
          <a:ln w="9525">
            <a:noFill/>
            <a:miter lim="800000"/>
            <a:headEnd/>
            <a:tailEnd/>
          </a:ln>
        </p:spPr>
        <p:txBody>
          <a:bodyPr/>
          <a:lstStyle>
            <a:lvl1pPr marL="0" indent="0" algn="l" defTabSz="457200" rtl="0" fontAlgn="base">
              <a:spcBef>
                <a:spcPct val="0"/>
              </a:spcBef>
              <a:spcAft>
                <a:spcPct val="0"/>
              </a:spcAft>
              <a:buNone/>
              <a:defRPr lang="en-US" sz="2500" kern="1200" dirty="0" smtClean="0">
                <a:solidFill>
                  <a:srgbClr val="8ABE34"/>
                </a:solidFill>
                <a:latin typeface="Arial" charset="0"/>
                <a:ea typeface="+mn-ea"/>
                <a:cs typeface="Arial" charset="0"/>
              </a:defRPr>
            </a:lvl1pPr>
          </a:lstStyle>
          <a:p>
            <a:pPr lvl="0"/>
            <a:r>
              <a:rPr lang="en-US" dirty="0" smtClean="0"/>
              <a:t>Click to enter Page title</a:t>
            </a:r>
          </a:p>
        </p:txBody>
      </p:sp>
      <p:cxnSp>
        <p:nvCxnSpPr>
          <p:cNvPr id="11" name="Straight Connector 10"/>
          <p:cNvCxnSpPr/>
          <p:nvPr/>
        </p:nvCxnSpPr>
        <p:spPr>
          <a:xfrm>
            <a:off x="928690"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WF green: text no bullets with Smart art graphic">
    <p:spTree>
      <p:nvGrpSpPr>
        <p:cNvPr id="1" name=""/>
        <p:cNvGrpSpPr/>
        <p:nvPr/>
      </p:nvGrpSpPr>
      <p:grpSpPr>
        <a:xfrm>
          <a:off x="0" y="0"/>
          <a:ext cx="0" cy="0"/>
          <a:chOff x="0" y="0"/>
          <a:chExt cx="0" cy="0"/>
        </a:xfrm>
      </p:grpSpPr>
      <p:sp>
        <p:nvSpPr>
          <p:cNvPr id="14" name="Footer Placeholder 13"/>
          <p:cNvSpPr>
            <a:spLocks noGrp="1"/>
          </p:cNvSpPr>
          <p:nvPr>
            <p:ph type="ftr" sz="quarter" idx="12"/>
          </p:nvPr>
        </p:nvSpPr>
        <p:spPr/>
        <p:txBody>
          <a:bodyPr/>
          <a:lstStyle/>
          <a:p>
            <a:r>
              <a:rPr lang="en-IE" dirty="0" smtClean="0"/>
              <a:t>Presentation to Company name</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6" name="Text Placeholder 8"/>
          <p:cNvSpPr>
            <a:spLocks noGrp="1"/>
          </p:cNvSpPr>
          <p:nvPr>
            <p:ph type="body" sz="quarter" idx="13" hasCustomPrompt="1"/>
          </p:nvPr>
        </p:nvSpPr>
        <p:spPr>
          <a:xfrm>
            <a:off x="900000" y="1627200"/>
            <a:ext cx="3405600" cy="5184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None/>
              <a:defRPr sz="25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None/>
              <a:defRPr sz="2500">
                <a:solidFill>
                  <a:srgbClr val="2D591F"/>
                </a:solidFill>
                <a:latin typeface="Arial" pitchFamily="34" charset="0"/>
                <a:cs typeface="Arial" pitchFamily="34" charset="0"/>
              </a:defRPr>
            </a:lvl5pPr>
          </a:lstStyle>
          <a:p>
            <a:pPr lvl="2"/>
            <a:r>
              <a:rPr lang="en-US" dirty="0" smtClean="0"/>
              <a:t>Page title over</a:t>
            </a:r>
          </a:p>
          <a:p>
            <a:pPr lvl="4"/>
            <a:r>
              <a:rPr lang="en-US" dirty="0" smtClean="0"/>
              <a:t>Two lines if required</a:t>
            </a:r>
            <a:endParaRPr lang="en-IE" dirty="0"/>
          </a:p>
        </p:txBody>
      </p:sp>
      <p:sp>
        <p:nvSpPr>
          <p:cNvPr id="7" name="Text Placeholder 9"/>
          <p:cNvSpPr>
            <a:spLocks noGrp="1"/>
          </p:cNvSpPr>
          <p:nvPr>
            <p:ph type="body" sz="quarter" idx="14" hasCustomPrompt="1"/>
          </p:nvPr>
        </p:nvSpPr>
        <p:spPr>
          <a:xfrm>
            <a:off x="921600" y="2556000"/>
            <a:ext cx="53280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
        <p:nvSpPr>
          <p:cNvPr id="8" name="SmartArt Placeholder 9"/>
          <p:cNvSpPr>
            <a:spLocks noGrp="1"/>
          </p:cNvSpPr>
          <p:nvPr>
            <p:ph type="dgm" sz="quarter" idx="15"/>
          </p:nvPr>
        </p:nvSpPr>
        <p:spPr>
          <a:xfrm>
            <a:off x="5904000" y="2556000"/>
            <a:ext cx="2959200" cy="3945600"/>
          </a:xfrm>
        </p:spPr>
        <p:txBody>
          <a:bodyPr>
            <a:normAutofit/>
          </a:bodyPr>
          <a:lstStyle>
            <a:lvl1pPr>
              <a:buNone/>
              <a:defRPr sz="1400"/>
            </a:lvl1pPr>
          </a:lstStyle>
          <a:p>
            <a:endParaRPr lang="en-GB" dirty="0"/>
          </a:p>
        </p:txBody>
      </p:sp>
      <p:sp>
        <p:nvSpPr>
          <p:cNvPr id="9"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WF Green: chart with green title, logo and green side bar">
    <p:spTree>
      <p:nvGrpSpPr>
        <p:cNvPr id="1" name=""/>
        <p:cNvGrpSpPr/>
        <p:nvPr/>
      </p:nvGrpSpPr>
      <p:grpSpPr>
        <a:xfrm>
          <a:off x="0" y="0"/>
          <a:ext cx="0" cy="0"/>
          <a:chOff x="0" y="0"/>
          <a:chExt cx="0" cy="0"/>
        </a:xfrm>
      </p:grpSpPr>
      <p:sp>
        <p:nvSpPr>
          <p:cNvPr id="2" name="Title 1"/>
          <p:cNvSpPr>
            <a:spLocks noGrp="1"/>
          </p:cNvSpPr>
          <p:nvPr>
            <p:ph type="title"/>
          </p:nvPr>
        </p:nvSpPr>
        <p:spPr>
          <a:xfrm>
            <a:off x="608400" y="1519200"/>
            <a:ext cx="3405600" cy="518400"/>
          </a:xfrm>
        </p:spPr>
        <p:txBody>
          <a:bodyPr vert="horz" lIns="91440" tIns="45720" rIns="91440" bIns="45720" rtlCol="0">
            <a:noAutofit/>
          </a:bodyPr>
          <a:lstStyle>
            <a:lvl1pPr>
              <a:defRPr lang="en-GB" sz="2500" kern="1200" dirty="0" smtClean="0">
                <a:solidFill>
                  <a:srgbClr val="8ABE34"/>
                </a:solidFill>
                <a:latin typeface="Arial" pitchFamily="34" charset="0"/>
                <a:ea typeface="+mj-ea"/>
                <a:cs typeface="Arial" pitchFamily="34" charset="0"/>
              </a:defRPr>
            </a:lvl1pPr>
          </a:lstStyle>
          <a:p>
            <a:pPr marL="0" lvl="0" indent="0" algn="l" defTabSz="914400" rtl="0" eaLnBrk="1" latinLnBrk="0" hangingPunct="1">
              <a:spcBef>
                <a:spcPct val="20000"/>
              </a:spcBef>
              <a:buFont typeface="Arial" pitchFamily="34" charset="0"/>
              <a:buNone/>
            </a:pPr>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7" name="Chart Placeholder 6"/>
          <p:cNvSpPr>
            <a:spLocks noGrp="1"/>
          </p:cNvSpPr>
          <p:nvPr>
            <p:ph type="chart" sz="quarter" idx="13"/>
          </p:nvPr>
        </p:nvSpPr>
        <p:spPr>
          <a:xfrm>
            <a:off x="611190" y="2349500"/>
            <a:ext cx="5761037" cy="3311525"/>
          </a:xfrm>
        </p:spPr>
        <p:txBody>
          <a:bodyPr/>
          <a:lstStyle/>
          <a:p>
            <a:endParaRPr lang="en-GB"/>
          </a:p>
        </p:txBody>
      </p:sp>
      <p:sp>
        <p:nvSpPr>
          <p:cNvPr id="8" name="Title 9"/>
          <p:cNvSpPr txBox="1">
            <a:spLocks/>
          </p:cNvSpPr>
          <p:nvPr userDrawn="1"/>
        </p:nvSpPr>
        <p:spPr>
          <a:xfrm>
            <a:off x="5857884" y="142852"/>
            <a:ext cx="3143272" cy="785819"/>
          </a:xfrm>
          <a:prstGeom prst="rect">
            <a:avLst/>
          </a:prstGeom>
          <a:noFill/>
          <a:ln w="9525">
            <a:noFill/>
            <a:miter lim="800000"/>
            <a:headEnd/>
            <a:tailEnd/>
          </a:ln>
        </p:spPr>
        <p:txBody>
          <a:bodyPr vert="horz" lIns="91440" tIns="45720" rIns="91440" bIns="45720" rtlCol="0" anchor="ctr">
            <a:normAutofit/>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t>Presentation title can go here</a:t>
            </a:r>
            <a:b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br>
            <a:r>
              <a:rPr kumimoji="0" lang="en-GB" sz="1400" b="0" i="0" u="none" strike="noStrike" kern="1200" cap="none" spc="0" normalizeH="0" baseline="0" noProof="0" smtClean="0">
                <a:ln>
                  <a:noFill/>
                </a:ln>
                <a:solidFill>
                  <a:srgbClr val="0D0D0D"/>
                </a:solidFill>
                <a:effectLst/>
                <a:uLnTx/>
                <a:uFillTx/>
                <a:latin typeface="Arial" charset="0"/>
                <a:ea typeface="+mn-ea"/>
                <a:cs typeface="Arial" charset="0"/>
              </a:rPr>
              <a:t>Secondary text can run underneath</a:t>
            </a:r>
            <a:endParaRPr kumimoji="0" lang="en-US" sz="1400" b="0" i="0" u="none" strike="noStrike" kern="1200" cap="none" spc="0" normalizeH="0" baseline="0" noProof="0" dirty="0">
              <a:ln>
                <a:noFill/>
              </a:ln>
              <a:solidFill>
                <a:srgbClr val="0D0D0D"/>
              </a:solidFill>
              <a:effectLst/>
              <a:uLnTx/>
              <a:uFillTx/>
              <a:latin typeface="Arial" charset="0"/>
              <a:ea typeface="+mn-ea"/>
              <a:cs typeface="Arial" charset="0"/>
            </a:endParaRPr>
          </a:p>
        </p:txBody>
      </p:sp>
      <p:sp>
        <p:nvSpPr>
          <p:cNvPr id="10" name="SmartArt Placeholder 9"/>
          <p:cNvSpPr>
            <a:spLocks noGrp="1"/>
          </p:cNvSpPr>
          <p:nvPr>
            <p:ph type="dgm" sz="quarter" idx="14"/>
          </p:nvPr>
        </p:nvSpPr>
        <p:spPr>
          <a:xfrm>
            <a:off x="6804248" y="2385152"/>
            <a:ext cx="1807200" cy="2412000"/>
          </a:xfrm>
        </p:spPr>
        <p:txBody>
          <a:bodyPr>
            <a:normAutofit/>
          </a:bodyPr>
          <a:lstStyle>
            <a:lvl1pPr>
              <a:buNone/>
              <a:defRPr sz="1400"/>
            </a:lvl1pPr>
          </a:lstStyle>
          <a:p>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WWF Green: chart with green title, logo and green side bar">
    <p:spTree>
      <p:nvGrpSpPr>
        <p:cNvPr id="1" name=""/>
        <p:cNvGrpSpPr/>
        <p:nvPr/>
      </p:nvGrpSpPr>
      <p:grpSpPr>
        <a:xfrm>
          <a:off x="0" y="0"/>
          <a:ext cx="0" cy="0"/>
          <a:chOff x="0" y="0"/>
          <a:chExt cx="0" cy="0"/>
        </a:xfrm>
      </p:grpSpPr>
      <p:sp>
        <p:nvSpPr>
          <p:cNvPr id="2" name="Title 1"/>
          <p:cNvSpPr>
            <a:spLocks noGrp="1"/>
          </p:cNvSpPr>
          <p:nvPr>
            <p:ph type="title"/>
          </p:nvPr>
        </p:nvSpPr>
        <p:spPr>
          <a:xfrm>
            <a:off x="608400" y="1519200"/>
            <a:ext cx="3405600" cy="518400"/>
          </a:xfrm>
        </p:spPr>
        <p:txBody>
          <a:bodyPr vert="horz" lIns="91440" tIns="45720" rIns="91440" bIns="45720" rtlCol="0">
            <a:noAutofit/>
          </a:bodyPr>
          <a:lstStyle>
            <a:lvl1pPr>
              <a:defRPr lang="en-GB" sz="2500" kern="1200" dirty="0" smtClean="0">
                <a:solidFill>
                  <a:srgbClr val="8ABE34"/>
                </a:solidFill>
                <a:latin typeface="Arial" pitchFamily="34" charset="0"/>
                <a:ea typeface="+mj-ea"/>
                <a:cs typeface="Arial" pitchFamily="34" charset="0"/>
              </a:defRPr>
            </a:lvl1pPr>
          </a:lstStyle>
          <a:p>
            <a:pPr marL="0" lvl="0" indent="0" algn="l" defTabSz="914400" rtl="0" eaLnBrk="1" latinLnBrk="0" hangingPunct="1">
              <a:spcBef>
                <a:spcPct val="20000"/>
              </a:spcBef>
              <a:buFont typeface="Arial" pitchFamily="34" charset="0"/>
              <a:buNone/>
            </a:pPr>
            <a:r>
              <a:rPr lang="en-US" smtClean="0"/>
              <a:t>Click to edit Master title style</a:t>
            </a:r>
            <a:endParaRPr lang="en-GB"/>
          </a:p>
        </p:txBody>
      </p:sp>
      <p:sp>
        <p:nvSpPr>
          <p:cNvPr id="3" name="Footer Placeholder 2"/>
          <p:cNvSpPr>
            <a:spLocks noGrp="1"/>
          </p:cNvSpPr>
          <p:nvPr>
            <p:ph type="ftr" sz="quarter" idx="10"/>
          </p:nvPr>
        </p:nvSpPr>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7" name="Chart Placeholder 6"/>
          <p:cNvSpPr>
            <a:spLocks noGrp="1"/>
          </p:cNvSpPr>
          <p:nvPr>
            <p:ph type="chart" sz="quarter" idx="13"/>
          </p:nvPr>
        </p:nvSpPr>
        <p:spPr>
          <a:xfrm>
            <a:off x="579600" y="2646000"/>
            <a:ext cx="5428800" cy="3311525"/>
          </a:xfrm>
        </p:spPr>
        <p:txBody>
          <a:bodyPr/>
          <a:lstStyle/>
          <a:p>
            <a:endParaRPr lang="en-GB" dirty="0"/>
          </a:p>
        </p:txBody>
      </p:sp>
      <p:sp>
        <p:nvSpPr>
          <p:cNvPr id="8" name="Title 9"/>
          <p:cNvSpPr txBox="1">
            <a:spLocks/>
          </p:cNvSpPr>
          <p:nvPr userDrawn="1"/>
        </p:nvSpPr>
        <p:spPr>
          <a:xfrm>
            <a:off x="5857884" y="142852"/>
            <a:ext cx="3143272" cy="785819"/>
          </a:xfrm>
          <a:prstGeom prst="rect">
            <a:avLst/>
          </a:prstGeom>
          <a:noFill/>
          <a:ln w="9525">
            <a:noFill/>
            <a:miter lim="800000"/>
            <a:headEnd/>
            <a:tailEnd/>
          </a:ln>
        </p:spPr>
        <p:txBody>
          <a:bodyPr vert="horz" lIns="91440" tIns="45720" rIns="91440" bIns="45720" rtlCol="0" anchor="ctr">
            <a:normAutofit/>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t>Presentation title can go here</a:t>
            </a:r>
            <a:br>
              <a:rPr kumimoji="0" lang="en-GB" sz="1400" b="1" i="0" u="none" strike="noStrike" kern="1200" cap="none" spc="0" normalizeH="0" baseline="0" noProof="0" smtClean="0">
                <a:ln>
                  <a:noFill/>
                </a:ln>
                <a:solidFill>
                  <a:srgbClr val="0D0D0D"/>
                </a:solidFill>
                <a:effectLst/>
                <a:uLnTx/>
                <a:uFillTx/>
                <a:latin typeface="Arial" charset="0"/>
                <a:ea typeface="+mn-ea"/>
                <a:cs typeface="Arial" charset="0"/>
              </a:rPr>
            </a:br>
            <a:r>
              <a:rPr kumimoji="0" lang="en-GB" sz="1400" b="0" i="0" u="none" strike="noStrike" kern="1200" cap="none" spc="0" normalizeH="0" baseline="0" noProof="0" smtClean="0">
                <a:ln>
                  <a:noFill/>
                </a:ln>
                <a:solidFill>
                  <a:srgbClr val="0D0D0D"/>
                </a:solidFill>
                <a:effectLst/>
                <a:uLnTx/>
                <a:uFillTx/>
                <a:latin typeface="Arial" charset="0"/>
                <a:ea typeface="+mn-ea"/>
                <a:cs typeface="Arial" charset="0"/>
              </a:rPr>
              <a:t>Secondary text can run underneath</a:t>
            </a:r>
            <a:endParaRPr kumimoji="0" lang="en-US" sz="1400" b="0" i="0" u="none" strike="noStrike" kern="1200" cap="none" spc="0" normalizeH="0" baseline="0" noProof="0" dirty="0">
              <a:ln>
                <a:noFill/>
              </a:ln>
              <a:solidFill>
                <a:srgbClr val="0D0D0D"/>
              </a:solidFill>
              <a:effectLst/>
              <a:uLnTx/>
              <a:uFillTx/>
              <a:latin typeface="Arial" charset="0"/>
              <a:ea typeface="+mn-ea"/>
              <a:cs typeface="Arial" charset="0"/>
            </a:endParaRPr>
          </a:p>
        </p:txBody>
      </p:sp>
      <p:sp>
        <p:nvSpPr>
          <p:cNvPr id="10" name="Text Placeholder 9"/>
          <p:cNvSpPr>
            <a:spLocks noGrp="1"/>
          </p:cNvSpPr>
          <p:nvPr>
            <p:ph type="body" sz="quarter" idx="14"/>
          </p:nvPr>
        </p:nvSpPr>
        <p:spPr>
          <a:xfrm>
            <a:off x="5893202" y="2646001"/>
            <a:ext cx="2592387" cy="3241675"/>
          </a:xfrm>
        </p:spPr>
        <p:txBody>
          <a:bodyPr>
            <a:noAutofit/>
          </a:bodyPr>
          <a:lstStyle>
            <a:lvl1pPr marL="268288" indent="-176213">
              <a:defRPr sz="1600">
                <a:latin typeface="Arial" pitchFamily="34" charset="0"/>
                <a:cs typeface="Arial" pitchFamily="34" charset="0"/>
              </a:defRPr>
            </a:lvl1pPr>
            <a:lvl2pPr marL="628650" indent="-171450">
              <a:defRPr sz="1600">
                <a:latin typeface="Arial" pitchFamily="34" charset="0"/>
                <a:cs typeface="Arial" pitchFamily="34" charset="0"/>
              </a:defRPr>
            </a:lvl2pPr>
            <a:lvl3pPr marL="1073150" indent="-158750">
              <a:defRPr sz="1600">
                <a:latin typeface="Arial" pitchFamily="34" charset="0"/>
                <a:cs typeface="Arial" pitchFamily="34" charset="0"/>
              </a:defRPr>
            </a:lvl3pPr>
            <a:lvl4pPr marL="1611313" indent="-239713">
              <a:defRPr sz="1600">
                <a:latin typeface="Arial" pitchFamily="34" charset="0"/>
                <a:cs typeface="Arial" pitchFamily="34" charset="0"/>
              </a:defRPr>
            </a:lvl4pPr>
            <a:lvl5pPr marL="1971675" indent="-142875">
              <a:defRPr sz="16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WWF Green: body large font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99592" y="6500835"/>
            <a:ext cx="2895600" cy="365125"/>
          </a:xfrm>
          <a:prstGeom prst="rect">
            <a:avLst/>
          </a:prstGeom>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a:xfrm>
            <a:off x="6553200" y="6492900"/>
            <a:ext cx="2133600" cy="365125"/>
          </a:xfrm>
          <a:prstGeom prst="rect">
            <a:avLst/>
          </a:prstGeom>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1"/>
            <a:ext cx="3405600" cy="518400"/>
          </a:xfrm>
        </p:spPr>
        <p:txBody>
          <a:bodyPr>
            <a:noAutofit/>
          </a:bodyPr>
          <a:lstStyle>
            <a:lvl1pPr marL="0" indent="0">
              <a:buNone/>
              <a:defRPr lang="en-US" sz="2500" kern="1200" dirty="0" smtClean="0">
                <a:solidFill>
                  <a:srgbClr val="8ABE34"/>
                </a:solidFill>
                <a:latin typeface="Arial" pitchFamily="34" charset="0"/>
                <a:ea typeface="+mj-ea"/>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90"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normAutofit/>
          </a:bodyPr>
          <a:lstStyle>
            <a:lvl1pPr>
              <a:buNone/>
              <a:defRPr sz="28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9"/>
          <p:cNvSpPr>
            <a:spLocks noGrp="1" noChangeArrowheads="1"/>
          </p:cNvSpPr>
          <p:nvPr>
            <p:ph type="dt" sz="half" idx="10"/>
          </p:nvPr>
        </p:nvSpPr>
        <p:spPr>
          <a:xfrm>
            <a:off x="7524750" y="6373813"/>
            <a:ext cx="1439863" cy="288925"/>
          </a:xfrm>
          <a:prstGeom prst="rect">
            <a:avLst/>
          </a:prstGeom>
          <a:ln/>
        </p:spPr>
        <p:txBody>
          <a:bodyPr/>
          <a:lstStyle>
            <a:lvl1pPr>
              <a:defRPr/>
            </a:lvl1pPr>
          </a:lstStyle>
          <a:p>
            <a:pPr>
              <a:defRPr/>
            </a:pPr>
            <a:r>
              <a:rPr lang="en-US" smtClean="0"/>
              <a:t>29 November 2010 - 1</a:t>
            </a:r>
            <a:endParaRPr lang="en-I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71550" y="22225"/>
            <a:ext cx="7200900" cy="1062038"/>
          </a:xfrm>
          <a:prstGeom prst="rect">
            <a:avLst/>
          </a:prstGeo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250825" y="1268413"/>
            <a:ext cx="4240213" cy="20843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3438" y="1268413"/>
            <a:ext cx="4241800" cy="208438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250825" y="3505200"/>
            <a:ext cx="4240213" cy="20843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3438" y="3505200"/>
            <a:ext cx="4241800" cy="20843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659287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WWF Green: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819374" y="197037"/>
            <a:ext cx="8229600" cy="65052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pPr/>
              <a:t>9-Oct-14</a:t>
            </a:fld>
            <a:r>
              <a:rPr lang="en-IE" dirty="0" smtClean="0"/>
              <a:t> / </a:t>
            </a:r>
            <a:fld id="{DA18218B-80D4-4990-93EE-27FCEE243EFE}" type="slidenum">
              <a:rPr lang="en-IE" smtClean="0"/>
              <a:pPr/>
              <a:t>‹#›</a:t>
            </a:fld>
            <a:endParaRPr lang="en-IE" dirty="0"/>
          </a:p>
        </p:txBody>
      </p:sp>
      <p:sp>
        <p:nvSpPr>
          <p:cNvPr id="14" name="Footer Placeholder 13"/>
          <p:cNvSpPr>
            <a:spLocks noGrp="1"/>
          </p:cNvSpPr>
          <p:nvPr>
            <p:ph type="ftr" sz="quarter" idx="12"/>
          </p:nvPr>
        </p:nvSpPr>
        <p:spPr/>
        <p:txBody>
          <a:bodyPr/>
          <a:lstStyle/>
          <a:p>
            <a:r>
              <a:rPr lang="en-IE" smtClean="0"/>
              <a:t>Presentation to Company name</a:t>
            </a:r>
            <a:endParaRPr lang="en-IE" dirty="0"/>
          </a:p>
        </p:txBody>
      </p:sp>
      <p:sp>
        <p:nvSpPr>
          <p:cNvPr id="23" name="Title Placeholder 15"/>
          <p:cNvSpPr>
            <a:spLocks noGrp="1"/>
          </p:cNvSpPr>
          <p:nvPr>
            <p:ph type="title" hasCustomPrompt="1"/>
          </p:nvPr>
        </p:nvSpPr>
        <p:spPr>
          <a:xfrm>
            <a:off x="5094016" y="1880136"/>
            <a:ext cx="3160800" cy="1468800"/>
          </a:xfrm>
          <a:prstGeom prst="rect">
            <a:avLst/>
          </a:prstGeom>
          <a:solidFill>
            <a:srgbClr val="2D591F">
              <a:alpha val="40784"/>
            </a:srgbClr>
          </a:solidFill>
        </p:spPr>
        <p:txBody>
          <a:bodyPr vert="horz" lIns="91440" tIns="45720" rIns="91440" bIns="45720" rtlCol="0" anchor="ctr">
            <a:normAutofit/>
          </a:bodyPr>
          <a:lstStyle>
            <a:lvl1pPr>
              <a:defRPr>
                <a:solidFill>
                  <a:srgbClr val="F3FFFF"/>
                </a:solidFill>
              </a:defRPr>
            </a:lvl1pPr>
          </a:lstStyle>
          <a:p>
            <a:pPr defTabSz="457200">
              <a:lnSpc>
                <a:spcPct val="90000"/>
              </a:lnSpc>
            </a:pPr>
            <a:r>
              <a:rPr lang="en-GB" sz="3200" dirty="0" smtClean="0">
                <a:solidFill>
                  <a:srgbClr val="F3F2E9"/>
                </a:solidFill>
              </a:rPr>
              <a:t>Presentation title can           go here</a:t>
            </a:r>
            <a:endParaRPr lang="en-US" sz="3200" dirty="0">
              <a:solidFill>
                <a:srgbClr val="F3F2E9"/>
              </a:solidFill>
            </a:endParaRPr>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a:lvl1pPr>
          </a:lstStyle>
          <a:p>
            <a:pPr defTabSz="457200"/>
            <a:r>
              <a:rPr lang="en-IE" sz="1600" b="1" dirty="0" smtClean="0">
                <a:solidFill>
                  <a:schemeClr val="bg1"/>
                </a:solidFill>
              </a:rPr>
              <a:t>Name             Office/Department</a:t>
            </a:r>
            <a:r>
              <a:rPr lang="en-GB" sz="1600" dirty="0" smtClean="0">
                <a:solidFill>
                  <a:schemeClr val="bg1"/>
                </a:solidFill>
              </a:rPr>
              <a:t>                 </a:t>
            </a:r>
            <a:r>
              <a:rPr lang="en-GB" sz="1600" dirty="0" err="1" smtClean="0">
                <a:solidFill>
                  <a:schemeClr val="bg1"/>
                </a:solidFill>
              </a:rPr>
              <a:t>dd</a:t>
            </a:r>
            <a:r>
              <a:rPr lang="en-GB" sz="1600" dirty="0" smtClean="0">
                <a:solidFill>
                  <a:schemeClr val="bg1"/>
                </a:solidFill>
              </a:rPr>
              <a:t> mm </a:t>
            </a:r>
            <a:r>
              <a:rPr lang="en-GB" sz="1600" dirty="0" err="1" smtClean="0">
                <a:solidFill>
                  <a:schemeClr val="bg1"/>
                </a:solidFill>
              </a:rPr>
              <a:t>yyyy</a:t>
            </a:r>
            <a:endParaRPr lang="en-US" sz="1600" dirty="0" smtClean="0">
              <a:solidFill>
                <a:schemeClr val="bg1"/>
              </a:solidFill>
            </a:endParaRPr>
          </a:p>
        </p:txBody>
      </p:sp>
      <p:sp>
        <p:nvSpPr>
          <p:cNvPr id="32" name="Text Placeholder 31"/>
          <p:cNvSpPr>
            <a:spLocks noGrp="1"/>
          </p:cNvSpPr>
          <p:nvPr>
            <p:ph type="body" sz="quarter" idx="17" hasCustomPrompt="1"/>
          </p:nvPr>
        </p:nvSpPr>
        <p:spPr>
          <a:xfrm>
            <a:off x="5092834" y="4348327"/>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lang="en-US" sz="1600" b="1" kern="1200">
                <a:solidFill>
                  <a:schemeClr val="bg1"/>
                </a:solidFill>
                <a:latin typeface="Arial" pitchFamily="34" charset="0"/>
                <a:ea typeface="+mn-ea"/>
                <a:cs typeface="Arial" pitchFamily="34" charset="0"/>
              </a:defRPr>
            </a:lvl1pPr>
            <a:lvl2pPr>
              <a:defRPr sz="1200"/>
            </a:lvl2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1" i="0" u="none" strike="noStrike" kern="1200" cap="none" spc="0" normalizeH="0" baseline="0" noProof="0" dirty="0" smtClean="0">
                <a:ln>
                  <a:noFill/>
                </a:ln>
                <a:solidFill>
                  <a:srgbClr val="F3F2E9"/>
                </a:solidFill>
                <a:effectLst/>
                <a:uLnTx/>
                <a:uFillTx/>
                <a:latin typeface="Arial" pitchFamily="34" charset="0"/>
                <a:ea typeface="+mn-ea"/>
                <a:cs typeface="Arial" pitchFamily="34" charset="0"/>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94016" y="1654032"/>
            <a:ext cx="1742400" cy="262800"/>
          </a:xfrm>
          <a:prstGeom prst="rect">
            <a:avLst/>
          </a:prstGeom>
          <a:solidFill>
            <a:srgbClr val="2D591F">
              <a:alpha val="40784"/>
            </a:srgbClr>
          </a:solidFill>
          <a:ln w="12700">
            <a:solidFill>
              <a:srgbClr val="FFFFFF">
                <a:alpha val="40784"/>
              </a:srgbClr>
            </a:solidFill>
          </a:ln>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34" charset="0"/>
              <a:buNone/>
              <a:tabLst/>
              <a:defRPr sz="12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rgbClr val="F3F2E9"/>
                </a:solidFill>
              </a:rPr>
              <a:t>Topic can go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extLst>
      <p:ext uri="{BB962C8B-B14F-4D97-AF65-F5344CB8AC3E}">
        <p14:creationId xmlns:p14="http://schemas.microsoft.com/office/powerpoint/2010/main" val="2292302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IE">
              <a:solidFill>
                <a:srgbClr val="FFFFFF"/>
              </a:solidFill>
              <a:ea typeface="MS PGothic" pitchFamily="34" charset="-128"/>
            </a:endParaRPr>
          </a:p>
        </p:txBody>
      </p:sp>
    </p:spTree>
    <p:extLst>
      <p:ext uri="{BB962C8B-B14F-4D97-AF65-F5344CB8AC3E}">
        <p14:creationId xmlns:p14="http://schemas.microsoft.com/office/powerpoint/2010/main" val="2451840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9"/>
          <p:cNvSpPr>
            <a:spLocks noGrp="1" noChangeArrowheads="1"/>
          </p:cNvSpPr>
          <p:nvPr>
            <p:ph type="dt" sz="half" idx="10"/>
          </p:nvPr>
        </p:nvSpPr>
        <p:spPr>
          <a:xfrm>
            <a:off x="7524750" y="6373813"/>
            <a:ext cx="1439863" cy="288925"/>
          </a:xfrm>
          <a:prstGeom prst="rect">
            <a:avLst/>
          </a:prstGeom>
          <a:ln/>
        </p:spPr>
        <p:txBody>
          <a:bodyPr/>
          <a:lstStyle>
            <a:lvl1pPr>
              <a:defRPr/>
            </a:lvl1pPr>
          </a:lstStyle>
          <a:p>
            <a:pPr>
              <a:defRPr/>
            </a:pPr>
            <a:r>
              <a:rPr lang="en-US" smtClean="0"/>
              <a:t>29 November 2010 - 1</a:t>
            </a:r>
            <a:endParaRPr lang="en-IE"/>
          </a:p>
        </p:txBody>
      </p:sp>
    </p:spTree>
    <p:extLst>
      <p:ext uri="{BB962C8B-B14F-4D97-AF65-F5344CB8AC3E}">
        <p14:creationId xmlns:p14="http://schemas.microsoft.com/office/powerpoint/2010/main" val="11284307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Click icon to add picture</a:t>
            </a:r>
            <a:endParaRPr lang="en-IE" dirty="0"/>
          </a:p>
        </p:txBody>
      </p:sp>
      <p:sp>
        <p:nvSpPr>
          <p:cNvPr id="14" name="Text Placeholder 13"/>
          <p:cNvSpPr>
            <a:spLocks noGrp="1"/>
          </p:cNvSpPr>
          <p:nvPr>
            <p:ph type="body" sz="quarter" idx="16"/>
          </p:nvPr>
        </p:nvSpPr>
        <p:spPr>
          <a:xfrm>
            <a:off x="785786" y="-8"/>
            <a:ext cx="2610000" cy="2570400"/>
          </a:xfrm>
          <a:prstGeom prst="rect">
            <a:avLst/>
          </a:prstGeom>
          <a:solidFill>
            <a:srgbClr val="2D591F">
              <a:alpha val="41176"/>
            </a:srgbClr>
          </a:solidFill>
        </p:spPr>
        <p:txBody>
          <a:bodyPr anchor="b"/>
          <a:lstStyle>
            <a:lvl1pPr>
              <a:defRPr sz="1600">
                <a:solidFill>
                  <a:schemeClr val="bg1"/>
                </a:solidFill>
              </a:defRPr>
            </a:lvl1pPr>
          </a:lstStyle>
          <a:p>
            <a:pPr lvl="0"/>
            <a:r>
              <a:rPr lang="en-US" dirty="0" smtClean="0"/>
              <a:t>Click to edit Master text styles</a:t>
            </a:r>
          </a:p>
        </p:txBody>
      </p:sp>
      <p:sp>
        <p:nvSpPr>
          <p:cNvPr id="2" name="Title 1"/>
          <p:cNvSpPr>
            <a:spLocks noGrp="1"/>
          </p:cNvSpPr>
          <p:nvPr>
            <p:ph type="title"/>
          </p:nvPr>
        </p:nvSpPr>
        <p:spPr>
          <a:xfrm>
            <a:off x="818992" y="214291"/>
            <a:ext cx="2390400" cy="730800"/>
          </a:xfrm>
          <a:prstGeom prst="rect">
            <a:avLst/>
          </a:prstGeom>
        </p:spPr>
        <p:txBody>
          <a:bodyPr>
            <a:normAutofit/>
          </a:bodyPr>
          <a:lstStyle>
            <a:lvl1pPr>
              <a:defRPr sz="2000">
                <a:solidFill>
                  <a:schemeClr val="bg1"/>
                </a:solidFill>
              </a:defRPr>
            </a:lvl1pPr>
          </a:lstStyle>
          <a:p>
            <a:r>
              <a:rPr lang="en-US" smtClean="0"/>
              <a:t>Click to edit Master title style</a:t>
            </a:r>
            <a:endParaRPr lang="en-IE" dirty="0"/>
          </a:p>
        </p:txBody>
      </p:sp>
      <p:cxnSp>
        <p:nvCxnSpPr>
          <p:cNvPr id="15" name="Straight Connector 14"/>
          <p:cNvCxnSpPr/>
          <p:nvPr userDrawn="1"/>
        </p:nvCxnSpPr>
        <p:spPr>
          <a:xfrm>
            <a:off x="895343" y="966789"/>
            <a:ext cx="2390775" cy="1587"/>
          </a:xfrm>
          <a:prstGeom prst="line">
            <a:avLst/>
          </a:prstGeom>
          <a:ln w="6350">
            <a:solidFill>
              <a:srgbClr val="F3F2E9"/>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WWF Green: more impact paragraph">
    <p:bg>
      <p:bgPr>
        <a:solidFill>
          <a:srgbClr val="F3F2E9"/>
        </a:solidFill>
        <a:effectLst/>
      </p:bgPr>
    </p:bg>
    <p:spTree>
      <p:nvGrpSpPr>
        <p:cNvPr id="1" name=""/>
        <p:cNvGrpSpPr/>
        <p:nvPr/>
      </p:nvGrpSpPr>
      <p:grpSpPr>
        <a:xfrm>
          <a:off x="0" y="0"/>
          <a:ext cx="0" cy="0"/>
          <a:chOff x="0" y="0"/>
          <a:chExt cx="0" cy="0"/>
        </a:xfrm>
      </p:grpSpPr>
      <p:sp>
        <p:nvSpPr>
          <p:cNvPr id="3" name="Text Placeholder 7"/>
          <p:cNvSpPr>
            <a:spLocks noGrp="1"/>
          </p:cNvSpPr>
          <p:nvPr>
            <p:ph type="body" sz="quarter" idx="13" hasCustomPrompt="1"/>
          </p:nvPr>
        </p:nvSpPr>
        <p:spPr>
          <a:xfrm>
            <a:off x="928688" y="1785939"/>
            <a:ext cx="3405600" cy="518400"/>
          </a:xfrm>
          <a:noFill/>
          <a:ln w="9525">
            <a:noFill/>
            <a:miter lim="800000"/>
            <a:headEnd/>
            <a:tailEnd/>
          </a:ln>
        </p:spPr>
        <p:txBody>
          <a:bodyPr vert="horz" lIns="91440" tIns="45720" rIns="91440" bIns="45720" rtlCol="0">
            <a:normAutofit/>
          </a:bodyPr>
          <a:lstStyle>
            <a:lvl1pPr marL="0" indent="0">
              <a:buNone/>
              <a:defRPr lang="en-US" sz="2500" kern="1200" dirty="0" smtClean="0">
                <a:solidFill>
                  <a:srgbClr val="8ABE34"/>
                </a:solidFill>
                <a:latin typeface="Arial" charset="0"/>
                <a:ea typeface="+mn-ea"/>
                <a:cs typeface="Arial" charset="0"/>
              </a:defRPr>
            </a:lvl1pPr>
          </a:lstStyle>
          <a:p>
            <a:pPr marL="0" lvl="0" indent="0" algn="l" defTabSz="457200" rtl="0" eaLnBrk="1" fontAlgn="base" latinLnBrk="0" hangingPunct="1">
              <a:spcBef>
                <a:spcPct val="0"/>
              </a:spcBef>
              <a:spcAft>
                <a:spcPct val="0"/>
              </a:spcAft>
              <a:buFont typeface="Arial" pitchFamily="34" charset="0"/>
              <a:buNone/>
            </a:pPr>
            <a:r>
              <a:rPr lang="en-US" dirty="0" smtClean="0"/>
              <a:t>Click to enter Page title</a:t>
            </a:r>
          </a:p>
        </p:txBody>
      </p:sp>
      <p:sp>
        <p:nvSpPr>
          <p:cNvPr id="4"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cxnSp>
        <p:nvCxnSpPr>
          <p:cNvPr id="5" name="Straight Connector 4"/>
          <p:cNvCxnSpPr/>
          <p:nvPr/>
        </p:nvCxnSpPr>
        <p:spPr>
          <a:xfrm>
            <a:off x="928690"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9"/>
          <p:cNvSpPr>
            <a:spLocks noGrp="1"/>
          </p:cNvSpPr>
          <p:nvPr>
            <p:ph type="body" sz="quarter" idx="14" hasCustomPrompt="1"/>
          </p:nvPr>
        </p:nvSpPr>
        <p:spPr>
          <a:xfrm>
            <a:off x="928688" y="2571744"/>
            <a:ext cx="7268400" cy="3657600"/>
          </a:xfrm>
        </p:spPr>
        <p:txBody>
          <a:bodyPr>
            <a:normAutofit/>
          </a:bodyPr>
          <a:lstStyle>
            <a:lvl1pPr>
              <a:lnSpc>
                <a:spcPts val="3200"/>
              </a:lnSpc>
              <a:buNone/>
              <a:defRPr sz="2800">
                <a:latin typeface="Arial" pitchFamily="34" charset="0"/>
                <a:cs typeface="Arial" pitchFamily="34" charset="0"/>
              </a:defRPr>
            </a:lvl1pPr>
          </a:lstStyle>
          <a:p>
            <a:pPr lvl="0"/>
            <a:r>
              <a:rPr lang="en-US" dirty="0" smtClean="0"/>
              <a:t>Click to edit body text</a:t>
            </a:r>
          </a:p>
        </p:txBody>
      </p:sp>
      <p:sp>
        <p:nvSpPr>
          <p:cNvPr id="7" name="Footer Placeholder 4"/>
          <p:cNvSpPr>
            <a:spLocks noGrp="1"/>
          </p:cNvSpPr>
          <p:nvPr>
            <p:ph type="ftr" sz="quarter" idx="3"/>
          </p:nvPr>
        </p:nvSpPr>
        <p:spPr>
          <a:xfrm>
            <a:off x="89959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8"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WWF Big Picture Title and Content">
    <p:spTree>
      <p:nvGrpSpPr>
        <p:cNvPr id="1" name=""/>
        <p:cNvGrpSpPr/>
        <p:nvPr/>
      </p:nvGrpSpPr>
      <p:grpSpPr>
        <a:xfrm>
          <a:off x="0" y="0"/>
          <a:ext cx="0" cy="0"/>
          <a:chOff x="0" y="0"/>
          <a:chExt cx="0" cy="0"/>
        </a:xfrm>
      </p:grpSpPr>
      <p:sp>
        <p:nvSpPr>
          <p:cNvPr id="9" name="Picture Placeholder 27"/>
          <p:cNvSpPr>
            <a:spLocks noGrp="1"/>
          </p:cNvSpPr>
          <p:nvPr>
            <p:ph type="pic" sz="quarter" idx="15"/>
          </p:nvPr>
        </p:nvSpPr>
        <p:spPr>
          <a:xfrm>
            <a:off x="183600" y="108000"/>
            <a:ext cx="8816400" cy="6613200"/>
          </a:xfrm>
          <a:prstGeom prst="rect">
            <a:avLst/>
          </a:prstGeom>
        </p:spPr>
        <p:txBody>
          <a:bodyPr/>
          <a:lstStyle>
            <a:lvl1pPr>
              <a:buNone/>
              <a:defRPr/>
            </a:lvl1pPr>
          </a:lstStyle>
          <a:p>
            <a:r>
              <a:rPr lang="en-US" smtClean="0"/>
              <a:t>Click icon to add picture</a:t>
            </a:r>
            <a:endParaRPr lang="en-I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WWF Green: body text shades of green">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857250" y="1714500"/>
            <a:ext cx="7572402" cy="2494800"/>
          </a:xfrm>
        </p:spPr>
        <p:txBody>
          <a:bodyPr>
            <a:noAutofit/>
          </a:bodyPr>
          <a:lstStyle>
            <a:lvl1pPr marL="360363" indent="-360363">
              <a:lnSpc>
                <a:spcPct val="100000"/>
              </a:lnSpc>
              <a:spcBef>
                <a:spcPts val="0"/>
              </a:spcBef>
              <a:buFont typeface="Arial" pitchFamily="34" charset="0"/>
              <a:buChar char="–"/>
              <a:defRPr sz="2800">
                <a:solidFill>
                  <a:schemeClr val="accent3">
                    <a:lumMod val="60000"/>
                    <a:lumOff val="40000"/>
                  </a:schemeClr>
                </a:solidFill>
                <a:latin typeface="Arial" pitchFamily="34" charset="0"/>
                <a:cs typeface="Arial" pitchFamily="34" charset="0"/>
              </a:defRPr>
            </a:lvl1pPr>
            <a:lvl2pPr marL="360363" indent="-360363">
              <a:lnSpc>
                <a:spcPct val="100000"/>
              </a:lnSpc>
              <a:spcBef>
                <a:spcPts val="0"/>
              </a:spcBef>
              <a:buFont typeface="Arial" pitchFamily="34" charset="0"/>
              <a:buChar char="–"/>
              <a:defRPr sz="2800">
                <a:solidFill>
                  <a:schemeClr val="accent3"/>
                </a:solidFill>
                <a:latin typeface="Arial" pitchFamily="34" charset="0"/>
                <a:cs typeface="Arial" pitchFamily="34" charset="0"/>
              </a:defRPr>
            </a:lvl2pPr>
            <a:lvl3pPr marL="360363" indent="-360363">
              <a:lnSpc>
                <a:spcPct val="100000"/>
              </a:lnSpc>
              <a:spcBef>
                <a:spcPts val="0"/>
              </a:spcBef>
              <a:buFont typeface="Arial" pitchFamily="34" charset="0"/>
              <a:buChar char="–"/>
              <a:defRPr sz="2800">
                <a:solidFill>
                  <a:srgbClr val="8ABE34"/>
                </a:solidFill>
                <a:latin typeface="Arial" pitchFamily="34" charset="0"/>
                <a:cs typeface="Arial" pitchFamily="34" charset="0"/>
              </a:defRPr>
            </a:lvl3pPr>
            <a:lvl4pPr marL="360363" indent="-360363">
              <a:lnSpc>
                <a:spcPct val="100000"/>
              </a:lnSpc>
              <a:spcBef>
                <a:spcPts val="0"/>
              </a:spcBef>
              <a:buFont typeface="Arial" pitchFamily="34" charset="0"/>
              <a:buChar char="–"/>
              <a:defRPr sz="2800">
                <a:solidFill>
                  <a:schemeClr val="accent3">
                    <a:lumMod val="75000"/>
                  </a:schemeClr>
                </a:solidFill>
                <a:latin typeface="Arial" pitchFamily="34" charset="0"/>
                <a:cs typeface="Arial" pitchFamily="34" charset="0"/>
              </a:defRPr>
            </a:lvl4pPr>
            <a:lvl5pPr marL="360363" indent="-360363">
              <a:lnSpc>
                <a:spcPct val="100000"/>
              </a:lnSpc>
              <a:spcBef>
                <a:spcPts val="0"/>
              </a:spcBef>
              <a:buFont typeface="Arial" pitchFamily="34" charset="0"/>
              <a:buChar char="–"/>
              <a:defRPr sz="2800">
                <a:solidFill>
                  <a:srgbClr val="2D591F"/>
                </a:solidFill>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sp>
        <p:nvSpPr>
          <p:cNvPr id="10" name="Title 9"/>
          <p:cNvSpPr>
            <a:spLocks noGrp="1"/>
          </p:cNvSpPr>
          <p:nvPr>
            <p:ph type="title" hasCustomPrompt="1"/>
          </p:nvPr>
        </p:nvSpPr>
        <p:spPr>
          <a:xfrm>
            <a:off x="5929794" y="71415"/>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7" name="Footer Placeholder 4"/>
          <p:cNvSpPr>
            <a:spLocks noGrp="1"/>
          </p:cNvSpPr>
          <p:nvPr>
            <p:ph type="ftr" sz="quarter" idx="3"/>
          </p:nvPr>
        </p:nvSpPr>
        <p:spPr>
          <a:xfrm>
            <a:off x="89959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dirty="0" smtClean="0"/>
              <a:t>Presentation to Company name</a:t>
            </a:r>
            <a:endParaRPr lang="en-IE" dirty="0"/>
          </a:p>
        </p:txBody>
      </p:sp>
      <p:sp>
        <p:nvSpPr>
          <p:cNvPr id="8"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WWF Green: body text green and black">
    <p:spTree>
      <p:nvGrpSpPr>
        <p:cNvPr id="1" name=""/>
        <p:cNvGrpSpPr/>
        <p:nvPr/>
      </p:nvGrpSpPr>
      <p:grpSpPr>
        <a:xfrm>
          <a:off x="0" y="0"/>
          <a:ext cx="0" cy="0"/>
          <a:chOff x="0" y="0"/>
          <a:chExt cx="0" cy="0"/>
        </a:xfrm>
      </p:grpSpPr>
      <p:sp>
        <p:nvSpPr>
          <p:cNvPr id="9" name="Text Placeholder 8"/>
          <p:cNvSpPr>
            <a:spLocks noGrp="1"/>
          </p:cNvSpPr>
          <p:nvPr>
            <p:ph type="body" sz="quarter" idx="13"/>
          </p:nvPr>
        </p:nvSpPr>
        <p:spPr>
          <a:xfrm>
            <a:off x="1000125" y="1714500"/>
            <a:ext cx="3351600" cy="691200"/>
          </a:xfrm>
        </p:spPr>
        <p:txBody>
          <a:bodyPr>
            <a:noAutofit/>
          </a:bodyPr>
          <a:lstStyle>
            <a:lvl1pPr>
              <a:buNone/>
              <a:defRPr sz="1400" b="1">
                <a:latin typeface="Arial" pitchFamily="34" charset="0"/>
                <a:cs typeface="Arial" pitchFamily="34" charset="0"/>
              </a:defRPr>
            </a:lvl1pPr>
            <a:lvl2pPr>
              <a:buNone/>
              <a:defRPr sz="1400">
                <a:latin typeface="Arial" pitchFamily="34" charset="0"/>
                <a:cs typeface="Arial" pitchFamily="34" charset="0"/>
              </a:defRPr>
            </a:lvl2pPr>
            <a:lvl3pPr>
              <a:buNone/>
              <a:defRPr sz="1400">
                <a:latin typeface="Arial" pitchFamily="34" charset="0"/>
                <a:cs typeface="Arial" pitchFamily="34" charset="0"/>
              </a:defRPr>
            </a:lvl3pPr>
            <a:lvl4pPr>
              <a:buNone/>
              <a:defRPr sz="1400">
                <a:latin typeface="Arial" pitchFamily="34" charset="0"/>
                <a:cs typeface="Arial" pitchFamily="34" charset="0"/>
              </a:defRPr>
            </a:lvl4pPr>
            <a:lvl5pPr>
              <a:buNone/>
              <a:defRPr sz="1400">
                <a:latin typeface="Arial" pitchFamily="34" charset="0"/>
                <a:cs typeface="Arial" pitchFamily="34" charset="0"/>
              </a:defRPr>
            </a:lvl5pPr>
          </a:lstStyle>
          <a:p>
            <a:pPr lvl="0"/>
            <a:r>
              <a:rPr lang="en-US" smtClean="0"/>
              <a:t>Click to edit Master text styles</a:t>
            </a:r>
          </a:p>
        </p:txBody>
      </p:sp>
      <p:cxnSp>
        <p:nvCxnSpPr>
          <p:cNvPr id="10" name="Straight Connector 9"/>
          <p:cNvCxnSpPr/>
          <p:nvPr/>
        </p:nvCxnSpPr>
        <p:spPr>
          <a:xfrm>
            <a:off x="1054132" y="2133600"/>
            <a:ext cx="7304082"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2" name="Text Placeholder 11"/>
          <p:cNvSpPr>
            <a:spLocks noGrp="1"/>
          </p:cNvSpPr>
          <p:nvPr>
            <p:ph type="body" sz="quarter" idx="14" hasCustomPrompt="1"/>
          </p:nvPr>
        </p:nvSpPr>
        <p:spPr>
          <a:xfrm>
            <a:off x="1000125" y="2786063"/>
            <a:ext cx="7995600" cy="1569600"/>
          </a:xfrm>
        </p:spPr>
        <p:txBody>
          <a:bodyPr/>
          <a:lstStyle>
            <a:lvl1pPr marL="0" indent="0">
              <a:buNone/>
              <a:defRPr>
                <a:solidFill>
                  <a:srgbClr val="8ABE34"/>
                </a:solidFill>
                <a:latin typeface="Arial" pitchFamily="34" charset="0"/>
                <a:cs typeface="Arial" pitchFamily="34" charset="0"/>
              </a:defRPr>
            </a:lvl1pPr>
            <a:lvl2pPr marL="0" indent="12700">
              <a:buNone/>
              <a:defRPr sz="2000" i="1">
                <a:solidFill>
                  <a:srgbClr val="404040"/>
                </a:solidFill>
                <a:latin typeface="Arial" pitchFamily="34" charset="0"/>
                <a:cs typeface="Arial" pitchFamily="34" charset="0"/>
              </a:defRPr>
            </a:lvl2pPr>
          </a:lstStyle>
          <a:p>
            <a:pPr lvl="0"/>
            <a:r>
              <a:rPr lang="en-US" dirty="0" smtClean="0"/>
              <a:t>Click to enter body text</a:t>
            </a:r>
          </a:p>
          <a:p>
            <a:pPr lvl="1"/>
            <a:r>
              <a:rPr lang="en-US" dirty="0" smtClean="0"/>
              <a:t>Second level</a:t>
            </a:r>
          </a:p>
        </p:txBody>
      </p:sp>
      <p:sp>
        <p:nvSpPr>
          <p:cNvPr id="13" name="Title 9"/>
          <p:cNvSpPr>
            <a:spLocks noGrp="1"/>
          </p:cNvSpPr>
          <p:nvPr>
            <p:ph type="title" hasCustomPrompt="1"/>
          </p:nvPr>
        </p:nvSpPr>
        <p:spPr>
          <a:xfrm>
            <a:off x="5929794" y="71415"/>
            <a:ext cx="3142800" cy="784800"/>
          </a:xfrm>
          <a:noFill/>
          <a:ln w="9525">
            <a:noFill/>
            <a:miter lim="800000"/>
            <a:headEnd/>
            <a:tailEnd/>
          </a:ln>
        </p:spPr>
        <p:txBody>
          <a:bodyPr vert="horz" lIns="91440" tIns="45720" rIns="91440" bIns="45720" rtlCol="0" anchor="ctr">
            <a:normAutofit/>
          </a:bodyPr>
          <a:lstStyle>
            <a:lvl1pPr algn="r" defTabSz="457200" rtl="0" eaLnBrk="1" fontAlgn="base" latinLnBrk="0" hangingPunct="1">
              <a:spcBef>
                <a:spcPct val="0"/>
              </a:spcBef>
              <a:spcAft>
                <a:spcPct val="0"/>
              </a:spcAft>
              <a:buNone/>
              <a:defRPr lang="en-IE" sz="1400" b="1" kern="1200" dirty="0" smtClean="0">
                <a:solidFill>
                  <a:srgbClr val="0D0D0D"/>
                </a:solidFill>
                <a:latin typeface="Arial" charset="0"/>
                <a:ea typeface="+mn-ea"/>
                <a:cs typeface="Arial" charset="0"/>
              </a:defRPr>
            </a:lvl1pPr>
          </a:lstStyle>
          <a:p>
            <a:pPr marL="0" marR="0" lvl="0" indent="0" algn="r" defTabSz="457200" rtl="0" eaLnBrk="1" fontAlgn="base" latinLnBrk="0" hangingPunct="1">
              <a:lnSpc>
                <a:spcPct val="100000"/>
              </a:lnSpc>
              <a:spcBef>
                <a:spcPct val="0"/>
              </a:spcBef>
              <a:spcAft>
                <a:spcPct val="0"/>
              </a:spcAft>
              <a:buClrTx/>
              <a:buSzTx/>
              <a:buFontTx/>
              <a:buNone/>
              <a:tabLst/>
              <a:defRPr/>
            </a:pPr>
            <a:r>
              <a:rPr lang="en-US" dirty="0" smtClean="0"/>
              <a:t>Click to add presentation title</a:t>
            </a:r>
            <a:br>
              <a:rPr lang="en-US" dirty="0" smtClean="0"/>
            </a:br>
            <a:r>
              <a:rPr lang="en-US" dirty="0" smtClean="0"/>
              <a:t>secondary text can run underneath</a:t>
            </a:r>
            <a:endParaRPr lang="en-IE" dirty="0"/>
          </a:p>
        </p:txBody>
      </p:sp>
      <p:sp>
        <p:nvSpPr>
          <p:cNvPr id="11" name="Footer Placeholder 4"/>
          <p:cNvSpPr>
            <a:spLocks noGrp="1"/>
          </p:cNvSpPr>
          <p:nvPr>
            <p:ph type="ftr" sz="quarter" idx="3"/>
          </p:nvPr>
        </p:nvSpPr>
        <p:spPr>
          <a:xfrm>
            <a:off x="3124200"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14"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WWF Green: blank with logo and green line">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539552" y="6500835"/>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WF Green: Title  Slide with picture">
    <p:bg>
      <p:bgPr>
        <a:solidFill>
          <a:schemeClr val="bg1">
            <a:alpha val="41000"/>
          </a:schemeClr>
        </a:soli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819374" y="197037"/>
            <a:ext cx="8229600" cy="6505200"/>
          </a:xfrm>
          <a:prstGeom prst="rect">
            <a:avLst/>
          </a:prstGeom>
          <a:noFill/>
        </p:spPr>
        <p:txBody>
          <a:bodyPr/>
          <a:lstStyle>
            <a:lvl1pPr>
              <a:defRPr sz="1400">
                <a:solidFill>
                  <a:srgbClr val="F3FFFF"/>
                </a:solidFill>
              </a:defRPr>
            </a:lvl1pPr>
          </a:lstStyle>
          <a:p>
            <a:r>
              <a:rPr lang="en-US" dirty="0" smtClean="0"/>
              <a:t>Click icon to add picture</a:t>
            </a:r>
            <a:endParaRPr lang="en-IE" dirty="0"/>
          </a:p>
        </p:txBody>
      </p:sp>
      <p:sp>
        <p:nvSpPr>
          <p:cNvPr id="13" name="Slide Number Placeholder 12"/>
          <p:cNvSpPr>
            <a:spLocks noGrp="1"/>
          </p:cNvSpPr>
          <p:nvPr>
            <p:ph type="sldNum" sz="quarter" idx="11"/>
          </p:nvPr>
        </p:nvSpPr>
        <p:spPr/>
        <p:txBody>
          <a:bodyPr/>
          <a:lstStyle/>
          <a:p>
            <a:fld id="{1480EF31-8C1B-4164-842B-2A1CD66FF22B}" type="datetime5">
              <a:rPr lang="en-IE" smtClean="0"/>
              <a:pPr/>
              <a:t>9-Oct-14</a:t>
            </a:fld>
            <a:r>
              <a:rPr lang="en-IE" dirty="0" smtClean="0"/>
              <a:t> / </a:t>
            </a:r>
            <a:fld id="{DA18218B-80D4-4990-93EE-27FCEE243EFE}" type="slidenum">
              <a:rPr lang="en-IE" smtClean="0"/>
              <a:pPr/>
              <a:t>‹#›</a:t>
            </a:fld>
            <a:endParaRPr lang="en-IE" dirty="0"/>
          </a:p>
        </p:txBody>
      </p:sp>
      <p:sp>
        <p:nvSpPr>
          <p:cNvPr id="14" name="Footer Placeholder 13"/>
          <p:cNvSpPr>
            <a:spLocks noGrp="1"/>
          </p:cNvSpPr>
          <p:nvPr>
            <p:ph type="ftr" sz="quarter" idx="12"/>
          </p:nvPr>
        </p:nvSpPr>
        <p:spPr/>
        <p:txBody>
          <a:bodyPr/>
          <a:lstStyle/>
          <a:p>
            <a:r>
              <a:rPr lang="en-IE" smtClean="0"/>
              <a:t>Presentation to Company name</a:t>
            </a:r>
            <a:endParaRPr lang="en-IE" dirty="0"/>
          </a:p>
        </p:txBody>
      </p:sp>
      <p:sp>
        <p:nvSpPr>
          <p:cNvPr id="23" name="Title Placeholder 15"/>
          <p:cNvSpPr>
            <a:spLocks noGrp="1"/>
          </p:cNvSpPr>
          <p:nvPr>
            <p:ph type="title" hasCustomPrompt="1"/>
          </p:nvPr>
        </p:nvSpPr>
        <p:spPr>
          <a:xfrm>
            <a:off x="5094016" y="1880136"/>
            <a:ext cx="3160800" cy="1468800"/>
          </a:xfrm>
          <a:prstGeom prst="rect">
            <a:avLst/>
          </a:prstGeom>
          <a:solidFill>
            <a:srgbClr val="2D591F">
              <a:alpha val="40784"/>
            </a:srgbClr>
          </a:solidFill>
        </p:spPr>
        <p:txBody>
          <a:bodyPr vert="horz" lIns="91440" tIns="45720" rIns="91440" bIns="45720" rtlCol="0" anchor="ctr">
            <a:normAutofit/>
          </a:bodyPr>
          <a:lstStyle>
            <a:lvl1pPr>
              <a:defRPr>
                <a:solidFill>
                  <a:srgbClr val="F3FFFF"/>
                </a:solidFill>
              </a:defRPr>
            </a:lvl1pPr>
          </a:lstStyle>
          <a:p>
            <a:pPr defTabSz="457200">
              <a:lnSpc>
                <a:spcPct val="90000"/>
              </a:lnSpc>
            </a:pPr>
            <a:r>
              <a:rPr lang="en-GB" sz="3200" dirty="0" smtClean="0">
                <a:solidFill>
                  <a:srgbClr val="F3F2E9"/>
                </a:solidFill>
              </a:rPr>
              <a:t>Presentation title can           go here</a:t>
            </a:r>
            <a:endParaRPr lang="en-US" sz="3200" dirty="0">
              <a:solidFill>
                <a:srgbClr val="F3F2E9"/>
              </a:solidFill>
            </a:endParaRPr>
          </a:p>
        </p:txBody>
      </p:sp>
      <p:sp>
        <p:nvSpPr>
          <p:cNvPr id="30" name="Text Placeholder 29"/>
          <p:cNvSpPr>
            <a:spLocks noGrp="1"/>
          </p:cNvSpPr>
          <p:nvPr>
            <p:ph type="body" sz="quarter" idx="16" hasCustomPrompt="1"/>
          </p:nvPr>
        </p:nvSpPr>
        <p:spPr>
          <a:xfrm>
            <a:off x="5094016" y="3348936"/>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ts val="0"/>
              </a:spcBef>
              <a:spcAft>
                <a:spcPts val="0"/>
              </a:spcAft>
              <a:buClrTx/>
              <a:buSzTx/>
              <a:buFont typeface="Arial" pitchFamily="34" charset="0"/>
              <a:buNone/>
              <a:tabLst/>
              <a:defRPr/>
            </a:lvl1pPr>
          </a:lstStyle>
          <a:p>
            <a:pPr defTabSz="457200"/>
            <a:r>
              <a:rPr lang="en-IE" sz="1600" b="1" dirty="0" smtClean="0">
                <a:solidFill>
                  <a:schemeClr val="bg1"/>
                </a:solidFill>
              </a:rPr>
              <a:t>Name             Office/Department</a:t>
            </a:r>
            <a:r>
              <a:rPr lang="en-GB" sz="1600" dirty="0" smtClean="0">
                <a:solidFill>
                  <a:schemeClr val="bg1"/>
                </a:solidFill>
              </a:rPr>
              <a:t>                 </a:t>
            </a:r>
            <a:r>
              <a:rPr lang="en-GB" sz="1600" dirty="0" err="1" smtClean="0">
                <a:solidFill>
                  <a:schemeClr val="bg1"/>
                </a:solidFill>
              </a:rPr>
              <a:t>dd</a:t>
            </a:r>
            <a:r>
              <a:rPr lang="en-GB" sz="1600" dirty="0" smtClean="0">
                <a:solidFill>
                  <a:schemeClr val="bg1"/>
                </a:solidFill>
              </a:rPr>
              <a:t> mm </a:t>
            </a:r>
            <a:r>
              <a:rPr lang="en-GB" sz="1600" dirty="0" err="1" smtClean="0">
                <a:solidFill>
                  <a:schemeClr val="bg1"/>
                </a:solidFill>
              </a:rPr>
              <a:t>yyyy</a:t>
            </a:r>
            <a:endParaRPr lang="en-US" sz="1600" dirty="0" smtClean="0">
              <a:solidFill>
                <a:schemeClr val="bg1"/>
              </a:solidFill>
            </a:endParaRPr>
          </a:p>
        </p:txBody>
      </p:sp>
      <p:sp>
        <p:nvSpPr>
          <p:cNvPr id="32" name="Text Placeholder 31"/>
          <p:cNvSpPr>
            <a:spLocks noGrp="1"/>
          </p:cNvSpPr>
          <p:nvPr>
            <p:ph type="body" sz="quarter" idx="17" hasCustomPrompt="1"/>
          </p:nvPr>
        </p:nvSpPr>
        <p:spPr>
          <a:xfrm>
            <a:off x="5092834" y="4348327"/>
            <a:ext cx="3160800" cy="1000125"/>
          </a:xfrm>
          <a:prstGeom prst="rect">
            <a:avLst/>
          </a:prstGeom>
          <a:solidFill>
            <a:srgbClr val="2D591F">
              <a:alpha val="40784"/>
            </a:srgbClr>
          </a:solidFill>
        </p:spPr>
        <p:txBody>
          <a:bodyPr/>
          <a:lstStyle>
            <a:lvl1pPr marL="0" marR="0" indent="0" algn="l" defTabSz="457200" rtl="0" eaLnBrk="1" fontAlgn="auto" latinLnBrk="0" hangingPunct="1">
              <a:lnSpc>
                <a:spcPct val="100000"/>
              </a:lnSpc>
              <a:spcBef>
                <a:spcPct val="20000"/>
              </a:spcBef>
              <a:spcAft>
                <a:spcPts val="0"/>
              </a:spcAft>
              <a:buClrTx/>
              <a:buSzTx/>
              <a:buFont typeface="Arial" charset="0"/>
              <a:buNone/>
              <a:tabLst/>
              <a:defRPr lang="en-US" sz="1600" b="1" kern="1200">
                <a:solidFill>
                  <a:schemeClr val="bg1"/>
                </a:solidFill>
                <a:latin typeface="Arial" pitchFamily="34" charset="0"/>
                <a:ea typeface="+mn-ea"/>
                <a:cs typeface="Arial" pitchFamily="34" charset="0"/>
              </a:defRPr>
            </a:lvl1pPr>
            <a:lvl2pPr>
              <a:defRPr sz="1200"/>
            </a:lvl2pPr>
          </a:lstStyle>
          <a:p>
            <a:pPr marL="0" marR="0" lvl="0" indent="0" algn="l" defTabSz="457200" rtl="0" eaLnBrk="1" fontAlgn="auto" latinLnBrk="0" hangingPunct="1">
              <a:lnSpc>
                <a:spcPct val="100000"/>
              </a:lnSpc>
              <a:spcBef>
                <a:spcPct val="20000"/>
              </a:spcBef>
              <a:spcAft>
                <a:spcPts val="0"/>
              </a:spcAft>
              <a:buClrTx/>
              <a:buSzTx/>
              <a:buFont typeface="Arial" charset="0"/>
              <a:buNone/>
              <a:tabLst/>
              <a:defRPr/>
            </a:pPr>
            <a:r>
              <a:rPr kumimoji="0" lang="en-US" sz="1400" b="1" i="0" u="none" strike="noStrike" kern="1200" cap="none" spc="0" normalizeH="0" baseline="0" noProof="0" dirty="0" smtClean="0">
                <a:ln>
                  <a:noFill/>
                </a:ln>
                <a:solidFill>
                  <a:srgbClr val="F3F2E9"/>
                </a:solidFill>
                <a:effectLst/>
                <a:uLnTx/>
                <a:uFillTx/>
                <a:latin typeface="Arial" pitchFamily="34" charset="0"/>
                <a:ea typeface="+mn-ea"/>
                <a:cs typeface="Arial" pitchFamily="34" charset="0"/>
              </a:rPr>
              <a:t>Additional information can run underneath if necessary</a:t>
            </a:r>
          </a:p>
        </p:txBody>
      </p:sp>
      <p:sp>
        <p:nvSpPr>
          <p:cNvPr id="17" name="Text Placeholder 16"/>
          <p:cNvSpPr>
            <a:spLocks noGrp="1"/>
          </p:cNvSpPr>
          <p:nvPr>
            <p:ph type="body" sz="quarter" idx="18" hasCustomPrompt="1"/>
          </p:nvPr>
        </p:nvSpPr>
        <p:spPr>
          <a:xfrm>
            <a:off x="5220000" y="3348000"/>
            <a:ext cx="2928958" cy="0"/>
          </a:xfrm>
          <a:prstGeom prst="rect">
            <a:avLst/>
          </a:prstGeom>
          <a:ln w="12700">
            <a:solidFill>
              <a:srgbClr val="F3F2E9"/>
            </a:solidFill>
          </a:ln>
        </p:spPr>
        <p:txBody>
          <a:bodyPr/>
          <a:lstStyle>
            <a:lvl1pPr>
              <a:defRPr baseline="0">
                <a:solidFill>
                  <a:schemeClr val="tx1"/>
                </a:solidFill>
              </a:defRPr>
            </a:lvl1pPr>
          </a:lstStyle>
          <a:p>
            <a:pPr lvl="0"/>
            <a:r>
              <a:rPr lang="en-IE" dirty="0" smtClean="0"/>
              <a:t>  </a:t>
            </a:r>
            <a:endParaRPr lang="en-IE" dirty="0"/>
          </a:p>
        </p:txBody>
      </p:sp>
      <p:sp>
        <p:nvSpPr>
          <p:cNvPr id="18" name="Text Placeholder 16"/>
          <p:cNvSpPr>
            <a:spLocks noGrp="1"/>
          </p:cNvSpPr>
          <p:nvPr>
            <p:ph type="body" sz="quarter" idx="19" hasCustomPrompt="1"/>
          </p:nvPr>
        </p:nvSpPr>
        <p:spPr>
          <a:xfrm>
            <a:off x="5220000" y="4356000"/>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
        <p:nvSpPr>
          <p:cNvPr id="15" name="Text Placeholder 14"/>
          <p:cNvSpPr>
            <a:spLocks noGrp="1"/>
          </p:cNvSpPr>
          <p:nvPr>
            <p:ph type="body" sz="quarter" idx="20" hasCustomPrompt="1"/>
          </p:nvPr>
        </p:nvSpPr>
        <p:spPr>
          <a:xfrm>
            <a:off x="5094016" y="1654032"/>
            <a:ext cx="1742400" cy="262800"/>
          </a:xfrm>
          <a:prstGeom prst="rect">
            <a:avLst/>
          </a:prstGeom>
          <a:solidFill>
            <a:srgbClr val="2D591F">
              <a:alpha val="40784"/>
            </a:srgbClr>
          </a:solidFill>
          <a:ln w="12700">
            <a:solidFill>
              <a:srgbClr val="FFFFFF">
                <a:alpha val="40784"/>
              </a:srgbClr>
            </a:solidFill>
          </a:ln>
        </p:spPr>
        <p:txBody>
          <a:bodyPr/>
          <a:lstStyle>
            <a:lvl1pPr marL="0" marR="0" indent="0" algn="l" defTabSz="457200" rtl="0" eaLnBrk="1" fontAlgn="auto" latinLnBrk="0" hangingPunct="1">
              <a:lnSpc>
                <a:spcPct val="100000"/>
              </a:lnSpc>
              <a:spcBef>
                <a:spcPct val="20000"/>
              </a:spcBef>
              <a:spcAft>
                <a:spcPts val="0"/>
              </a:spcAft>
              <a:buClrTx/>
              <a:buSzTx/>
              <a:buFont typeface="Arial" pitchFamily="34" charset="0"/>
              <a:buNone/>
              <a:tabLst/>
              <a:defRPr sz="1200">
                <a:solidFill>
                  <a:srgbClr val="F3FFFF"/>
                </a:solidFill>
              </a:defRPr>
            </a:lvl1pPr>
          </a:lstStyle>
          <a:p>
            <a:pPr marL="0" marR="0" lvl="0" indent="0" algn="l" defTabSz="457200" rtl="0" eaLnBrk="1" fontAlgn="auto" latinLnBrk="0" hangingPunct="1">
              <a:lnSpc>
                <a:spcPct val="100000"/>
              </a:lnSpc>
              <a:spcBef>
                <a:spcPct val="20000"/>
              </a:spcBef>
              <a:spcAft>
                <a:spcPts val="0"/>
              </a:spcAft>
              <a:buClrTx/>
              <a:buSzTx/>
              <a:buFont typeface="Arial" pitchFamily="34" charset="0"/>
              <a:buNone/>
              <a:tabLst/>
              <a:defRPr/>
            </a:pPr>
            <a:r>
              <a:rPr lang="en-US" sz="1200" dirty="0" smtClean="0">
                <a:solidFill>
                  <a:srgbClr val="F3F2E9"/>
                </a:solidFill>
              </a:rPr>
              <a:t>Topic can go here</a:t>
            </a:r>
          </a:p>
        </p:txBody>
      </p:sp>
      <p:sp>
        <p:nvSpPr>
          <p:cNvPr id="16" name="Text Placeholder 16"/>
          <p:cNvSpPr>
            <a:spLocks noGrp="1"/>
          </p:cNvSpPr>
          <p:nvPr>
            <p:ph type="body" sz="quarter" idx="21" hasCustomPrompt="1"/>
          </p:nvPr>
        </p:nvSpPr>
        <p:spPr>
          <a:xfrm>
            <a:off x="5220000" y="1891868"/>
            <a:ext cx="2928958" cy="0"/>
          </a:xfrm>
          <a:prstGeom prst="rect">
            <a:avLst/>
          </a:prstGeom>
          <a:ln w="12700">
            <a:solidFill>
              <a:srgbClr val="F3F2E9"/>
            </a:solidFill>
          </a:ln>
        </p:spPr>
        <p:txBody>
          <a:bodyPr/>
          <a:lstStyle>
            <a:lvl1pPr>
              <a:defRPr>
                <a:solidFill>
                  <a:schemeClr val="tx1"/>
                </a:solidFill>
              </a:defRPr>
            </a:lvl1pPr>
          </a:lstStyle>
          <a:p>
            <a:pPr lvl="0"/>
            <a:r>
              <a:rPr lang="en-IE" dirty="0" smtClean="0"/>
              <a:t>   </a:t>
            </a:r>
            <a:endParaRPr lang="en-I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WWF green: section title slide background color">
    <p:spTree>
      <p:nvGrpSpPr>
        <p:cNvPr id="1" name=""/>
        <p:cNvGrpSpPr/>
        <p:nvPr/>
      </p:nvGrpSpPr>
      <p:grpSpPr>
        <a:xfrm>
          <a:off x="0" y="0"/>
          <a:ext cx="0" cy="0"/>
          <a:chOff x="0" y="0"/>
          <a:chExt cx="0" cy="0"/>
        </a:xfrm>
      </p:grpSpPr>
      <p:sp>
        <p:nvSpPr>
          <p:cNvPr id="14" name="Rectangle 13"/>
          <p:cNvSpPr/>
          <p:nvPr userDrawn="1"/>
        </p:nvSpPr>
        <p:spPr>
          <a:xfrm>
            <a:off x="771556" y="138511"/>
            <a:ext cx="8229600" cy="65052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12" name="Slide Number Placeholder 11"/>
          <p:cNvSpPr>
            <a:spLocks noGrp="1"/>
          </p:cNvSpPr>
          <p:nvPr>
            <p:ph type="sldNum" sz="quarter" idx="11"/>
          </p:nvPr>
        </p:nvSpPr>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13" name="Footer Placeholder 12"/>
          <p:cNvSpPr>
            <a:spLocks noGrp="1"/>
          </p:cNvSpPr>
          <p:nvPr>
            <p:ph type="ftr" sz="quarter" idx="12"/>
          </p:nvPr>
        </p:nvSpPr>
        <p:spPr/>
        <p:txBody>
          <a:bodyPr/>
          <a:lstStyle/>
          <a:p>
            <a:r>
              <a:rPr lang="en-IE" smtClean="0"/>
              <a:t>Presentation to Company name</a:t>
            </a:r>
            <a:endParaRPr lang="en-IE" dirty="0"/>
          </a:p>
        </p:txBody>
      </p:sp>
      <p:sp>
        <p:nvSpPr>
          <p:cNvPr id="9" name="Text Placeholder 8"/>
          <p:cNvSpPr>
            <a:spLocks noGrp="1"/>
          </p:cNvSpPr>
          <p:nvPr>
            <p:ph type="body" sz="quarter" idx="13" hasCustomPrompt="1"/>
          </p:nvPr>
        </p:nvSpPr>
        <p:spPr>
          <a:xfrm>
            <a:off x="1270000" y="2428868"/>
            <a:ext cx="6373834" cy="1468800"/>
          </a:xfrm>
          <a:prstGeom prst="rect">
            <a:avLst/>
          </a:prstGeom>
          <a:noFill/>
          <a:ln w="9525">
            <a:noFill/>
            <a:miter lim="800000"/>
            <a:headEnd/>
            <a:tailEnd/>
          </a:ln>
        </p:spPr>
        <p:txBody>
          <a:bodyPr anchor="t"/>
          <a:lstStyle>
            <a:lvl1pPr algn="l" defTabSz="457200" rtl="0" fontAlgn="base">
              <a:spcBef>
                <a:spcPct val="0"/>
              </a:spcBef>
              <a:spcAft>
                <a:spcPct val="0"/>
              </a:spcAft>
              <a:defRPr lang="en-US" sz="4400" b="0" kern="1200" baseline="0" dirty="0" smtClean="0">
                <a:solidFill>
                  <a:srgbClr val="F3F2E9"/>
                </a:solidFill>
                <a:latin typeface="Arial" charset="0"/>
                <a:ea typeface="+mn-ea"/>
                <a:cs typeface="Arial" charset="0"/>
              </a:defRPr>
            </a:lvl1pPr>
            <a:lvl2pPr algn="l" defTabSz="457200" rtl="0" fontAlgn="base">
              <a:spcBef>
                <a:spcPct val="0"/>
              </a:spcBef>
              <a:spcAft>
                <a:spcPct val="0"/>
              </a:spcAft>
              <a:buNone/>
              <a:defRPr lang="en-US" sz="4400" kern="1200" dirty="0" smtClean="0">
                <a:solidFill>
                  <a:srgbClr val="F3F2E9"/>
                </a:solidFill>
                <a:latin typeface="Arial" charset="0"/>
                <a:ea typeface="+mn-ea"/>
                <a:cs typeface="Arial" charset="0"/>
              </a:defRPr>
            </a:lvl2pPr>
            <a:lvl3pPr marL="266700" indent="-266700" algn="l" defTabSz="457200" rtl="0" fontAlgn="base">
              <a:spcBef>
                <a:spcPct val="0"/>
              </a:spcBef>
              <a:spcAft>
                <a:spcPct val="0"/>
              </a:spcAft>
              <a:buFont typeface="Arial" pitchFamily="34" charset="0"/>
              <a:buChar char="–"/>
              <a:defRPr lang="en-IE" sz="4400" kern="1200" dirty="0">
                <a:solidFill>
                  <a:srgbClr val="F3F2E9"/>
                </a:solidFill>
                <a:latin typeface="Arial" charset="0"/>
                <a:ea typeface="+mn-ea"/>
                <a:cs typeface="Arial" charset="0"/>
              </a:defRPr>
            </a:lvl3pPr>
          </a:lstStyle>
          <a:p>
            <a:pPr lvl="0"/>
            <a:r>
              <a:rPr lang="en-US" dirty="0" smtClean="0"/>
              <a:t>Section Title if Required</a:t>
            </a:r>
          </a:p>
        </p:txBody>
      </p:sp>
      <p:sp>
        <p:nvSpPr>
          <p:cNvPr id="10" name="Title 9"/>
          <p:cNvSpPr>
            <a:spLocks noGrp="1"/>
          </p:cNvSpPr>
          <p:nvPr>
            <p:ph type="title" hasCustomPrompt="1"/>
          </p:nvPr>
        </p:nvSpPr>
        <p:spPr>
          <a:xfrm>
            <a:off x="5857884" y="142852"/>
            <a:ext cx="3143272" cy="785819"/>
          </a:xfrm>
          <a:prstGeom prst="rect">
            <a:avLst/>
          </a:prstGeo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17" name="Text Placeholder 16"/>
          <p:cNvSpPr>
            <a:spLocks noGrp="1"/>
          </p:cNvSpPr>
          <p:nvPr>
            <p:ph type="body" sz="quarter" idx="14" hasCustomPrompt="1"/>
          </p:nvPr>
        </p:nvSpPr>
        <p:spPr>
          <a:xfrm>
            <a:off x="1270000" y="3429000"/>
            <a:ext cx="6012000" cy="1468800"/>
          </a:xfrm>
          <a:prstGeom prst="rect">
            <a:avLst/>
          </a:prstGeom>
        </p:spPr>
        <p:txBody>
          <a:bodyPr>
            <a:normAutofit/>
          </a:bodyPr>
          <a:lstStyle>
            <a:lvl1pPr marL="266700" marR="0" indent="-266700" algn="l" defTabSz="457200" rtl="0" eaLnBrk="1" fontAlgn="auto" latinLnBrk="0" hangingPunct="1">
              <a:lnSpc>
                <a:spcPct val="100000"/>
              </a:lnSpc>
              <a:spcBef>
                <a:spcPct val="20000"/>
              </a:spcBef>
              <a:spcAft>
                <a:spcPts val="0"/>
              </a:spcAft>
              <a:buClrTx/>
              <a:buSzTx/>
              <a:buFont typeface="Arial" pitchFamily="34" charset="0"/>
              <a:buChar char="–"/>
              <a:tabLst/>
              <a:defRPr sz="2000" b="0">
                <a:solidFill>
                  <a:srgbClr val="404040"/>
                </a:solidFill>
                <a:latin typeface="Arial" pitchFamily="34" charset="0"/>
                <a:cs typeface="Arial" pitchFamily="34" charset="0"/>
              </a:defRPr>
            </a:lvl1pPr>
            <a:lvl3pPr>
              <a:defRPr sz="2000">
                <a:latin typeface="Arial" pitchFamily="34" charset="0"/>
                <a:cs typeface="Arial" pitchFamily="34" charset="0"/>
              </a:defRPr>
            </a:lvl3pPr>
          </a:lstStyle>
          <a:p>
            <a:pPr lvl="0"/>
            <a:r>
              <a:rPr lang="en-US" dirty="0" smtClean="0"/>
              <a:t>Click to add Sub sections</a:t>
            </a:r>
          </a:p>
          <a:p>
            <a:pPr marL="266700" marR="0" lvl="0" indent="-2667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add Sub sections</a:t>
            </a:r>
          </a:p>
          <a:p>
            <a:pPr marL="266700" marR="0" lvl="0" indent="-266700" algn="l" defTabSz="457200" rtl="0" eaLnBrk="1" fontAlgn="auto" latinLnBrk="0" hangingPunct="1">
              <a:lnSpc>
                <a:spcPct val="100000"/>
              </a:lnSpc>
              <a:spcBef>
                <a:spcPct val="20000"/>
              </a:spcBef>
              <a:spcAft>
                <a:spcPts val="0"/>
              </a:spcAft>
              <a:buClrTx/>
              <a:buSzTx/>
              <a:buFont typeface="Arial" pitchFamily="34" charset="0"/>
              <a:buChar char="–"/>
              <a:tabLst/>
              <a:defRPr/>
            </a:pPr>
            <a:r>
              <a:rPr lang="en-US" dirty="0" smtClean="0"/>
              <a:t>Click to add Sub sections</a:t>
            </a:r>
          </a:p>
          <a:p>
            <a:pPr lvl="0"/>
            <a:endParaRPr lang="en-US" dirty="0" smtClean="0"/>
          </a:p>
        </p:txBody>
      </p:sp>
      <p:pic>
        <p:nvPicPr>
          <p:cNvPr id="18" name="Picture 13" descr="master panda.jpg"/>
          <p:cNvPicPr>
            <a:picLocks noChangeAspect="1"/>
          </p:cNvPicPr>
          <p:nvPr userDrawn="1"/>
        </p:nvPicPr>
        <p:blipFill>
          <a:blip r:embed="rId2"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cxnSp>
        <p:nvCxnSpPr>
          <p:cNvPr id="15" name="Straight Connector 14"/>
          <p:cNvCxnSpPr/>
          <p:nvPr userDrawn="1"/>
        </p:nvCxnSpPr>
        <p:spPr>
          <a:xfrm>
            <a:off x="1270000" y="3286124"/>
            <a:ext cx="7659718"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rgbClr val="F3F3F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lang="en-IE">
              <a:solidFill>
                <a:srgbClr val="FFFFFF"/>
              </a:solidFill>
              <a:ea typeface="ＭＳ Ｐゴシック" pitchFamily="34" charset="-128"/>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WF Green: body no bullet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884312" y="6500835"/>
            <a:ext cx="2895600" cy="365125"/>
          </a:xfrm>
          <a:prstGeom prst="rect">
            <a:avLst/>
          </a:prstGeom>
        </p:spPr>
        <p:txBody>
          <a:bodyPr/>
          <a:lstStyle/>
          <a:p>
            <a:r>
              <a:rPr lang="en-IE" smtClean="0"/>
              <a:t>Presentation to Company name</a:t>
            </a:r>
            <a:endParaRPr lang="en-IE" dirty="0"/>
          </a:p>
        </p:txBody>
      </p:sp>
      <p:sp>
        <p:nvSpPr>
          <p:cNvPr id="5" name="Slide Number Placeholder 4"/>
          <p:cNvSpPr>
            <a:spLocks noGrp="1"/>
          </p:cNvSpPr>
          <p:nvPr>
            <p:ph type="sldNum" sz="quarter" idx="12"/>
          </p:nvPr>
        </p:nvSpPr>
        <p:spPr>
          <a:xfrm>
            <a:off x="6553200" y="6492900"/>
            <a:ext cx="2133600" cy="365125"/>
          </a:xfrm>
          <a:prstGeom prst="rect">
            <a:avLst/>
          </a:prstGeom>
        </p:spPr>
        <p:txBody>
          <a:body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6" name="Title 9"/>
          <p:cNvSpPr>
            <a:spLocks noGrp="1"/>
          </p:cNvSpPr>
          <p:nvPr>
            <p:ph type="title" hasCustomPrompt="1"/>
          </p:nvPr>
        </p:nvSpPr>
        <p:spPr>
          <a:xfrm>
            <a:off x="5857884" y="142852"/>
            <a:ext cx="3143272" cy="785819"/>
          </a:xfrm>
          <a:noFill/>
          <a:ln w="9525">
            <a:noFill/>
            <a:miter lim="800000"/>
            <a:headEnd/>
            <a:tailEnd/>
          </a:ln>
        </p:spPr>
        <p:txBody>
          <a:bodyPr/>
          <a:lstStyle>
            <a:lvl1pPr algn="r" defTabSz="457200" rtl="0" fontAlgn="base">
              <a:spcBef>
                <a:spcPct val="0"/>
              </a:spcBef>
              <a:spcAft>
                <a:spcPct val="0"/>
              </a:spcAft>
              <a:defRPr lang="en-US" sz="1400" b="0" kern="1200" dirty="0">
                <a:solidFill>
                  <a:srgbClr val="404040"/>
                </a:solidFill>
                <a:latin typeface="Arial" charset="0"/>
                <a:ea typeface="+mn-ea"/>
                <a:cs typeface="Arial" charset="0"/>
              </a:defRPr>
            </a:lvl1pPr>
          </a:lstStyle>
          <a:p>
            <a:pPr defTabSz="457200"/>
            <a:r>
              <a:rPr lang="en-GB" sz="1400" b="1" dirty="0" smtClean="0">
                <a:solidFill>
                  <a:srgbClr val="0D0D0D"/>
                </a:solidFill>
              </a:rPr>
              <a:t>Presentation title can go here</a:t>
            </a:r>
            <a:br>
              <a:rPr lang="en-GB" sz="1400" b="1" dirty="0" smtClean="0">
                <a:solidFill>
                  <a:srgbClr val="0D0D0D"/>
                </a:solidFill>
              </a:rPr>
            </a:br>
            <a:r>
              <a:rPr lang="en-GB" sz="1400" dirty="0" smtClean="0">
                <a:solidFill>
                  <a:srgbClr val="0D0D0D"/>
                </a:solidFill>
              </a:rPr>
              <a:t>Secondary text can run underneath</a:t>
            </a:r>
            <a:endParaRPr lang="en-US" sz="1400" dirty="0">
              <a:solidFill>
                <a:srgbClr val="0D0D0D"/>
              </a:solidFill>
            </a:endParaRPr>
          </a:p>
        </p:txBody>
      </p:sp>
      <p:sp>
        <p:nvSpPr>
          <p:cNvPr id="8" name="Text Placeholder 7"/>
          <p:cNvSpPr>
            <a:spLocks noGrp="1"/>
          </p:cNvSpPr>
          <p:nvPr>
            <p:ph type="body" sz="quarter" idx="13" hasCustomPrompt="1"/>
          </p:nvPr>
        </p:nvSpPr>
        <p:spPr>
          <a:xfrm>
            <a:off x="928662" y="1643051"/>
            <a:ext cx="3405600" cy="518400"/>
          </a:xfrm>
        </p:spPr>
        <p:txBody>
          <a:bodyPr>
            <a:noAutofit/>
          </a:bodyPr>
          <a:lstStyle>
            <a:lvl1pPr marL="0" indent="0">
              <a:buNone/>
              <a:defRPr lang="en-US" sz="2500" kern="1200" dirty="0" smtClean="0">
                <a:solidFill>
                  <a:srgbClr val="8ABE34"/>
                </a:solidFill>
                <a:latin typeface="Arial" pitchFamily="34" charset="0"/>
                <a:ea typeface="+mj-ea"/>
                <a:cs typeface="Arial" pitchFamily="34" charset="0"/>
              </a:defRPr>
            </a:lvl1pPr>
          </a:lstStyle>
          <a:p>
            <a:pPr lvl="0"/>
            <a:r>
              <a:rPr lang="en-US" dirty="0" smtClean="0"/>
              <a:t>Click to enter Page title</a:t>
            </a:r>
          </a:p>
        </p:txBody>
      </p:sp>
      <p:cxnSp>
        <p:nvCxnSpPr>
          <p:cNvPr id="11" name="Straight Connector 10"/>
          <p:cNvCxnSpPr/>
          <p:nvPr userDrawn="1"/>
        </p:nvCxnSpPr>
        <p:spPr>
          <a:xfrm>
            <a:off x="928690" y="2474913"/>
            <a:ext cx="7291381" cy="0"/>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0" name="Text Placeholder 9"/>
          <p:cNvSpPr>
            <a:spLocks noGrp="1"/>
          </p:cNvSpPr>
          <p:nvPr>
            <p:ph type="body" sz="quarter" idx="14" hasCustomPrompt="1"/>
          </p:nvPr>
        </p:nvSpPr>
        <p:spPr>
          <a:xfrm>
            <a:off x="928688" y="2571744"/>
            <a:ext cx="7268400" cy="3657600"/>
          </a:xfrm>
        </p:spPr>
        <p:txBody>
          <a:bodyPr/>
          <a:lstStyle>
            <a:lvl1pPr>
              <a:buNone/>
              <a:defRPr sz="1900">
                <a:latin typeface="Arial" pitchFamily="34" charset="0"/>
                <a:cs typeface="Arial" pitchFamily="34" charset="0"/>
              </a:defRPr>
            </a:lvl1pPr>
          </a:lstStyle>
          <a:p>
            <a:pPr lvl="0"/>
            <a:r>
              <a:rPr lang="en-US" dirty="0" smtClean="0"/>
              <a:t>Click to edit body text</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4" Type="http://schemas.openxmlformats.org/officeDocument/2006/relationships/theme" Target="../theme/theme2.xml"/><Relationship Id="rId5" Type="http://schemas.openxmlformats.org/officeDocument/2006/relationships/image" Target="../media/image1.jpeg"/><Relationship Id="rId1" Type="http://schemas.openxmlformats.org/officeDocument/2006/relationships/slideLayout" Target="../slideLayouts/slideLayout6.xml"/><Relationship Id="rId2"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3.xml"/><Relationship Id="rId12" Type="http://schemas.openxmlformats.org/officeDocument/2006/relationships/image" Target="../media/image1.jpeg"/><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 Id="rId9" Type="http://schemas.openxmlformats.org/officeDocument/2006/relationships/slideLayout" Target="../slideLayouts/slideLayout17.xml"/><Relationship Id="rId10"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dirty="0"/>
          </a:p>
        </p:txBody>
      </p:sp>
      <p:pic>
        <p:nvPicPr>
          <p:cNvPr id="8" name="Picture 13" descr="master panda.jpg"/>
          <p:cNvPicPr>
            <a:picLocks noChangeAspect="1"/>
          </p:cNvPicPr>
          <p:nvPr/>
        </p:nvPicPr>
        <p:blipFill>
          <a:blip r:embed="rId7"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9" name="Footer Placeholder 4"/>
          <p:cNvSpPr>
            <a:spLocks noGrp="1"/>
          </p:cNvSpPr>
          <p:nvPr>
            <p:ph type="ftr" sz="quarter" idx="3"/>
          </p:nvPr>
        </p:nvSpPr>
        <p:spPr>
          <a:xfrm>
            <a:off x="467544" y="6492876"/>
            <a:ext cx="2134800" cy="365125"/>
          </a:xfrm>
          <a:prstGeom prst="rect">
            <a:avLst/>
          </a:prstGeom>
        </p:spPr>
        <p:txBody>
          <a:bodyPr vert="horz" lIns="91440" tIns="45720" rIns="91440" bIns="45720" rtlCol="0" anchor="b" anchorCtr="0"/>
          <a:lstStyle>
            <a:lvl1pPr algn="ctr">
              <a:defRPr sz="900">
                <a:solidFill>
                  <a:schemeClr val="tx1"/>
                </a:solidFill>
              </a:defRPr>
            </a:lvl1pPr>
          </a:lstStyle>
          <a:p>
            <a:r>
              <a:rPr lang="en-IE" smtClean="0"/>
              <a:t>Presentation to Company name</a:t>
            </a:r>
            <a:endParaRPr lang="en-IE" dirty="0"/>
          </a:p>
        </p:txBody>
      </p:sp>
      <p:sp>
        <p:nvSpPr>
          <p:cNvPr id="10"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12" name="Rectangle 11"/>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2"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635000" y="6667501"/>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0" name="Rectangle 9"/>
          <p:cNvSpPr/>
          <p:nvPr/>
        </p:nvSpPr>
        <p:spPr>
          <a:xfrm>
            <a:off x="0" y="0"/>
            <a:ext cx="800100"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1" name="Rectangle 10"/>
          <p:cNvSpPr/>
          <p:nvPr/>
        </p:nvSpPr>
        <p:spPr>
          <a:xfrm>
            <a:off x="635000" y="1"/>
            <a:ext cx="8509000" cy="1905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sp>
        <p:nvSpPr>
          <p:cNvPr id="12" name="Rectangle 11"/>
          <p:cNvSpPr/>
          <p:nvPr/>
        </p:nvSpPr>
        <p:spPr>
          <a:xfrm flipH="1">
            <a:off x="8978900" y="0"/>
            <a:ext cx="211138" cy="6858000"/>
          </a:xfrm>
          <a:prstGeom prst="rect">
            <a:avLst/>
          </a:prstGeom>
          <a:solidFill>
            <a:srgbClr val="EEECE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p>
        </p:txBody>
      </p:sp>
      <p:pic>
        <p:nvPicPr>
          <p:cNvPr id="15" name="Picture 13" descr="master panda.jpg"/>
          <p:cNvPicPr>
            <a:picLocks noChangeAspect="1"/>
          </p:cNvPicPr>
          <p:nvPr/>
        </p:nvPicPr>
        <p:blipFill>
          <a:blip r:embed="rId5"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14" name="Rectangle 13"/>
          <p:cNvSpPr/>
          <p:nvPr/>
        </p:nvSpPr>
        <p:spPr>
          <a:xfrm>
            <a:off x="0" y="0"/>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sp>
        <p:nvSpPr>
          <p:cNvPr id="5" name="Footer Placeholder 4"/>
          <p:cNvSpPr>
            <a:spLocks noGrp="1"/>
          </p:cNvSpPr>
          <p:nvPr>
            <p:ph type="ftr" sz="quarter" idx="3"/>
          </p:nvPr>
        </p:nvSpPr>
        <p:spPr>
          <a:xfrm>
            <a:off x="755576" y="6500835"/>
            <a:ext cx="2134800" cy="365125"/>
          </a:xfrm>
          <a:prstGeom prst="rect">
            <a:avLst/>
          </a:prstGeom>
        </p:spPr>
        <p:txBody>
          <a:bodyPr vert="horz" lIns="91440" tIns="45720" rIns="91440" bIns="45720" rtlCol="0" anchor="b" anchorCtr="0"/>
          <a:lstStyle>
            <a:lvl1pPr algn="l">
              <a:defRPr sz="900">
                <a:solidFill>
                  <a:schemeClr val="tx1"/>
                </a:solidFill>
              </a:defRPr>
            </a:lvl1pPr>
          </a:lstStyle>
          <a:p>
            <a:r>
              <a:rPr lang="en-IE"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714" r:id="rId1"/>
    <p:sldLayoutId id="2147483724" r:id="rId2"/>
    <p:sldLayoutId id="2147483735" r:id="rId3"/>
  </p:sldLayoutIdLst>
  <p:hf hdr="0" dt="0"/>
  <p:txStyles>
    <p:titleStyle>
      <a:lvl1pPr algn="l" defTabSz="914400" rtl="0" eaLnBrk="1" latinLnBrk="0" hangingPunct="1">
        <a:spcBef>
          <a:spcPct val="0"/>
        </a:spcBef>
        <a:buNone/>
        <a:defRPr sz="3200" kern="1200">
          <a:solidFill>
            <a:schemeClr val="bg1"/>
          </a:solidFill>
          <a:latin typeface="Arial" pitchFamily="34" charset="0"/>
          <a:ea typeface="+mj-ea"/>
          <a:cs typeface="Arial" pitchFamily="34" charset="0"/>
        </a:defRPr>
      </a:lvl1pPr>
    </p:titleStyle>
    <p:bodyStyle>
      <a:lvl1pPr marL="0" marR="0" indent="0" algn="l" defTabSz="457200" rtl="0" eaLnBrk="1" fontAlgn="auto" latinLnBrk="0" hangingPunct="1">
        <a:lnSpc>
          <a:spcPct val="100000"/>
        </a:lnSpc>
        <a:spcBef>
          <a:spcPct val="20000"/>
        </a:spcBef>
        <a:spcAft>
          <a:spcPts val="0"/>
        </a:spcAft>
        <a:buClrTx/>
        <a:buSzTx/>
        <a:buFont typeface="Arial" charset="0"/>
        <a:buNone/>
        <a:tabLst/>
        <a:defRPr sz="1600" b="1" kern="1200">
          <a:solidFill>
            <a:schemeClr val="bg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67544" y="6492876"/>
            <a:ext cx="2895600" cy="365125"/>
          </a:xfrm>
          <a:prstGeom prst="rect">
            <a:avLst/>
          </a:prstGeom>
        </p:spPr>
        <p:txBody>
          <a:bodyPr vert="horz" lIns="91440" tIns="45720" rIns="91440" bIns="45720" rtlCol="0" anchor="b" anchorCtr="0"/>
          <a:lstStyle>
            <a:lvl1pPr algn="l">
              <a:defRPr sz="900">
                <a:solidFill>
                  <a:schemeClr val="tx1"/>
                </a:solidFill>
              </a:defRPr>
            </a:lvl1pPr>
          </a:lstStyle>
          <a:p>
            <a:r>
              <a:rPr lang="en-IE" smtClean="0"/>
              <a:t>Presentation to Company name</a:t>
            </a:r>
            <a:endParaRPr lang="en-IE" dirty="0"/>
          </a:p>
        </p:txBody>
      </p:sp>
      <p:sp>
        <p:nvSpPr>
          <p:cNvPr id="16" name="Title Placeholder 15"/>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17" name="Text Placeholder 16"/>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Slide Number Placeholder 5"/>
          <p:cNvSpPr>
            <a:spLocks noGrp="1"/>
          </p:cNvSpPr>
          <p:nvPr>
            <p:ph type="sldNum" sz="quarter" idx="4"/>
          </p:nvPr>
        </p:nvSpPr>
        <p:spPr>
          <a:xfrm>
            <a:off x="6553200" y="6492900"/>
            <a:ext cx="2133600" cy="365125"/>
          </a:xfrm>
          <a:prstGeom prst="rect">
            <a:avLst/>
          </a:prstGeom>
        </p:spPr>
        <p:txBody>
          <a:bodyPr vert="horz" lIns="91440" tIns="45720" rIns="91440" bIns="45720" rtlCol="0" anchor="b" anchorCtr="0"/>
          <a:lstStyle>
            <a:lvl1pPr algn="r">
              <a:defRPr sz="900">
                <a:solidFill>
                  <a:schemeClr val="tx1"/>
                </a:solidFill>
              </a:defRPr>
            </a:lvl1pPr>
          </a:lstStyle>
          <a:p>
            <a:fld id="{1480EF31-8C1B-4164-842B-2A1CD66FF22B}" type="datetime5">
              <a:rPr lang="en-IE" smtClean="0"/>
              <a:pPr/>
              <a:t>9-Oct-14</a:t>
            </a:fld>
            <a:r>
              <a:rPr lang="en-IE" smtClean="0"/>
              <a:t> / </a:t>
            </a:r>
            <a:fld id="{DA18218B-80D4-4990-93EE-27FCEE243EFE}" type="slidenum">
              <a:rPr lang="en-IE" smtClean="0"/>
              <a:pPr/>
              <a:t>‹#›</a:t>
            </a:fld>
            <a:endParaRPr lang="en-IE" dirty="0"/>
          </a:p>
        </p:txBody>
      </p:sp>
      <p:sp>
        <p:nvSpPr>
          <p:cNvPr id="9" name="Rectangle 8"/>
          <p:cNvSpPr/>
          <p:nvPr/>
        </p:nvSpPr>
        <p:spPr>
          <a:xfrm>
            <a:off x="-36512" y="4899"/>
            <a:ext cx="107950" cy="6858000"/>
          </a:xfrm>
          <a:prstGeom prst="rect">
            <a:avLst/>
          </a:prstGeom>
          <a:solidFill>
            <a:srgbClr val="8ABE3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a:p>
        </p:txBody>
      </p:sp>
      <p:pic>
        <p:nvPicPr>
          <p:cNvPr id="10" name="Picture 13" descr="master panda.jpg"/>
          <p:cNvPicPr>
            <a:picLocks noChangeAspect="1"/>
          </p:cNvPicPr>
          <p:nvPr/>
        </p:nvPicPr>
        <p:blipFill>
          <a:blip r:embed="rId12" cstate="print">
            <a:clrChange>
              <a:clrFrom>
                <a:srgbClr val="F1F1E7"/>
              </a:clrFrom>
              <a:clrTo>
                <a:srgbClr val="F1F1E7">
                  <a:alpha val="0"/>
                </a:srgbClr>
              </a:clrTo>
            </a:clrChange>
          </a:blip>
          <a:srcRect/>
          <a:stretch>
            <a:fillRect/>
          </a:stretch>
        </p:blipFill>
        <p:spPr bwMode="auto">
          <a:xfrm>
            <a:off x="171450" y="114300"/>
            <a:ext cx="527050" cy="8366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26" r:id="rId1"/>
    <p:sldLayoutId id="2147483718" r:id="rId2"/>
    <p:sldLayoutId id="2147483727" r:id="rId3"/>
    <p:sldLayoutId id="2147483728" r:id="rId4"/>
    <p:sldLayoutId id="2147483729" r:id="rId5"/>
    <p:sldLayoutId id="2147483732" r:id="rId6"/>
    <p:sldLayoutId id="2147483738" r:id="rId7"/>
    <p:sldLayoutId id="2147483743" r:id="rId8"/>
    <p:sldLayoutId id="2147483744" r:id="rId9"/>
    <p:sldLayoutId id="2147483745" r:id="rId10"/>
  </p:sldLayoutIdLst>
  <p:hf hdr="0" dt="0"/>
  <p:txStyles>
    <p:titleStyle>
      <a:lvl1pPr algn="ctr" defTabSz="914400" rtl="0" eaLnBrk="1" latinLnBrk="0" hangingPunct="1">
        <a:spcBef>
          <a:spcPct val="0"/>
        </a:spcBef>
        <a:buNone/>
        <a:defRPr sz="4400"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F2E9"/>
        </a:solidFill>
        <a:effectLst/>
      </p:bgPr>
    </p:bg>
    <p:spTree>
      <p:nvGrpSpPr>
        <p:cNvPr id="1" name=""/>
        <p:cNvGrpSpPr/>
        <p:nvPr/>
      </p:nvGrpSpPr>
      <p:grpSpPr>
        <a:xfrm>
          <a:off x="0" y="0"/>
          <a:ext cx="0" cy="0"/>
          <a:chOff x="0" y="0"/>
          <a:chExt cx="0" cy="0"/>
        </a:xfrm>
      </p:grpSpPr>
      <p:sp>
        <p:nvSpPr>
          <p:cNvPr id="13" name="Slide Number Placeholder 10"/>
          <p:cNvSpPr>
            <a:spLocks noGrp="1"/>
          </p:cNvSpPr>
          <p:nvPr>
            <p:ph type="sldNum" sz="quarter" idx="4"/>
          </p:nvPr>
        </p:nvSpPr>
        <p:spPr>
          <a:xfrm>
            <a:off x="6553200" y="6500835"/>
            <a:ext cx="2133600" cy="365125"/>
          </a:xfrm>
          <a:prstGeom prst="rect">
            <a:avLst/>
          </a:prstGeom>
        </p:spPr>
        <p:txBody>
          <a:bodyPr anchor="b"/>
          <a:lstStyle>
            <a:lvl1pPr>
              <a:defRPr sz="900"/>
            </a:lvl1pPr>
          </a:lstStyle>
          <a:p>
            <a:pPr algn="r"/>
            <a:fld id="{1480EF31-8C1B-4164-842B-2A1CD66FF22B}" type="datetime5">
              <a:rPr lang="en-IE" smtClean="0"/>
              <a:pPr algn="r"/>
              <a:t>9-Oct-14</a:t>
            </a:fld>
            <a:r>
              <a:rPr lang="en-IE" dirty="0" smtClean="0"/>
              <a:t> / </a:t>
            </a:r>
            <a:fld id="{DA18218B-80D4-4990-93EE-27FCEE243EFE}" type="slidenum">
              <a:rPr lang="en-IE" smtClean="0"/>
              <a:pPr algn="r"/>
              <a:t>‹#›</a:t>
            </a:fld>
            <a:endParaRPr lang="en-IE" dirty="0"/>
          </a:p>
        </p:txBody>
      </p:sp>
      <p:sp>
        <p:nvSpPr>
          <p:cNvPr id="14" name="Footer Placeholder 11"/>
          <p:cNvSpPr>
            <a:spLocks noGrp="1"/>
          </p:cNvSpPr>
          <p:nvPr>
            <p:ph type="ftr" sz="quarter" idx="3"/>
          </p:nvPr>
        </p:nvSpPr>
        <p:spPr>
          <a:xfrm>
            <a:off x="395536" y="6500835"/>
            <a:ext cx="2895600" cy="365125"/>
          </a:xfrm>
          <a:prstGeom prst="rect">
            <a:avLst/>
          </a:prstGeom>
        </p:spPr>
        <p:txBody>
          <a:bodyPr anchor="b"/>
          <a:lstStyle>
            <a:lvl1pPr algn="l">
              <a:defRPr sz="900"/>
            </a:lvl1pPr>
          </a:lstStyle>
          <a:p>
            <a:r>
              <a:rPr lang="en-IE" smtClean="0"/>
              <a:t>Presentation to Company name</a:t>
            </a:r>
            <a:endParaRPr lang="en-IE"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 Id="rId3"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png"/><Relationship Id="rId6" Type="http://schemas.openxmlformats.org/officeDocument/2006/relationships/image" Target="../media/image6.jpeg"/><Relationship Id="rId1" Type="http://schemas.openxmlformats.org/officeDocument/2006/relationships/slideLayout" Target="../slideLayouts/slideLayout1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7.emf"/><Relationship Id="rId7" Type="http://schemas.openxmlformats.org/officeDocument/2006/relationships/image" Target="../media/image8.jpeg"/><Relationship Id="rId8" Type="http://schemas.openxmlformats.org/officeDocument/2006/relationships/image" Target="../media/image9.jpeg"/><Relationship Id="rId9" Type="http://schemas.openxmlformats.org/officeDocument/2006/relationships/image" Target="../media/image10.jpeg"/><Relationship Id="rId1" Type="http://schemas.openxmlformats.org/officeDocument/2006/relationships/vmlDrawing" Target="../drawings/vmlDrawing1.vml"/><Relationship Id="rId2"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jpeg"/><Relationship Id="rId5" Type="http://schemas.openxmlformats.org/officeDocument/2006/relationships/image" Target="../media/image12.png"/><Relationship Id="rId6" Type="http://schemas.openxmlformats.org/officeDocument/2006/relationships/image" Target="../media/image13.jpe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8.jpeg"/><Relationship Id="rId5" Type="http://schemas.openxmlformats.org/officeDocument/2006/relationships/oleObject" Target="../embeddings/oleObject2.bin"/><Relationship Id="rId6" Type="http://schemas.openxmlformats.org/officeDocument/2006/relationships/image" Target="../media/image17.emf"/><Relationship Id="rId1" Type="http://schemas.openxmlformats.org/officeDocument/2006/relationships/vmlDrawing" Target="../drawings/vmlDrawing2.vml"/><Relationship Id="rId2"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8.xml.rels><?xml version="1.0" encoding="UTF-8" standalone="yes"?>
<Relationships xmlns="http://schemas.openxmlformats.org/package/2006/relationships"><Relationship Id="rId11" Type="http://schemas.openxmlformats.org/officeDocument/2006/relationships/image" Target="../media/image28.png"/><Relationship Id="rId12" Type="http://schemas.openxmlformats.org/officeDocument/2006/relationships/image" Target="../media/image29.png"/><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 Id="rId10"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icture Placeholder 11"/>
          <p:cNvSpPr>
            <a:spLocks noGrp="1"/>
          </p:cNvSpPr>
          <p:nvPr>
            <p:ph type="pic" sz="quarter" idx="15"/>
          </p:nvPr>
        </p:nvSpPr>
        <p:spPr>
          <a:xfrm>
            <a:off x="539552" y="-387424"/>
            <a:ext cx="8229600" cy="6505200"/>
          </a:xfrm>
        </p:spPr>
      </p:sp>
      <p:pic>
        <p:nvPicPr>
          <p:cNvPr id="13" name="Picture 12" descr="9 DSC_3539 Howler.JPG"/>
          <p:cNvPicPr>
            <a:picLocks noChangeAspect="1"/>
          </p:cNvPicPr>
          <p:nvPr/>
        </p:nvPicPr>
        <p:blipFill>
          <a:blip r:embed="rId3" cstate="screen"/>
          <a:stretch>
            <a:fillRect/>
          </a:stretch>
        </p:blipFill>
        <p:spPr>
          <a:xfrm>
            <a:off x="-2700808" y="-388790"/>
            <a:ext cx="11880062" cy="7922246"/>
          </a:xfrm>
          <a:prstGeom prst="rect">
            <a:avLst/>
          </a:prstGeom>
        </p:spPr>
      </p:pic>
      <p:sp>
        <p:nvSpPr>
          <p:cNvPr id="5" name="Rectangle 4"/>
          <p:cNvSpPr>
            <a:spLocks noChangeArrowheads="1"/>
          </p:cNvSpPr>
          <p:nvPr/>
        </p:nvSpPr>
        <p:spPr bwMode="auto">
          <a:xfrm>
            <a:off x="5391150" y="1555751"/>
            <a:ext cx="3155950" cy="3313410"/>
          </a:xfrm>
          <a:prstGeom prst="rect">
            <a:avLst/>
          </a:prstGeom>
          <a:solidFill>
            <a:srgbClr val="2D591F">
              <a:alpha val="40784"/>
            </a:srgbClr>
          </a:solidFill>
          <a:ln w="9525">
            <a:noFill/>
            <a:miter lim="800000"/>
            <a:headEnd/>
            <a:tailEnd/>
          </a:ln>
          <a:effectLst>
            <a:outerShdw dist="23000" dir="5400000" rotWithShape="0">
              <a:srgbClr val="808080">
                <a:alpha val="34998"/>
              </a:srgbClr>
            </a:outerShdw>
          </a:effectLst>
        </p:spPr>
        <p:txBody>
          <a:bodyPr anchor="ctr"/>
          <a:lstStyle/>
          <a:p>
            <a:pPr algn="ctr" defTabSz="457200" fontAlgn="auto">
              <a:spcBef>
                <a:spcPts val="0"/>
              </a:spcBef>
              <a:spcAft>
                <a:spcPts val="0"/>
              </a:spcAft>
              <a:defRPr/>
            </a:pPr>
            <a:endParaRPr lang="en-US">
              <a:solidFill>
                <a:schemeClr val="lt1"/>
              </a:solidFill>
              <a:latin typeface="+mn-lt"/>
              <a:cs typeface="+mn-cs"/>
            </a:endParaRPr>
          </a:p>
        </p:txBody>
      </p:sp>
      <p:sp>
        <p:nvSpPr>
          <p:cNvPr id="18" name="Text Placeholder 17"/>
          <p:cNvSpPr>
            <a:spLocks noGrp="1"/>
          </p:cNvSpPr>
          <p:nvPr>
            <p:ph type="body" sz="quarter" idx="19"/>
          </p:nvPr>
        </p:nvSpPr>
        <p:spPr>
          <a:xfrm>
            <a:off x="5364088" y="4356000"/>
            <a:ext cx="2928958" cy="0"/>
          </a:xfrm>
        </p:spPr>
        <p:txBody>
          <a:bodyPr>
            <a:normAutofit fontScale="25000" lnSpcReduction="20000"/>
          </a:bodyPr>
          <a:lstStyle/>
          <a:p>
            <a:endParaRPr lang="en-GB"/>
          </a:p>
        </p:txBody>
      </p:sp>
      <p:sp>
        <p:nvSpPr>
          <p:cNvPr id="9221" name="Title 1"/>
          <p:cNvSpPr txBox="1">
            <a:spLocks/>
          </p:cNvSpPr>
          <p:nvPr/>
        </p:nvSpPr>
        <p:spPr bwMode="auto">
          <a:xfrm>
            <a:off x="5517331" y="1793877"/>
            <a:ext cx="3159125" cy="1470025"/>
          </a:xfrm>
          <a:prstGeom prst="rect">
            <a:avLst/>
          </a:prstGeom>
          <a:noFill/>
          <a:ln w="9525">
            <a:noFill/>
            <a:miter lim="800000"/>
            <a:headEnd/>
            <a:tailEnd/>
          </a:ln>
        </p:spPr>
        <p:txBody>
          <a:bodyPr anchor="ctr"/>
          <a:lstStyle/>
          <a:p>
            <a:pPr defTabSz="457200">
              <a:lnSpc>
                <a:spcPct val="90000"/>
              </a:lnSpc>
            </a:pPr>
            <a:r>
              <a:rPr lang="en-GB" sz="2400" dirty="0" smtClean="0">
                <a:solidFill>
                  <a:srgbClr val="F3F2E9"/>
                </a:solidFill>
                <a:latin typeface="Georgia" pitchFamily="18" charset="0"/>
              </a:rPr>
              <a:t>WWF - Measuring and communicating high level results</a:t>
            </a:r>
            <a:endParaRPr lang="en-GB" dirty="0" smtClean="0">
              <a:solidFill>
                <a:srgbClr val="F3F2E9"/>
              </a:solidFill>
            </a:endParaRPr>
          </a:p>
        </p:txBody>
      </p:sp>
      <p:sp>
        <p:nvSpPr>
          <p:cNvPr id="9222" name="Subtitle 2"/>
          <p:cNvSpPr txBox="1">
            <a:spLocks/>
          </p:cNvSpPr>
          <p:nvPr/>
        </p:nvSpPr>
        <p:spPr bwMode="auto">
          <a:xfrm>
            <a:off x="5520506" y="3717033"/>
            <a:ext cx="3155950" cy="1440160"/>
          </a:xfrm>
          <a:prstGeom prst="rect">
            <a:avLst/>
          </a:prstGeom>
          <a:noFill/>
          <a:ln w="9525">
            <a:noFill/>
            <a:miter lim="800000"/>
            <a:headEnd/>
            <a:tailEnd/>
          </a:ln>
        </p:spPr>
        <p:txBody>
          <a:bodyPr/>
          <a:lstStyle/>
          <a:p>
            <a:pPr defTabSz="457200"/>
            <a:endParaRPr lang="en-IE" sz="1600" b="1" dirty="0" smtClean="0">
              <a:solidFill>
                <a:schemeClr val="bg1"/>
              </a:solidFill>
              <a:latin typeface="Georgia" pitchFamily="18" charset="0"/>
            </a:endParaRPr>
          </a:p>
        </p:txBody>
      </p:sp>
      <p:cxnSp>
        <p:nvCxnSpPr>
          <p:cNvPr id="11" name="Straight Connector 10"/>
          <p:cNvCxnSpPr/>
          <p:nvPr/>
        </p:nvCxnSpPr>
        <p:spPr>
          <a:xfrm>
            <a:off x="5391150" y="1562101"/>
            <a:ext cx="3155950" cy="1588"/>
          </a:xfrm>
          <a:prstGeom prst="line">
            <a:avLst/>
          </a:prstGeom>
          <a:ln w="12700">
            <a:solidFill>
              <a:srgbClr val="F3F2E9"/>
            </a:solidFill>
          </a:ln>
          <a:effectLst/>
        </p:spPr>
        <p:style>
          <a:lnRef idx="2">
            <a:schemeClr val="accent1"/>
          </a:lnRef>
          <a:fillRef idx="0">
            <a:schemeClr val="accent1"/>
          </a:fillRef>
          <a:effectRef idx="1">
            <a:schemeClr val="accent1"/>
          </a:effectRef>
          <a:fontRef idx="minor">
            <a:schemeClr val="tx1"/>
          </a:fontRef>
        </p:style>
      </p:cxnSp>
      <p:sp>
        <p:nvSpPr>
          <p:cNvPr id="14" name="Rectangle 3"/>
          <p:cNvSpPr>
            <a:spLocks noChangeArrowheads="1"/>
          </p:cNvSpPr>
          <p:nvPr/>
        </p:nvSpPr>
        <p:spPr bwMode="auto">
          <a:xfrm>
            <a:off x="8124170" y="6677054"/>
            <a:ext cx="1019830" cy="215444"/>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800" dirty="0">
                <a:solidFill>
                  <a:srgbClr val="F3F2E9"/>
                </a:solidFill>
                <a:latin typeface="Arial" pitchFamily="34" charset="0"/>
                <a:cs typeface="Arial" pitchFamily="34" charset="0"/>
              </a:rPr>
              <a:t> </a:t>
            </a:r>
            <a:r>
              <a:rPr lang="en-US" sz="800" dirty="0">
                <a:solidFill>
                  <a:srgbClr val="F3F2E9"/>
                </a:solidFill>
                <a:latin typeface="Arial" pitchFamily="34" charset="0"/>
                <a:cs typeface="Arial" pitchFamily="34" charset="0"/>
              </a:rPr>
              <a:t>© PJ Stephenson</a:t>
            </a:r>
            <a:endParaRPr lang="en-GB" sz="800" dirty="0">
              <a:solidFill>
                <a:srgbClr val="F3F2E9"/>
              </a:solidFill>
              <a:latin typeface="Arial" pitchFamily="34" charset="0"/>
              <a:cs typeface="Arial" pitchFamily="34" charset="0"/>
            </a:endParaRPr>
          </a:p>
        </p:txBody>
      </p:sp>
    </p:spTree>
    <p:extLst>
      <p:ext uri="{BB962C8B-B14F-4D97-AF65-F5344CB8AC3E}">
        <p14:creationId xmlns:p14="http://schemas.microsoft.com/office/powerpoint/2010/main" val="41310601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flipV="1">
            <a:off x="4211638" y="6308725"/>
            <a:ext cx="2305050" cy="215900"/>
          </a:xfrm>
          <a:prstGeom prst="rect">
            <a:avLst/>
          </a:prstGeom>
          <a:solidFill>
            <a:schemeClr val="bg1"/>
          </a:solidFill>
          <a:ln w="9525">
            <a:noFill/>
            <a:miter lim="800000"/>
            <a:headEnd/>
            <a:tailEnd/>
          </a:ln>
        </p:spPr>
        <p:txBody>
          <a:bodyPr wrap="none" anchor="ctr"/>
          <a:lstStyle/>
          <a:p>
            <a:endParaRPr lang="en-GB" dirty="0"/>
          </a:p>
        </p:txBody>
      </p:sp>
      <p:sp>
        <p:nvSpPr>
          <p:cNvPr id="5" name="Title 1"/>
          <p:cNvSpPr txBox="1">
            <a:spLocks/>
          </p:cNvSpPr>
          <p:nvPr/>
        </p:nvSpPr>
        <p:spPr>
          <a:xfrm>
            <a:off x="683568" y="216024"/>
            <a:ext cx="7700392" cy="69269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000" b="1" i="0" u="none" strike="noStrike" kern="0" cap="none" spc="0" normalizeH="0" baseline="0" noProof="0" dirty="0" smtClean="0">
                <a:ln>
                  <a:noFill/>
                </a:ln>
                <a:solidFill>
                  <a:srgbClr val="92D050"/>
                </a:solidFill>
                <a:uLnTx/>
                <a:uFillTx/>
                <a:latin typeface="Georgia" pitchFamily="18" charset="0"/>
                <a:ea typeface="+mj-ea"/>
                <a:cs typeface="Arial" pitchFamily="34" charset="0"/>
              </a:rPr>
              <a:t>Species dashboard </a:t>
            </a:r>
            <a:endParaRPr kumimoji="0" lang="en-GB" sz="2000" b="1" i="0" u="none" strike="noStrike" kern="0" cap="none" spc="0" normalizeH="0" baseline="0" noProof="0" dirty="0">
              <a:ln>
                <a:noFill/>
              </a:ln>
              <a:solidFill>
                <a:srgbClr val="92D050"/>
              </a:solidFill>
              <a:uLnTx/>
              <a:uFillTx/>
              <a:latin typeface="Georgia" pitchFamily="18" charset="0"/>
              <a:ea typeface="+mj-ea"/>
              <a:cs typeface="Arial" pitchFamily="34" charset="0"/>
            </a:endParaRPr>
          </a:p>
        </p:txBody>
      </p:sp>
      <p:pic>
        <p:nvPicPr>
          <p:cNvPr id="243713" name="Picture 1"/>
          <p:cNvPicPr>
            <a:picLocks noChangeAspect="1" noChangeArrowheads="1"/>
          </p:cNvPicPr>
          <p:nvPr/>
        </p:nvPicPr>
        <p:blipFill>
          <a:blip r:embed="rId3" cstate="print"/>
          <a:srcRect/>
          <a:stretch>
            <a:fillRect/>
          </a:stretch>
        </p:blipFill>
        <p:spPr bwMode="auto">
          <a:xfrm>
            <a:off x="107504" y="908720"/>
            <a:ext cx="8712968" cy="5852101"/>
          </a:xfrm>
          <a:prstGeom prst="rect">
            <a:avLst/>
          </a:prstGeom>
          <a:noFill/>
          <a:ln w="9525">
            <a:noFill/>
            <a:miter lim="800000"/>
            <a:headEnd/>
            <a:tailEnd/>
          </a:ln>
        </p:spPr>
      </p:pic>
    </p:spTree>
    <p:extLst>
      <p:ext uri="{BB962C8B-B14F-4D97-AF65-F5344CB8AC3E}">
        <p14:creationId xmlns:p14="http://schemas.microsoft.com/office/powerpoint/2010/main" val="14320465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flipV="1">
            <a:off x="4211638" y="6308725"/>
            <a:ext cx="2305050" cy="215900"/>
          </a:xfrm>
          <a:prstGeom prst="rect">
            <a:avLst/>
          </a:prstGeom>
          <a:solidFill>
            <a:schemeClr val="bg1"/>
          </a:solidFill>
          <a:ln w="9525">
            <a:noFill/>
            <a:miter lim="800000"/>
            <a:headEnd/>
            <a:tailEnd/>
          </a:ln>
        </p:spPr>
        <p:txBody>
          <a:bodyPr wrap="none" anchor="ctr"/>
          <a:lstStyle/>
          <a:p>
            <a:endParaRPr lang="en-GB" dirty="0"/>
          </a:p>
        </p:txBody>
      </p:sp>
      <p:sp>
        <p:nvSpPr>
          <p:cNvPr id="5" name="Title 1"/>
          <p:cNvSpPr txBox="1">
            <a:spLocks/>
          </p:cNvSpPr>
          <p:nvPr/>
        </p:nvSpPr>
        <p:spPr>
          <a:xfrm>
            <a:off x="683568" y="1"/>
            <a:ext cx="7700392" cy="69269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2800" b="1" i="0" u="none" strike="noStrike" kern="0" cap="none" spc="0" normalizeH="0" baseline="0" noProof="0" dirty="0" smtClean="0">
                <a:ln>
                  <a:noFill/>
                </a:ln>
                <a:solidFill>
                  <a:srgbClr val="92D050"/>
                </a:solidFill>
                <a:effectLst>
                  <a:outerShdw blurRad="38100" dist="38100" dir="2700000" algn="tl">
                    <a:srgbClr val="000000">
                      <a:alpha val="43137"/>
                    </a:srgbClr>
                  </a:outerShdw>
                </a:effectLst>
                <a:uLnTx/>
                <a:uFillTx/>
                <a:latin typeface="+mj-lt"/>
                <a:ea typeface="+mj-ea"/>
                <a:cs typeface="+mj-cs"/>
              </a:rPr>
              <a:t>Climate and energy programme</a:t>
            </a:r>
            <a:endParaRPr kumimoji="0" lang="en-GB" sz="2800"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latin typeface="+mj-lt"/>
              <a:ea typeface="+mj-ea"/>
              <a:cs typeface="+mj-cs"/>
            </a:endParaRPr>
          </a:p>
        </p:txBody>
      </p:sp>
      <p:pic>
        <p:nvPicPr>
          <p:cNvPr id="241665" name="Picture 1"/>
          <p:cNvPicPr>
            <a:picLocks noChangeAspect="1" noChangeArrowheads="1"/>
          </p:cNvPicPr>
          <p:nvPr/>
        </p:nvPicPr>
        <p:blipFill>
          <a:blip r:embed="rId3" cstate="print"/>
          <a:srcRect/>
          <a:stretch>
            <a:fillRect/>
          </a:stretch>
        </p:blipFill>
        <p:spPr bwMode="auto">
          <a:xfrm>
            <a:off x="0" y="-27384"/>
            <a:ext cx="9144000" cy="6885384"/>
          </a:xfrm>
          <a:prstGeom prst="rect">
            <a:avLst/>
          </a:prstGeom>
          <a:noFill/>
          <a:ln w="9525">
            <a:noFill/>
            <a:miter lim="800000"/>
            <a:headEnd/>
            <a:tailEnd/>
          </a:ln>
        </p:spPr>
      </p:pic>
    </p:spTree>
    <p:extLst>
      <p:ext uri="{BB962C8B-B14F-4D97-AF65-F5344CB8AC3E}">
        <p14:creationId xmlns:p14="http://schemas.microsoft.com/office/powerpoint/2010/main" val="10549188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899592" y="319187"/>
            <a:ext cx="7776864" cy="517525"/>
          </a:xfrm>
          <a:prstGeom prst="rect">
            <a:avLst/>
          </a:prstGeom>
          <a:noFill/>
          <a:ln w="9525">
            <a:noFill/>
            <a:miter lim="800000"/>
            <a:headEnd/>
            <a:tailEnd/>
          </a:ln>
        </p:spPr>
        <p:txBody>
          <a:bodyPr/>
          <a:lstStyle/>
          <a:p>
            <a:pPr algn="ctr" defTabSz="457200"/>
            <a:r>
              <a:rPr lang="en-GB" sz="2000" b="1" dirty="0" smtClean="0">
                <a:solidFill>
                  <a:srgbClr val="8ABE34"/>
                </a:solidFill>
                <a:latin typeface="Arial" pitchFamily="34" charset="0"/>
                <a:cs typeface="Arial" pitchFamily="34" charset="0"/>
              </a:rPr>
              <a:t>Global 2020 Places Goal:</a:t>
            </a:r>
          </a:p>
          <a:p>
            <a:pPr algn="ctr" defTabSz="457200"/>
            <a:r>
              <a:rPr lang="en-GB" sz="2000" b="1" dirty="0" smtClean="0">
                <a:solidFill>
                  <a:srgbClr val="8ABE34"/>
                </a:solidFill>
                <a:latin typeface="Arial" pitchFamily="34" charset="0"/>
                <a:cs typeface="Arial" pitchFamily="34" charset="0"/>
              </a:rPr>
              <a:t>Are WWF priority places protected and well managed?</a:t>
            </a:r>
            <a:endParaRPr lang="en-US" sz="2000" b="1" dirty="0">
              <a:solidFill>
                <a:srgbClr val="8ABE34"/>
              </a:solidFill>
              <a:latin typeface="Arial" pitchFamily="34" charset="0"/>
              <a:cs typeface="Arial" pitchFamily="34" charset="0"/>
            </a:endParaRPr>
          </a:p>
        </p:txBody>
      </p:sp>
      <p:pic>
        <p:nvPicPr>
          <p:cNvPr id="4098" name="Picture 2"/>
          <p:cNvPicPr>
            <a:picLocks noChangeAspect="1" noChangeArrowheads="1"/>
          </p:cNvPicPr>
          <p:nvPr/>
        </p:nvPicPr>
        <p:blipFill>
          <a:blip r:embed="rId3" cstate="print"/>
          <a:srcRect/>
          <a:stretch>
            <a:fillRect/>
          </a:stretch>
        </p:blipFill>
        <p:spPr bwMode="auto">
          <a:xfrm>
            <a:off x="0" y="1652588"/>
            <a:ext cx="9144000" cy="3193551"/>
          </a:xfrm>
          <a:prstGeom prst="rect">
            <a:avLst/>
          </a:prstGeom>
          <a:noFill/>
          <a:ln w="9525">
            <a:noFill/>
            <a:miter lim="800000"/>
            <a:headEnd/>
            <a:tailEnd/>
          </a:ln>
        </p:spPr>
      </p:pic>
    </p:spTree>
    <p:extLst>
      <p:ext uri="{BB962C8B-B14F-4D97-AF65-F5344CB8AC3E}">
        <p14:creationId xmlns:p14="http://schemas.microsoft.com/office/powerpoint/2010/main" val="324138963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txBox="1">
            <a:spLocks/>
          </p:cNvSpPr>
          <p:nvPr/>
        </p:nvSpPr>
        <p:spPr bwMode="auto">
          <a:xfrm>
            <a:off x="606427" y="1052736"/>
            <a:ext cx="3406775" cy="517525"/>
          </a:xfrm>
          <a:prstGeom prst="rect">
            <a:avLst/>
          </a:prstGeom>
          <a:noFill/>
          <a:ln w="9525">
            <a:noFill/>
            <a:miter lim="800000"/>
            <a:headEnd/>
            <a:tailEnd/>
          </a:ln>
        </p:spPr>
        <p:txBody>
          <a:bodyPr/>
          <a:lstStyle/>
          <a:p>
            <a:pPr defTabSz="457200"/>
            <a:endParaRPr lang="en-US" sz="2500" dirty="0">
              <a:solidFill>
                <a:srgbClr val="2D591F"/>
              </a:solidFill>
            </a:endParaRPr>
          </a:p>
        </p:txBody>
      </p:sp>
      <p:sp>
        <p:nvSpPr>
          <p:cNvPr id="11269" name="Title 1"/>
          <p:cNvSpPr txBox="1">
            <a:spLocks/>
          </p:cNvSpPr>
          <p:nvPr/>
        </p:nvSpPr>
        <p:spPr bwMode="auto">
          <a:xfrm>
            <a:off x="606427" y="1484784"/>
            <a:ext cx="7267575" cy="3657600"/>
          </a:xfrm>
          <a:prstGeom prst="rect">
            <a:avLst/>
          </a:prstGeom>
          <a:noFill/>
          <a:ln w="9525">
            <a:noFill/>
            <a:miter lim="800000"/>
            <a:headEnd/>
            <a:tailEnd/>
          </a:ln>
        </p:spPr>
        <p:txBody>
          <a:bodyPr/>
          <a:lstStyle/>
          <a:p>
            <a:pPr defTabSz="457200">
              <a:lnSpc>
                <a:spcPts val="2500"/>
              </a:lnSpc>
            </a:pPr>
            <a:endParaRPr lang="en-US" sz="1900" dirty="0">
              <a:solidFill>
                <a:srgbClr val="262626"/>
              </a:solidFill>
            </a:endParaRPr>
          </a:p>
        </p:txBody>
      </p:sp>
      <p:sp>
        <p:nvSpPr>
          <p:cNvPr id="11270" name="Title 1"/>
          <p:cNvSpPr txBox="1">
            <a:spLocks/>
          </p:cNvSpPr>
          <p:nvPr/>
        </p:nvSpPr>
        <p:spPr bwMode="auto">
          <a:xfrm>
            <a:off x="5549900" y="257175"/>
            <a:ext cx="3352800" cy="693739"/>
          </a:xfrm>
          <a:prstGeom prst="rect">
            <a:avLst/>
          </a:prstGeom>
          <a:noFill/>
          <a:ln w="9525">
            <a:noFill/>
            <a:miter lim="800000"/>
            <a:headEnd/>
            <a:tailEnd/>
          </a:ln>
        </p:spPr>
        <p:txBody>
          <a:bodyPr/>
          <a:lstStyle/>
          <a:p>
            <a:pPr algn="r" defTabSz="457200"/>
            <a:endParaRPr lang="en-US" sz="1400" dirty="0">
              <a:solidFill>
                <a:srgbClr val="0D0D0D"/>
              </a:solidFill>
            </a:endParaRPr>
          </a:p>
        </p:txBody>
      </p:sp>
      <p:sp>
        <p:nvSpPr>
          <p:cNvPr id="14" name="Text Placeholder 13"/>
          <p:cNvSpPr>
            <a:spLocks noGrp="1"/>
          </p:cNvSpPr>
          <p:nvPr>
            <p:ph type="body" sz="quarter" idx="13"/>
          </p:nvPr>
        </p:nvSpPr>
        <p:spPr>
          <a:xfrm>
            <a:off x="928662" y="1902488"/>
            <a:ext cx="7099722" cy="518400"/>
          </a:xfrm>
        </p:spPr>
        <p:txBody>
          <a:bodyPr/>
          <a:lstStyle/>
          <a:p>
            <a:pPr defTabSz="457200"/>
            <a:r>
              <a:rPr lang="en-IE" sz="2400" b="1" dirty="0" smtClean="0"/>
              <a:t>Share, learn, improve</a:t>
            </a:r>
            <a:endParaRPr lang="en-GB" sz="2400" dirty="0"/>
          </a:p>
        </p:txBody>
      </p:sp>
      <p:sp>
        <p:nvSpPr>
          <p:cNvPr id="15" name="Text Placeholder 14"/>
          <p:cNvSpPr>
            <a:spLocks noGrp="1"/>
          </p:cNvSpPr>
          <p:nvPr>
            <p:ph type="body" sz="quarter" idx="14"/>
          </p:nvPr>
        </p:nvSpPr>
        <p:spPr>
          <a:xfrm>
            <a:off x="928688" y="2571744"/>
            <a:ext cx="7459736" cy="3657600"/>
          </a:xfrm>
        </p:spPr>
        <p:txBody>
          <a:bodyPr>
            <a:noAutofit/>
          </a:bodyPr>
          <a:lstStyle/>
          <a:p>
            <a:pPr>
              <a:lnSpc>
                <a:spcPct val="150000"/>
              </a:lnSpc>
            </a:pPr>
            <a:r>
              <a:rPr lang="en-GB" sz="1800" dirty="0" smtClean="0">
                <a:solidFill>
                  <a:srgbClr val="262626"/>
                </a:solidFill>
              </a:rPr>
              <a:t>Creating p</a:t>
            </a:r>
            <a:r>
              <a:rPr lang="en-GB" sz="1800" dirty="0" smtClean="0"/>
              <a:t>artnerships and policies to collect, analyze  and share data </a:t>
            </a:r>
          </a:p>
          <a:p>
            <a:pPr>
              <a:lnSpc>
                <a:spcPct val="150000"/>
              </a:lnSpc>
            </a:pPr>
            <a:r>
              <a:rPr lang="en-GB" sz="1800" dirty="0" smtClean="0"/>
              <a:t>Harmonizing indicators and monitoring systems</a:t>
            </a:r>
          </a:p>
          <a:p>
            <a:pPr>
              <a:lnSpc>
                <a:spcPct val="150000"/>
              </a:lnSpc>
            </a:pPr>
            <a:r>
              <a:rPr lang="en-GB" sz="1800" dirty="0" smtClean="0"/>
              <a:t>Renewing efforts to fill data gaps </a:t>
            </a:r>
          </a:p>
          <a:p>
            <a:pPr>
              <a:lnSpc>
                <a:spcPct val="150000"/>
              </a:lnSpc>
            </a:pPr>
            <a:r>
              <a:rPr lang="en-GB" sz="1800" dirty="0" smtClean="0"/>
              <a:t>Using data to inform decision-making, policy development and adaptive management</a:t>
            </a:r>
          </a:p>
          <a:p>
            <a:pPr>
              <a:lnSpc>
                <a:spcPct val="150000"/>
              </a:lnSpc>
            </a:pPr>
            <a:r>
              <a:rPr lang="en-GB" sz="1800" dirty="0" smtClean="0"/>
              <a:t>Developing new indicators with a bottom up                                          approach so data are also relevant to national                                                or local project monitoring </a:t>
            </a:r>
          </a:p>
          <a:p>
            <a:endParaRPr lang="en-GB" sz="1400" dirty="0" smtClean="0"/>
          </a:p>
          <a:p>
            <a:r>
              <a:rPr lang="en-GB" sz="2000" dirty="0" smtClean="0"/>
              <a:t> </a:t>
            </a:r>
          </a:p>
        </p:txBody>
      </p:sp>
      <p:sp>
        <p:nvSpPr>
          <p:cNvPr id="7" name="Rectangle 5"/>
          <p:cNvSpPr>
            <a:spLocks noChangeArrowheads="1"/>
          </p:cNvSpPr>
          <p:nvPr/>
        </p:nvSpPr>
        <p:spPr bwMode="auto">
          <a:xfrm>
            <a:off x="8088673" y="6669940"/>
            <a:ext cx="1019831" cy="215444"/>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800" dirty="0">
                <a:latin typeface="Arial" pitchFamily="34" charset="0"/>
                <a:cs typeface="Arial" pitchFamily="34" charset="0"/>
              </a:rPr>
              <a:t> </a:t>
            </a:r>
            <a:r>
              <a:rPr lang="en-US" sz="800" dirty="0">
                <a:latin typeface="Arial" pitchFamily="34" charset="0"/>
                <a:cs typeface="Arial" pitchFamily="34" charset="0"/>
              </a:rPr>
              <a:t>© PJ Stephenson</a:t>
            </a:r>
            <a:endParaRPr lang="en-GB" sz="800" dirty="0">
              <a:latin typeface="Arial" pitchFamily="34" charset="0"/>
              <a:cs typeface="Arial" pitchFamily="34" charset="0"/>
            </a:endParaRPr>
          </a:p>
        </p:txBody>
      </p:sp>
      <p:pic>
        <p:nvPicPr>
          <p:cNvPr id="8" name="Picture 7" descr="2 Feb Large-eared tenrec (Geogale aurita) - crop.jpg"/>
          <p:cNvPicPr>
            <a:picLocks noChangeAspect="1"/>
          </p:cNvPicPr>
          <p:nvPr/>
        </p:nvPicPr>
        <p:blipFill>
          <a:blip r:embed="rId3" cstate="print"/>
          <a:stretch>
            <a:fillRect/>
          </a:stretch>
        </p:blipFill>
        <p:spPr>
          <a:xfrm>
            <a:off x="6228185" y="4797152"/>
            <a:ext cx="2808312" cy="1872208"/>
          </a:xfrm>
          <a:prstGeom prst="rect">
            <a:avLst/>
          </a:prstGeom>
        </p:spPr>
      </p:pic>
    </p:spTree>
    <p:extLst>
      <p:ext uri="{BB962C8B-B14F-4D97-AF65-F5344CB8AC3E}">
        <p14:creationId xmlns:p14="http://schemas.microsoft.com/office/powerpoint/2010/main" val="2309443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4" descr="Manado"/>
          <p:cNvPicPr>
            <a:picLocks noChangeAspect="1" noChangeArrowheads="1"/>
          </p:cNvPicPr>
          <p:nvPr/>
        </p:nvPicPr>
        <p:blipFill>
          <a:blip r:embed="rId3" cstate="print"/>
          <a:srcRect/>
          <a:stretch>
            <a:fillRect/>
          </a:stretch>
        </p:blipFill>
        <p:spPr>
          <a:xfrm>
            <a:off x="5004049" y="3717326"/>
            <a:ext cx="2986608" cy="2980508"/>
          </a:xfrm>
          <a:prstGeom prst="rect">
            <a:avLst/>
          </a:prstGeom>
          <a:noFill/>
          <a:ln/>
        </p:spPr>
      </p:pic>
      <p:pic>
        <p:nvPicPr>
          <p:cNvPr id="31763" name="Picture 19" descr="Forest of proposed sanctuary1"/>
          <p:cNvPicPr>
            <a:picLocks noChangeAspect="1" noChangeArrowheads="1"/>
          </p:cNvPicPr>
          <p:nvPr/>
        </p:nvPicPr>
        <p:blipFill>
          <a:blip r:embed="rId4" cstate="screen"/>
          <a:srcRect/>
          <a:stretch>
            <a:fillRect/>
          </a:stretch>
        </p:blipFill>
        <p:spPr bwMode="auto">
          <a:xfrm>
            <a:off x="3779040" y="908720"/>
            <a:ext cx="4969424" cy="3312368"/>
          </a:xfrm>
          <a:prstGeom prst="rect">
            <a:avLst/>
          </a:prstGeom>
          <a:noFill/>
        </p:spPr>
      </p:pic>
      <p:sp>
        <p:nvSpPr>
          <p:cNvPr id="31765" name="Rectangle 21"/>
          <p:cNvSpPr>
            <a:spLocks noChangeArrowheads="1"/>
          </p:cNvSpPr>
          <p:nvPr/>
        </p:nvSpPr>
        <p:spPr bwMode="auto">
          <a:xfrm>
            <a:off x="7688536" y="3991372"/>
            <a:ext cx="1116011" cy="230832"/>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900" dirty="0">
                <a:solidFill>
                  <a:schemeClr val="bg1"/>
                </a:solidFill>
                <a:latin typeface="Arial" pitchFamily="34" charset="0"/>
                <a:cs typeface="Arial" pitchFamily="34" charset="0"/>
              </a:rPr>
              <a:t> </a:t>
            </a:r>
            <a:r>
              <a:rPr lang="en-US" sz="900" dirty="0">
                <a:solidFill>
                  <a:schemeClr val="bg1"/>
                </a:solidFill>
                <a:latin typeface="Arial" pitchFamily="34" charset="0"/>
                <a:cs typeface="Arial" pitchFamily="34" charset="0"/>
              </a:rPr>
              <a:t>© PJ Stephenson</a:t>
            </a:r>
            <a:endParaRPr lang="en-GB" sz="900" dirty="0">
              <a:solidFill>
                <a:schemeClr val="bg1"/>
              </a:solidFill>
              <a:latin typeface="Arial" pitchFamily="34" charset="0"/>
              <a:cs typeface="Arial" pitchFamily="34" charset="0"/>
            </a:endParaRPr>
          </a:p>
        </p:txBody>
      </p:sp>
      <p:pic>
        <p:nvPicPr>
          <p:cNvPr id="11" name="Picture 3"/>
          <p:cNvPicPr>
            <a:picLocks noChangeAspect="1" noChangeArrowheads="1"/>
          </p:cNvPicPr>
          <p:nvPr/>
        </p:nvPicPr>
        <p:blipFill>
          <a:blip r:embed="rId5" cstate="screen"/>
          <a:srcRect/>
          <a:stretch>
            <a:fillRect/>
          </a:stretch>
        </p:blipFill>
        <p:spPr bwMode="auto">
          <a:xfrm>
            <a:off x="179513" y="188641"/>
            <a:ext cx="451944" cy="648071"/>
          </a:xfrm>
          <a:prstGeom prst="rect">
            <a:avLst/>
          </a:prstGeom>
          <a:noFill/>
          <a:ln w="9525">
            <a:noFill/>
            <a:miter lim="800000"/>
            <a:headEnd/>
            <a:tailEnd/>
          </a:ln>
        </p:spPr>
      </p:pic>
      <p:sp>
        <p:nvSpPr>
          <p:cNvPr id="12" name="Title 1"/>
          <p:cNvSpPr txBox="1">
            <a:spLocks/>
          </p:cNvSpPr>
          <p:nvPr/>
        </p:nvSpPr>
        <p:spPr bwMode="auto">
          <a:xfrm>
            <a:off x="899592" y="175171"/>
            <a:ext cx="7776864" cy="517525"/>
          </a:xfrm>
          <a:prstGeom prst="rect">
            <a:avLst/>
          </a:prstGeom>
          <a:noFill/>
          <a:ln w="9525">
            <a:noFill/>
            <a:miter lim="800000"/>
            <a:headEnd/>
            <a:tailEnd/>
          </a:ln>
        </p:spPr>
        <p:txBody>
          <a:bodyPr/>
          <a:lstStyle/>
          <a:p>
            <a:pPr algn="ctr" defTabSz="457200"/>
            <a:r>
              <a:rPr lang="en-GB" sz="2400" b="1" dirty="0" smtClean="0">
                <a:solidFill>
                  <a:srgbClr val="8ABE34"/>
                </a:solidFill>
                <a:latin typeface="Arial" pitchFamily="34" charset="0"/>
                <a:cs typeface="Arial" pitchFamily="34" charset="0"/>
              </a:rPr>
              <a:t>Challenges - Diverse programme portfolio</a:t>
            </a:r>
            <a:endParaRPr lang="en-US" sz="2400" b="1" dirty="0">
              <a:solidFill>
                <a:srgbClr val="8ABE34"/>
              </a:solidFill>
              <a:latin typeface="Arial" pitchFamily="34" charset="0"/>
              <a:cs typeface="Arial" pitchFamily="34" charset="0"/>
            </a:endParaRPr>
          </a:p>
        </p:txBody>
      </p:sp>
      <p:pic>
        <p:nvPicPr>
          <p:cNvPr id="174081" name="Picture 1" descr="F:\Photos\PJ wildlife\Tiger Khana NP India 2004.jpg"/>
          <p:cNvPicPr>
            <a:picLocks noChangeAspect="1" noChangeArrowheads="1"/>
          </p:cNvPicPr>
          <p:nvPr/>
        </p:nvPicPr>
        <p:blipFill>
          <a:blip r:embed="rId6" cstate="print"/>
          <a:srcRect/>
          <a:stretch>
            <a:fillRect/>
          </a:stretch>
        </p:blipFill>
        <p:spPr bwMode="auto">
          <a:xfrm>
            <a:off x="227088" y="1163152"/>
            <a:ext cx="3480816" cy="5218176"/>
          </a:xfrm>
          <a:prstGeom prst="rect">
            <a:avLst/>
          </a:prstGeom>
          <a:noFill/>
        </p:spPr>
      </p:pic>
      <p:sp>
        <p:nvSpPr>
          <p:cNvPr id="13" name="Rectangle 21"/>
          <p:cNvSpPr>
            <a:spLocks noChangeArrowheads="1"/>
          </p:cNvSpPr>
          <p:nvPr/>
        </p:nvSpPr>
        <p:spPr bwMode="auto">
          <a:xfrm>
            <a:off x="143621" y="6367636"/>
            <a:ext cx="1116011" cy="230832"/>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900" dirty="0">
                <a:latin typeface="Arial" pitchFamily="34" charset="0"/>
                <a:cs typeface="Arial" pitchFamily="34" charset="0"/>
              </a:rPr>
              <a:t> </a:t>
            </a:r>
            <a:r>
              <a:rPr lang="en-US" sz="900" dirty="0">
                <a:latin typeface="Arial" pitchFamily="34" charset="0"/>
                <a:cs typeface="Arial" pitchFamily="34" charset="0"/>
              </a:rPr>
              <a:t>© PJ Stephenson</a:t>
            </a:r>
            <a:endParaRPr lang="en-GB" sz="900" dirty="0">
              <a:latin typeface="Arial" pitchFamily="34" charset="0"/>
              <a:cs typeface="Arial" pitchFamily="34" charset="0"/>
            </a:endParaRPr>
          </a:p>
        </p:txBody>
      </p:sp>
      <p:sp>
        <p:nvSpPr>
          <p:cNvPr id="15" name="Rectangle 21"/>
          <p:cNvSpPr>
            <a:spLocks noChangeArrowheads="1"/>
          </p:cNvSpPr>
          <p:nvPr/>
        </p:nvSpPr>
        <p:spPr bwMode="auto">
          <a:xfrm>
            <a:off x="6896448" y="6628284"/>
            <a:ext cx="1116011" cy="230832"/>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900" dirty="0">
                <a:latin typeface="Arial" pitchFamily="34" charset="0"/>
                <a:cs typeface="Arial" pitchFamily="34" charset="0"/>
              </a:rPr>
              <a:t> </a:t>
            </a:r>
            <a:r>
              <a:rPr lang="en-US" sz="900" dirty="0">
                <a:latin typeface="Arial" pitchFamily="34" charset="0"/>
                <a:cs typeface="Arial" pitchFamily="34" charset="0"/>
              </a:rPr>
              <a:t>© PJ Stephenson</a:t>
            </a:r>
            <a:endParaRPr lang="en-GB" sz="900" dirty="0">
              <a:latin typeface="Arial" pitchFamily="34" charset="0"/>
              <a:cs typeface="Arial" pitchFamily="34" charset="0"/>
            </a:endParaRPr>
          </a:p>
        </p:txBody>
      </p:sp>
    </p:spTree>
    <p:extLst>
      <p:ext uri="{BB962C8B-B14F-4D97-AF65-F5344CB8AC3E}">
        <p14:creationId xmlns:p14="http://schemas.microsoft.com/office/powerpoint/2010/main" val="37702323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96003" name="Object 3"/>
          <p:cNvGraphicFramePr>
            <a:graphicFrameLocks noGrp="1" noChangeAspect="1"/>
          </p:cNvGraphicFramePr>
          <p:nvPr>
            <p:ph sz="quarter" idx="1"/>
          </p:nvPr>
        </p:nvGraphicFramePr>
        <p:xfrm>
          <a:off x="395288" y="3068960"/>
          <a:ext cx="5233987" cy="3360738"/>
        </p:xfrm>
        <a:graphic>
          <a:graphicData uri="http://schemas.openxmlformats.org/presentationml/2006/ole">
            <mc:AlternateContent xmlns:mc="http://schemas.openxmlformats.org/markup-compatibility/2006">
              <mc:Choice xmlns:v="urn:schemas-microsoft-com:vml" Requires="v">
                <p:oleObj spid="_x0000_s102411" name="Chart" r:id="rId5" imgW="7581900" imgH="4867275" progId="Excel.Sheet.8">
                  <p:embed/>
                </p:oleObj>
              </mc:Choice>
              <mc:Fallback>
                <p:oleObj name="Chart" r:id="rId5" imgW="7581900" imgH="4867275"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288" y="3068960"/>
                        <a:ext cx="5233987" cy="3360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896004" name="Picture 4" descr="N-W Wildlife trends"/>
          <p:cNvPicPr>
            <a:picLocks noGrp="1" noChangeAspect="1" noChangeArrowheads="1"/>
          </p:cNvPicPr>
          <p:nvPr>
            <p:ph sz="quarter" idx="2"/>
          </p:nvPr>
        </p:nvPicPr>
        <p:blipFill>
          <a:blip r:embed="rId7" cstate="screen"/>
          <a:srcRect/>
          <a:stretch>
            <a:fillRect/>
          </a:stretch>
        </p:blipFill>
        <p:spPr>
          <a:xfrm>
            <a:off x="6372225" y="1700213"/>
            <a:ext cx="5830888" cy="4035425"/>
          </a:xfrm>
          <a:noFill/>
          <a:ln/>
        </p:spPr>
      </p:pic>
      <p:pic>
        <p:nvPicPr>
          <p:cNvPr id="896005" name="Picture 5" descr="Zebras in Namibia HI_58683"/>
          <p:cNvPicPr>
            <a:picLocks noGrp="1" noChangeAspect="1" noChangeArrowheads="1"/>
          </p:cNvPicPr>
          <p:nvPr>
            <p:ph sz="quarter" idx="3"/>
          </p:nvPr>
        </p:nvPicPr>
        <p:blipFill>
          <a:blip r:embed="rId8" cstate="screen"/>
          <a:srcRect/>
          <a:stretch>
            <a:fillRect/>
          </a:stretch>
        </p:blipFill>
        <p:spPr>
          <a:xfrm>
            <a:off x="5652120" y="1493581"/>
            <a:ext cx="3526805" cy="2214820"/>
          </a:xfrm>
          <a:noFill/>
          <a:ln/>
        </p:spPr>
      </p:pic>
      <p:pic>
        <p:nvPicPr>
          <p:cNvPr id="896006" name="Picture 6" descr="Namibia conservancy HI_115169"/>
          <p:cNvPicPr>
            <a:picLocks noGrp="1" noChangeAspect="1" noChangeArrowheads="1"/>
          </p:cNvPicPr>
          <p:nvPr>
            <p:ph sz="quarter" idx="4"/>
          </p:nvPr>
        </p:nvPicPr>
        <p:blipFill>
          <a:blip r:embed="rId9" cstate="screen"/>
          <a:srcRect/>
          <a:stretch>
            <a:fillRect/>
          </a:stretch>
        </p:blipFill>
        <p:spPr>
          <a:xfrm>
            <a:off x="1530015" y="836713"/>
            <a:ext cx="3348373" cy="2232248"/>
          </a:xfrm>
          <a:noFill/>
          <a:ln/>
        </p:spPr>
      </p:pic>
      <p:sp>
        <p:nvSpPr>
          <p:cNvPr id="9" name="Rectangle 8"/>
          <p:cNvSpPr>
            <a:spLocks noChangeArrowheads="1"/>
          </p:cNvSpPr>
          <p:nvPr/>
        </p:nvSpPr>
        <p:spPr bwMode="auto">
          <a:xfrm>
            <a:off x="5557504" y="3501008"/>
            <a:ext cx="1750800" cy="230832"/>
          </a:xfrm>
          <a:prstGeom prst="rect">
            <a:avLst/>
          </a:prstGeom>
          <a:noFill/>
          <a:ln w="9525" algn="ctr">
            <a:noFill/>
            <a:miter lim="800000"/>
            <a:headEnd/>
            <a:tailEnd/>
          </a:ln>
          <a:effectLst/>
        </p:spPr>
        <p:txBody>
          <a:bodyPr wrap="none" anchor="ctr">
            <a:spAutoFit/>
          </a:bodyPr>
          <a:lstStyle/>
          <a:p>
            <a:pPr algn="r">
              <a:tabLst>
                <a:tab pos="180975" algn="l"/>
                <a:tab pos="539750" algn="l"/>
                <a:tab pos="900113" algn="l"/>
                <a:tab pos="1260475" algn="l"/>
                <a:tab pos="1620838" algn="l"/>
                <a:tab pos="1981200" algn="l"/>
              </a:tabLst>
            </a:pPr>
            <a:r>
              <a:rPr lang="en-GB" sz="900" dirty="0">
                <a:solidFill>
                  <a:schemeClr val="bg1"/>
                </a:solidFill>
                <a:latin typeface="Arial" pitchFamily="34" charset="0"/>
                <a:cs typeface="Arial" pitchFamily="34" charset="0"/>
              </a:rPr>
              <a:t> </a:t>
            </a:r>
            <a:r>
              <a:rPr lang="en-US" sz="900" dirty="0">
                <a:solidFill>
                  <a:schemeClr val="bg1"/>
                </a:solidFill>
                <a:latin typeface="Arial" pitchFamily="34" charset="0"/>
                <a:cs typeface="Arial" pitchFamily="34" charset="0"/>
              </a:rPr>
              <a:t>© </a:t>
            </a:r>
            <a:r>
              <a:rPr lang="en-US" sz="900" dirty="0" smtClean="0">
                <a:solidFill>
                  <a:schemeClr val="bg1"/>
                </a:solidFill>
                <a:latin typeface="Arial" pitchFamily="34" charset="0"/>
                <a:cs typeface="Arial" pitchFamily="34" charset="0"/>
              </a:rPr>
              <a:t>Martin Harvey/WWF-Canon</a:t>
            </a:r>
            <a:endParaRPr lang="en-GB" sz="900" dirty="0">
              <a:solidFill>
                <a:schemeClr val="bg1"/>
              </a:solidFill>
              <a:latin typeface="Arial" pitchFamily="34" charset="0"/>
              <a:cs typeface="Arial" pitchFamily="34" charset="0"/>
            </a:endParaRPr>
          </a:p>
        </p:txBody>
      </p:sp>
      <p:sp>
        <p:nvSpPr>
          <p:cNvPr id="10" name="Rectangle 9"/>
          <p:cNvSpPr>
            <a:spLocks noChangeArrowheads="1"/>
          </p:cNvSpPr>
          <p:nvPr/>
        </p:nvSpPr>
        <p:spPr bwMode="auto">
          <a:xfrm>
            <a:off x="3186176" y="2852936"/>
            <a:ext cx="1673856" cy="230832"/>
          </a:xfrm>
          <a:prstGeom prst="rect">
            <a:avLst/>
          </a:prstGeom>
          <a:noFill/>
          <a:ln w="9525" algn="ctr">
            <a:noFill/>
            <a:miter lim="800000"/>
            <a:headEnd/>
            <a:tailEnd/>
          </a:ln>
          <a:effectLst/>
        </p:spPr>
        <p:txBody>
          <a:bodyPr wrap="none" anchor="ctr">
            <a:spAutoFit/>
          </a:bodyPr>
          <a:lstStyle/>
          <a:p>
            <a:pPr algn="r">
              <a:tabLst>
                <a:tab pos="180975" algn="l"/>
                <a:tab pos="539750" algn="l"/>
                <a:tab pos="900113" algn="l"/>
                <a:tab pos="1260475" algn="l"/>
                <a:tab pos="1620838" algn="l"/>
                <a:tab pos="1981200" algn="l"/>
              </a:tabLst>
            </a:pPr>
            <a:r>
              <a:rPr lang="en-GB" sz="900" dirty="0">
                <a:solidFill>
                  <a:schemeClr val="bg1"/>
                </a:solidFill>
                <a:latin typeface="Arial" pitchFamily="34" charset="0"/>
                <a:cs typeface="Arial" pitchFamily="34" charset="0"/>
              </a:rPr>
              <a:t> </a:t>
            </a:r>
            <a:r>
              <a:rPr lang="en-US" sz="900" dirty="0">
                <a:solidFill>
                  <a:schemeClr val="bg1"/>
                </a:solidFill>
                <a:latin typeface="Arial" pitchFamily="34" charset="0"/>
                <a:cs typeface="Arial" pitchFamily="34" charset="0"/>
              </a:rPr>
              <a:t>© </a:t>
            </a:r>
            <a:r>
              <a:rPr lang="en-US" sz="900" dirty="0" smtClean="0">
                <a:solidFill>
                  <a:schemeClr val="bg1"/>
                </a:solidFill>
                <a:latin typeface="Arial" pitchFamily="34" charset="0"/>
                <a:cs typeface="Arial" pitchFamily="34" charset="0"/>
              </a:rPr>
              <a:t>WWF-Canon/</a:t>
            </a:r>
            <a:r>
              <a:rPr lang="en-US" sz="900" dirty="0" err="1" smtClean="0">
                <a:solidFill>
                  <a:schemeClr val="bg1"/>
                </a:solidFill>
                <a:latin typeface="Arial" pitchFamily="34" charset="0"/>
                <a:cs typeface="Arial" pitchFamily="34" charset="0"/>
              </a:rPr>
              <a:t>Folke</a:t>
            </a:r>
            <a:r>
              <a:rPr lang="en-US" sz="900" dirty="0" smtClean="0">
                <a:solidFill>
                  <a:schemeClr val="bg1"/>
                </a:solidFill>
                <a:latin typeface="Arial" pitchFamily="34" charset="0"/>
                <a:cs typeface="Arial" pitchFamily="34" charset="0"/>
              </a:rPr>
              <a:t> WULF</a:t>
            </a:r>
            <a:endParaRPr lang="en-GB" sz="900" dirty="0">
              <a:solidFill>
                <a:schemeClr val="bg1"/>
              </a:solidFill>
              <a:latin typeface="Arial" pitchFamily="34" charset="0"/>
              <a:cs typeface="Arial" pitchFamily="34" charset="0"/>
            </a:endParaRPr>
          </a:p>
        </p:txBody>
      </p:sp>
      <p:sp>
        <p:nvSpPr>
          <p:cNvPr id="11" name="Title 1"/>
          <p:cNvSpPr txBox="1">
            <a:spLocks/>
          </p:cNvSpPr>
          <p:nvPr/>
        </p:nvSpPr>
        <p:spPr bwMode="auto">
          <a:xfrm>
            <a:off x="1115616" y="175171"/>
            <a:ext cx="7848872" cy="517525"/>
          </a:xfrm>
          <a:prstGeom prst="rect">
            <a:avLst/>
          </a:prstGeom>
          <a:noFill/>
          <a:ln w="9525">
            <a:noFill/>
            <a:miter lim="800000"/>
            <a:headEnd/>
            <a:tailEnd/>
          </a:ln>
        </p:spPr>
        <p:txBody>
          <a:bodyPr/>
          <a:lstStyle/>
          <a:p>
            <a:pPr algn="ctr" defTabSz="457200"/>
            <a:r>
              <a:rPr lang="en-GB" sz="2400" b="1" dirty="0" smtClean="0">
                <a:solidFill>
                  <a:srgbClr val="8ABE34"/>
                </a:solidFill>
                <a:latin typeface="Arial" pitchFamily="34" charset="0"/>
                <a:cs typeface="Arial" pitchFamily="34" charset="0"/>
              </a:rPr>
              <a:t>Few examples of programmes monitoring impact</a:t>
            </a:r>
          </a:p>
          <a:p>
            <a:pPr algn="ctr" defTabSz="457200"/>
            <a:endParaRPr lang="en-US" sz="2400" b="1" dirty="0">
              <a:solidFill>
                <a:srgbClr val="8ABE34"/>
              </a:solidFill>
              <a:latin typeface="Arial" pitchFamily="34" charset="0"/>
              <a:cs typeface="Arial" pitchFamily="34" charset="0"/>
            </a:endParaRPr>
          </a:p>
        </p:txBody>
      </p:sp>
      <p:sp>
        <p:nvSpPr>
          <p:cNvPr id="12" name="Title 1"/>
          <p:cNvSpPr txBox="1">
            <a:spLocks/>
          </p:cNvSpPr>
          <p:nvPr/>
        </p:nvSpPr>
        <p:spPr bwMode="auto">
          <a:xfrm>
            <a:off x="6084168" y="6309320"/>
            <a:ext cx="3240360" cy="1440160"/>
          </a:xfrm>
          <a:prstGeom prst="rect">
            <a:avLst/>
          </a:prstGeom>
          <a:noFill/>
          <a:ln w="9525">
            <a:noFill/>
            <a:miter lim="800000"/>
            <a:headEnd/>
            <a:tailEnd/>
          </a:ln>
        </p:spPr>
        <p:txBody>
          <a:bodyPr/>
          <a:lstStyle/>
          <a:p>
            <a:pPr defTabSz="457200"/>
            <a:r>
              <a:rPr lang="en-IE" sz="2000" b="1" dirty="0" smtClean="0">
                <a:solidFill>
                  <a:srgbClr val="008BC0"/>
                </a:solidFill>
              </a:rPr>
              <a:t>LIFE Project, Namibia</a:t>
            </a:r>
            <a:endParaRPr lang="en-US" sz="2500" b="1" dirty="0">
              <a:solidFill>
                <a:srgbClr val="008BC0"/>
              </a:solidFill>
            </a:endParaRPr>
          </a:p>
        </p:txBody>
      </p:sp>
    </p:spTree>
    <p:extLst>
      <p:ext uri="{BB962C8B-B14F-4D97-AF65-F5344CB8AC3E}">
        <p14:creationId xmlns:p14="http://schemas.microsoft.com/office/powerpoint/2010/main" val="110335929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9600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960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960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5784850"/>
            <a:ext cx="172878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441325" y="6451600"/>
            <a:ext cx="8347075" cy="1588"/>
          </a:xfrm>
          <a:prstGeom prst="line">
            <a:avLst/>
          </a:prstGeom>
          <a:ln w="635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pic>
        <p:nvPicPr>
          <p:cNvPr id="17412" name="Picture 14" descr="master panda.jpg"/>
          <p:cNvPicPr>
            <a:picLocks noChangeAspect="1"/>
          </p:cNvPicPr>
          <p:nvPr/>
        </p:nvPicPr>
        <p:blipFill>
          <a:blip r:embed="rId4">
            <a:clrChange>
              <a:clrFrom>
                <a:srgbClr val="F1F1E7"/>
              </a:clrFrom>
              <a:clrTo>
                <a:srgbClr val="F1F1E7">
                  <a:alpha val="0"/>
                </a:srgbClr>
              </a:clrTo>
            </a:clrChange>
            <a:extLst>
              <a:ext uri="{28A0092B-C50C-407E-A947-70E740481C1C}">
                <a14:useLocalDpi xmlns:a14="http://schemas.microsoft.com/office/drawing/2010/main" val="0"/>
              </a:ext>
            </a:extLst>
          </a:blip>
          <a:srcRect/>
          <a:stretch>
            <a:fillRect/>
          </a:stretch>
        </p:blipFill>
        <p:spPr bwMode="auto">
          <a:xfrm>
            <a:off x="171450" y="114300"/>
            <a:ext cx="527050"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3" name="Group 11"/>
          <p:cNvGrpSpPr>
            <a:grpSpLocks/>
          </p:cNvGrpSpPr>
          <p:nvPr/>
        </p:nvGrpSpPr>
        <p:grpSpPr bwMode="auto">
          <a:xfrm>
            <a:off x="827584" y="188640"/>
            <a:ext cx="8316912" cy="6840686"/>
            <a:chOff x="1181721" y="260648"/>
            <a:chExt cx="6846663" cy="6192688"/>
          </a:xfrm>
        </p:grpSpPr>
        <p:pic>
          <p:nvPicPr>
            <p:cNvPr id="17418"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1721" y="1677741"/>
              <a:ext cx="6846663" cy="477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19" name="Group 8"/>
            <p:cNvGrpSpPr>
              <a:grpSpLocks noChangeAspect="1"/>
            </p:cNvGrpSpPr>
            <p:nvPr/>
          </p:nvGrpSpPr>
          <p:grpSpPr bwMode="auto">
            <a:xfrm>
              <a:off x="2261841" y="260648"/>
              <a:ext cx="4789136" cy="1921149"/>
              <a:chOff x="395536" y="1052736"/>
              <a:chExt cx="8388424" cy="5683399"/>
            </a:xfrm>
          </p:grpSpPr>
          <p:sp>
            <p:nvSpPr>
              <p:cNvPr id="10" name="Rectangle 9"/>
              <p:cNvSpPr>
                <a:spLocks noChangeAspect="1"/>
              </p:cNvSpPr>
              <p:nvPr/>
            </p:nvSpPr>
            <p:spPr>
              <a:xfrm>
                <a:off x="2541309" y="1052736"/>
                <a:ext cx="4315946" cy="2472769"/>
              </a:xfrm>
              <a:prstGeom prst="rect">
                <a:avLst/>
              </a:prstGeom>
              <a:noFill/>
            </p:spPr>
            <p:txBody>
              <a:bodyPr wrap="none">
                <a:spAutoFit/>
              </a:bodyPr>
              <a:lstStyle/>
              <a:p>
                <a:pPr algn="ctr">
                  <a:defRPr/>
                </a:pPr>
                <a:r>
                  <a:rPr lang="en-US" sz="5400" b="1" cap="all" dirty="0" smtClean="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a typeface="+mn-ea"/>
                  </a:rPr>
                  <a:t>INSIGHT</a:t>
                </a:r>
                <a:endParaRPr lang="en-US" sz="2000" b="1" cap="all" dirty="0">
                  <a:ln w="9000" cmpd="sng">
                    <a:solidFill>
                      <a:schemeClr val="accent4">
                        <a:shade val="50000"/>
                        <a:satMod val="120000"/>
                      </a:schemeClr>
                    </a:solidFill>
                    <a:prstDash val="solid"/>
                  </a:ln>
                  <a:solidFill>
                    <a:srgbClr val="00B050"/>
                  </a:solidFill>
                  <a:effectLst>
                    <a:reflection blurRad="12700" stA="28000" endPos="45000" dist="1000" dir="5400000" sy="-100000" algn="bl" rotWithShape="0"/>
                  </a:effectLst>
                  <a:ea typeface="+mn-ea"/>
                </a:endParaRPr>
              </a:p>
            </p:txBody>
          </p:sp>
          <p:pic>
            <p:nvPicPr>
              <p:cNvPr id="1742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524343"/>
                <a:ext cx="8388424" cy="2211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74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36296" y="5661248"/>
            <a:ext cx="16954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
          <p:cNvPicPr>
            <a:picLocks noChangeAspect="1" noChangeArrowheads="1"/>
          </p:cNvPicPr>
          <p:nvPr/>
        </p:nvPicPr>
        <p:blipFill>
          <a:blip r:embed="rId8"/>
          <a:srcRect l="12150" t="7646" r="10451" b="4515"/>
          <a:stretch>
            <a:fillRect/>
          </a:stretch>
        </p:blipFill>
        <p:spPr bwMode="auto">
          <a:xfrm>
            <a:off x="107504" y="3789363"/>
            <a:ext cx="1368425" cy="969962"/>
          </a:xfrm>
          <a:prstGeom prst="rect">
            <a:avLst/>
          </a:prstGeom>
          <a:noFill/>
          <a:ln w="3175">
            <a:solidFill>
              <a:schemeClr val="accent3">
                <a:lumMod val="85000"/>
              </a:schemeClr>
            </a:solidFill>
            <a:miter lim="800000"/>
            <a:headEnd/>
            <a:tailEnd/>
          </a:ln>
        </p:spPr>
      </p:pic>
      <p:pic>
        <p:nvPicPr>
          <p:cNvPr id="1741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651" y="5516563"/>
            <a:ext cx="2016125" cy="112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99425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txBox="1">
            <a:spLocks/>
          </p:cNvSpPr>
          <p:nvPr/>
        </p:nvSpPr>
        <p:spPr bwMode="auto">
          <a:xfrm>
            <a:off x="606427" y="1268760"/>
            <a:ext cx="3406775" cy="517525"/>
          </a:xfrm>
          <a:prstGeom prst="rect">
            <a:avLst/>
          </a:prstGeom>
          <a:noFill/>
          <a:ln w="9525">
            <a:noFill/>
            <a:miter lim="800000"/>
            <a:headEnd/>
            <a:tailEnd/>
          </a:ln>
        </p:spPr>
        <p:txBody>
          <a:bodyPr/>
          <a:lstStyle/>
          <a:p>
            <a:pPr defTabSz="457200"/>
            <a:endParaRPr lang="en-US" sz="2500" dirty="0">
              <a:solidFill>
                <a:srgbClr val="2D591F"/>
              </a:solidFill>
            </a:endParaRPr>
          </a:p>
        </p:txBody>
      </p:sp>
      <p:sp>
        <p:nvSpPr>
          <p:cNvPr id="11269" name="Title 1"/>
          <p:cNvSpPr txBox="1">
            <a:spLocks/>
          </p:cNvSpPr>
          <p:nvPr/>
        </p:nvSpPr>
        <p:spPr bwMode="auto">
          <a:xfrm>
            <a:off x="606427" y="1484784"/>
            <a:ext cx="7267575" cy="3657600"/>
          </a:xfrm>
          <a:prstGeom prst="rect">
            <a:avLst/>
          </a:prstGeom>
          <a:noFill/>
          <a:ln w="9525">
            <a:noFill/>
            <a:miter lim="800000"/>
            <a:headEnd/>
            <a:tailEnd/>
          </a:ln>
        </p:spPr>
        <p:txBody>
          <a:bodyPr/>
          <a:lstStyle/>
          <a:p>
            <a:pPr defTabSz="457200">
              <a:lnSpc>
                <a:spcPts val="2500"/>
              </a:lnSpc>
            </a:pPr>
            <a:endParaRPr lang="en-US" sz="1900" dirty="0">
              <a:solidFill>
                <a:srgbClr val="262626"/>
              </a:solidFill>
            </a:endParaRPr>
          </a:p>
        </p:txBody>
      </p:sp>
      <p:sp>
        <p:nvSpPr>
          <p:cNvPr id="11270" name="Title 1"/>
          <p:cNvSpPr txBox="1">
            <a:spLocks/>
          </p:cNvSpPr>
          <p:nvPr/>
        </p:nvSpPr>
        <p:spPr bwMode="auto">
          <a:xfrm>
            <a:off x="5549900" y="257175"/>
            <a:ext cx="3352800" cy="693739"/>
          </a:xfrm>
          <a:prstGeom prst="rect">
            <a:avLst/>
          </a:prstGeom>
          <a:noFill/>
          <a:ln w="9525">
            <a:noFill/>
            <a:miter lim="800000"/>
            <a:headEnd/>
            <a:tailEnd/>
          </a:ln>
        </p:spPr>
        <p:txBody>
          <a:bodyPr/>
          <a:lstStyle/>
          <a:p>
            <a:pPr algn="r" defTabSz="457200"/>
            <a:endParaRPr lang="en-US" sz="1400" dirty="0">
              <a:solidFill>
                <a:srgbClr val="0D0D0D"/>
              </a:solidFill>
            </a:endParaRPr>
          </a:p>
        </p:txBody>
      </p:sp>
      <p:sp>
        <p:nvSpPr>
          <p:cNvPr id="14" name="Text Placeholder 13"/>
          <p:cNvSpPr>
            <a:spLocks noGrp="1"/>
          </p:cNvSpPr>
          <p:nvPr>
            <p:ph type="body" sz="quarter" idx="13"/>
          </p:nvPr>
        </p:nvSpPr>
        <p:spPr>
          <a:xfrm>
            <a:off x="928662" y="1700808"/>
            <a:ext cx="7099722" cy="518400"/>
          </a:xfrm>
        </p:spPr>
        <p:txBody>
          <a:bodyPr/>
          <a:lstStyle/>
          <a:p>
            <a:pPr defTabSz="457200"/>
            <a:r>
              <a:rPr lang="en-IE" sz="1800" b="1" dirty="0" smtClean="0">
                <a:latin typeface="Georgia" pitchFamily="18" charset="0"/>
              </a:rPr>
              <a:t>Key elements of the improved                                                        GPF monitoring &amp; reporting system</a:t>
            </a:r>
            <a:endParaRPr lang="en-GB" sz="1800" dirty="0">
              <a:latin typeface="Georgia" pitchFamily="18" charset="0"/>
            </a:endParaRPr>
          </a:p>
        </p:txBody>
      </p:sp>
      <p:sp>
        <p:nvSpPr>
          <p:cNvPr id="15" name="Text Placeholder 14"/>
          <p:cNvSpPr>
            <a:spLocks noGrp="1"/>
          </p:cNvSpPr>
          <p:nvPr>
            <p:ph type="body" sz="quarter" idx="14"/>
          </p:nvPr>
        </p:nvSpPr>
        <p:spPr/>
        <p:txBody>
          <a:bodyPr>
            <a:noAutofit/>
          </a:bodyPr>
          <a:lstStyle/>
          <a:p>
            <a:pPr lvl="0" eaLnBrk="0" hangingPunct="0"/>
            <a:r>
              <a:rPr lang="en-GB" altLang="zh-CN" sz="1800" dirty="0" smtClean="0">
                <a:solidFill>
                  <a:srgbClr val="000000"/>
                </a:solidFill>
                <a:latin typeface="Georgia" pitchFamily="18" charset="0"/>
                <a:ea typeface="Times New Roman" pitchFamily="18" charset="0"/>
              </a:rPr>
              <a:t>The system is based on what</a:t>
            </a:r>
          </a:p>
          <a:p>
            <a:pPr lvl="0" eaLnBrk="0" hangingPunct="0"/>
            <a:r>
              <a:rPr lang="en-GB" altLang="zh-CN" sz="1800" dirty="0" smtClean="0">
                <a:solidFill>
                  <a:srgbClr val="000000"/>
                </a:solidFill>
                <a:latin typeface="Georgia" pitchFamily="18" charset="0"/>
                <a:ea typeface="Times New Roman" pitchFamily="18" charset="0"/>
              </a:rPr>
              <a:t>is already good practice:</a:t>
            </a:r>
          </a:p>
          <a:p>
            <a:pPr lvl="0" eaLnBrk="0" hangingPunct="0">
              <a:buFontTx/>
              <a:buChar char="•"/>
            </a:pPr>
            <a:r>
              <a:rPr lang="en-GB" altLang="zh-CN" sz="1800" dirty="0" smtClean="0">
                <a:solidFill>
                  <a:srgbClr val="000000"/>
                </a:solidFill>
                <a:latin typeface="Georgia" pitchFamily="18" charset="0"/>
                <a:ea typeface="Times New Roman" pitchFamily="18" charset="0"/>
              </a:rPr>
              <a:t>Strategic plans</a:t>
            </a:r>
          </a:p>
          <a:p>
            <a:pPr lvl="0" eaLnBrk="0" hangingPunct="0">
              <a:buFontTx/>
              <a:buChar char="•"/>
            </a:pPr>
            <a:r>
              <a:rPr lang="en-GB" altLang="zh-CN" sz="1800" dirty="0" smtClean="0">
                <a:solidFill>
                  <a:srgbClr val="000000"/>
                </a:solidFill>
                <a:latin typeface="Georgia" pitchFamily="18" charset="0"/>
                <a:ea typeface="Times New Roman" pitchFamily="18" charset="0"/>
              </a:rPr>
              <a:t>Indicators for goals and objectives</a:t>
            </a:r>
            <a:endParaRPr lang="en-GB" altLang="zh-CN" sz="1800" dirty="0" smtClean="0">
              <a:solidFill>
                <a:srgbClr val="000000"/>
              </a:solidFill>
              <a:latin typeface="Georgia" pitchFamily="18" charset="0"/>
            </a:endParaRPr>
          </a:p>
          <a:p>
            <a:pPr lvl="0" eaLnBrk="0" hangingPunct="0">
              <a:buFontTx/>
              <a:buChar char="•"/>
            </a:pPr>
            <a:r>
              <a:rPr lang="en-GB" altLang="zh-CN" sz="1800" dirty="0" smtClean="0">
                <a:solidFill>
                  <a:srgbClr val="000000"/>
                </a:solidFill>
                <a:latin typeface="Georgia" pitchFamily="18" charset="0"/>
                <a:ea typeface="Times New Roman" pitchFamily="18" charset="0"/>
              </a:rPr>
              <a:t>Data collection and analysis</a:t>
            </a:r>
          </a:p>
          <a:p>
            <a:pPr lvl="0" eaLnBrk="0" hangingPunct="0">
              <a:buFontTx/>
              <a:buChar char="•"/>
            </a:pPr>
            <a:r>
              <a:rPr lang="en-GB" altLang="zh-CN" sz="1800" dirty="0" smtClean="0">
                <a:solidFill>
                  <a:srgbClr val="000000"/>
                </a:solidFill>
                <a:latin typeface="Georgia" pitchFamily="18" charset="0"/>
                <a:ea typeface="Times New Roman" pitchFamily="18" charset="0"/>
              </a:rPr>
              <a:t>Reporting (using data)</a:t>
            </a:r>
            <a:endParaRPr lang="en-GB" altLang="zh-CN" sz="1800" dirty="0" smtClean="0">
              <a:solidFill>
                <a:srgbClr val="000000"/>
              </a:solidFill>
              <a:latin typeface="Georgia" pitchFamily="18" charset="0"/>
            </a:endParaRPr>
          </a:p>
          <a:p>
            <a:pPr lvl="0" eaLnBrk="0" hangingPunct="0">
              <a:buFontTx/>
              <a:buChar char="•"/>
            </a:pPr>
            <a:r>
              <a:rPr lang="en-GB" altLang="zh-CN" sz="1800" dirty="0" smtClean="0">
                <a:solidFill>
                  <a:srgbClr val="000000"/>
                </a:solidFill>
                <a:latin typeface="Georgia" pitchFamily="18" charset="0"/>
                <a:ea typeface="Times New Roman" pitchFamily="18" charset="0"/>
              </a:rPr>
              <a:t>Peer review and evaluations</a:t>
            </a:r>
          </a:p>
          <a:p>
            <a:pPr marL="0" indent="0" defTabSz="457200">
              <a:lnSpc>
                <a:spcPts val="2500"/>
              </a:lnSpc>
            </a:pPr>
            <a:endParaRPr lang="en-GB" sz="2000" dirty="0" smtClean="0">
              <a:solidFill>
                <a:srgbClr val="262626"/>
              </a:solidFill>
            </a:endParaRPr>
          </a:p>
        </p:txBody>
      </p:sp>
      <p:pic>
        <p:nvPicPr>
          <p:cNvPr id="7" name="Picture 6" descr="Mountain gorilla VNP DRC 3.jpg"/>
          <p:cNvPicPr>
            <a:picLocks noChangeAspect="1"/>
          </p:cNvPicPr>
          <p:nvPr/>
        </p:nvPicPr>
        <p:blipFill>
          <a:blip r:embed="rId4" cstate="screen"/>
          <a:stretch>
            <a:fillRect/>
          </a:stretch>
        </p:blipFill>
        <p:spPr>
          <a:xfrm>
            <a:off x="5508104" y="1301842"/>
            <a:ext cx="3672408" cy="5478813"/>
          </a:xfrm>
          <a:prstGeom prst="rect">
            <a:avLst/>
          </a:prstGeom>
        </p:spPr>
      </p:pic>
      <p:sp>
        <p:nvSpPr>
          <p:cNvPr id="8" name="Rectangle 7"/>
          <p:cNvSpPr/>
          <p:nvPr/>
        </p:nvSpPr>
        <p:spPr>
          <a:xfrm>
            <a:off x="5436096" y="6597932"/>
            <a:ext cx="990977" cy="215444"/>
          </a:xfrm>
          <a:prstGeom prst="rect">
            <a:avLst/>
          </a:prstGeom>
        </p:spPr>
        <p:txBody>
          <a:bodyPr wrap="none">
            <a:spAutoFit/>
          </a:bodyPr>
          <a:lstStyle/>
          <a:p>
            <a:r>
              <a:rPr lang="en-GB" sz="800" dirty="0" smtClean="0">
                <a:solidFill>
                  <a:schemeClr val="bg1"/>
                </a:solidFill>
                <a:latin typeface="Arial" pitchFamily="34" charset="0"/>
                <a:cs typeface="Arial" pitchFamily="34" charset="0"/>
              </a:rPr>
              <a:t>© PJ Stephenson</a:t>
            </a:r>
            <a:endParaRPr lang="en-GB" sz="800" dirty="0">
              <a:solidFill>
                <a:schemeClr val="bg1"/>
              </a:solidFill>
              <a:latin typeface="Arial" pitchFamily="34" charset="0"/>
              <a:cs typeface="Arial" pitchFamily="34" charset="0"/>
            </a:endParaRPr>
          </a:p>
        </p:txBody>
      </p:sp>
      <p:graphicFrame>
        <p:nvGraphicFramePr>
          <p:cNvPr id="143361" name="Object 2"/>
          <p:cNvGraphicFramePr>
            <a:graphicFrameLocks noChangeAspect="1"/>
          </p:cNvGraphicFramePr>
          <p:nvPr/>
        </p:nvGraphicFramePr>
        <p:xfrm>
          <a:off x="323529" y="5013176"/>
          <a:ext cx="1844022" cy="1785243"/>
        </p:xfrm>
        <a:graphic>
          <a:graphicData uri="http://schemas.openxmlformats.org/presentationml/2006/ole">
            <mc:AlternateContent xmlns:mc="http://schemas.openxmlformats.org/markup-compatibility/2006">
              <mc:Choice xmlns:v="urn:schemas-microsoft-com:vml" Requires="v">
                <p:oleObj spid="_x0000_s117764" name="Visio" r:id="rId5" imgW="6891861" imgH="6669334" progId="">
                  <p:embed/>
                </p:oleObj>
              </mc:Choice>
              <mc:Fallback>
                <p:oleObj name="Visio" r:id="rId5" imgW="6891861" imgH="6669334"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529" y="5013176"/>
                        <a:ext cx="1844022" cy="1785243"/>
                      </a:xfrm>
                      <a:prstGeom prst="rect">
                        <a:avLst/>
                      </a:prstGeom>
                      <a:solidFill>
                        <a:srgbClr val="99CC00"/>
                      </a:solidFill>
                    </p:spPr>
                  </p:pic>
                </p:oleObj>
              </mc:Fallback>
            </mc:AlternateContent>
          </a:graphicData>
        </a:graphic>
      </p:graphicFrame>
    </p:spTree>
    <p:extLst>
      <p:ext uri="{BB962C8B-B14F-4D97-AF65-F5344CB8AC3E}">
        <p14:creationId xmlns:p14="http://schemas.microsoft.com/office/powerpoint/2010/main" val="6287833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6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899592" y="579346"/>
          <a:ext cx="7920880" cy="5873982"/>
        </p:xfrm>
        <a:graphic>
          <a:graphicData uri="http://schemas.openxmlformats.org/drawingml/2006/table">
            <a:tbl>
              <a:tblPr/>
              <a:tblGrid>
                <a:gridCol w="4694091"/>
                <a:gridCol w="3226789"/>
              </a:tblGrid>
              <a:tr h="248867">
                <a:tc>
                  <a:txBody>
                    <a:bodyPr/>
                    <a:lstStyle/>
                    <a:p>
                      <a:pPr>
                        <a:lnSpc>
                          <a:spcPct val="115000"/>
                        </a:lnSpc>
                        <a:spcAft>
                          <a:spcPts val="1000"/>
                        </a:spcAft>
                      </a:pPr>
                      <a:r>
                        <a:rPr lang="en-GB" sz="1400" b="1" dirty="0">
                          <a:latin typeface="Georgia" pitchFamily="18" charset="0"/>
                          <a:ea typeface="Calibri"/>
                          <a:cs typeface="Times New Roman"/>
                        </a:rPr>
                        <a:t>Indicator</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c>
                  <a:txBody>
                    <a:bodyPr/>
                    <a:lstStyle/>
                    <a:p>
                      <a:pPr>
                        <a:lnSpc>
                          <a:spcPct val="115000"/>
                        </a:lnSpc>
                        <a:spcAft>
                          <a:spcPts val="1000"/>
                        </a:spcAft>
                      </a:pPr>
                      <a:r>
                        <a:rPr lang="en-GB" sz="1400" b="1">
                          <a:latin typeface="Georgia" pitchFamily="18" charset="0"/>
                          <a:ea typeface="Calibri"/>
                          <a:cs typeface="Times New Roman"/>
                        </a:rPr>
                        <a:t>Status</a:t>
                      </a:r>
                      <a:endParaRPr lang="en-GB" sz="140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5">
                      <a:fgClr>
                        <a:srgbClr val="FFFFFF"/>
                      </a:fgClr>
                      <a:bgClr>
                        <a:srgbClr val="BFBFBF"/>
                      </a:bgClr>
                    </a:patt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S1. Habitat cover</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t>
                      </a:r>
                      <a:r>
                        <a:rPr lang="en-GB" sz="1400" dirty="0" smtClean="0">
                          <a:solidFill>
                            <a:srgbClr val="000000"/>
                          </a:solidFill>
                          <a:latin typeface="Georgia" pitchFamily="18" charset="0"/>
                          <a:ea typeface="Times New Roman"/>
                          <a:cs typeface="Times New Roman"/>
                        </a:rPr>
                        <a:t>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fr-CH" sz="1400" b="1" dirty="0">
                          <a:solidFill>
                            <a:srgbClr val="000000"/>
                          </a:solidFill>
                          <a:latin typeface="Georgia" pitchFamily="18" charset="0"/>
                          <a:ea typeface="Times New Roman"/>
                          <a:cs typeface="Times New Roman"/>
                        </a:rPr>
                        <a:t>S2. Habitat fragmentation</a:t>
                      </a:r>
                      <a:r>
                        <a:rPr lang="fr-CH"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t>
                      </a:r>
                      <a:r>
                        <a:rPr lang="en-GB" sz="1400" dirty="0" smtClean="0">
                          <a:solidFill>
                            <a:srgbClr val="000000"/>
                          </a:solidFill>
                          <a:latin typeface="Georgia" pitchFamily="18" charset="0"/>
                          <a:ea typeface="Times New Roman"/>
                          <a:cs typeface="Times New Roman"/>
                        </a:rPr>
                        <a:t>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S3. Flagship species populations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t>
                      </a:r>
                      <a:r>
                        <a:rPr lang="en-GB" sz="1400" dirty="0" smtClean="0">
                          <a:solidFill>
                            <a:srgbClr val="000000"/>
                          </a:solidFill>
                          <a:latin typeface="Georgia" pitchFamily="18" charset="0"/>
                          <a:ea typeface="Times New Roman"/>
                          <a:cs typeface="Times New Roman"/>
                        </a:rPr>
                        <a:t>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S4. Environmental flows</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Under </a:t>
                      </a:r>
                      <a:r>
                        <a:rPr lang="en-GB" sz="1400" dirty="0" smtClean="0">
                          <a:solidFill>
                            <a:srgbClr val="000000"/>
                          </a:solidFill>
                          <a:latin typeface="Georgia" pitchFamily="18" charset="0"/>
                          <a:ea typeface="Times New Roman"/>
                          <a:cs typeface="Times New Roman"/>
                        </a:rPr>
                        <a:t>development – freshwater</a:t>
                      </a:r>
                      <a:r>
                        <a:rPr lang="en-GB" sz="1400" baseline="0" dirty="0" smtClean="0">
                          <a:solidFill>
                            <a:srgbClr val="000000"/>
                          </a:solidFill>
                          <a:latin typeface="Georgia" pitchFamily="18" charset="0"/>
                          <a:ea typeface="Times New Roman"/>
                          <a:cs typeface="Times New Roman"/>
                        </a:rPr>
                        <a:t> </a:t>
                      </a:r>
                      <a:r>
                        <a:rPr lang="en-GB" sz="1400" baseline="0" dirty="0" err="1" smtClean="0">
                          <a:solidFill>
                            <a:srgbClr val="000000"/>
                          </a:solidFill>
                          <a:latin typeface="Georgia" pitchFamily="18" charset="0"/>
                          <a:ea typeface="Times New Roman"/>
                          <a:cs typeface="Times New Roman"/>
                        </a:rPr>
                        <a:t>prog</a:t>
                      </a:r>
                      <a:r>
                        <a:rPr lang="en-GB" sz="1400" baseline="0" dirty="0" smtClean="0">
                          <a:solidFill>
                            <a:srgbClr val="000000"/>
                          </a:solidFill>
                          <a:latin typeface="Georgia" pitchFamily="18" charset="0"/>
                          <a:ea typeface="Times New Roman"/>
                          <a:cs typeface="Times New Roman"/>
                        </a:rPr>
                        <a:t>.</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S5. State of the ocean (to be determined)</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Under </a:t>
                      </a:r>
                      <a:r>
                        <a:rPr lang="en-GB" sz="1400" dirty="0" smtClean="0">
                          <a:solidFill>
                            <a:srgbClr val="000000"/>
                          </a:solidFill>
                          <a:latin typeface="Georgia" pitchFamily="18" charset="0"/>
                          <a:ea typeface="Times New Roman"/>
                          <a:cs typeface="Times New Roman"/>
                        </a:rPr>
                        <a:t>development – marine</a:t>
                      </a:r>
                      <a:r>
                        <a:rPr lang="en-GB" sz="1400" baseline="0" dirty="0" smtClean="0">
                          <a:solidFill>
                            <a:srgbClr val="000000"/>
                          </a:solidFill>
                          <a:latin typeface="Georgia" pitchFamily="18" charset="0"/>
                          <a:ea typeface="Times New Roman"/>
                          <a:cs typeface="Times New Roman"/>
                        </a:rPr>
                        <a:t> </a:t>
                      </a:r>
                      <a:r>
                        <a:rPr lang="en-GB" sz="1400" baseline="0" dirty="0" err="1" smtClean="0">
                          <a:solidFill>
                            <a:srgbClr val="000000"/>
                          </a:solidFill>
                          <a:latin typeface="Georgia" pitchFamily="18" charset="0"/>
                          <a:ea typeface="Times New Roman"/>
                          <a:cs typeface="Times New Roman"/>
                        </a:rPr>
                        <a:t>prog</a:t>
                      </a:r>
                      <a:r>
                        <a:rPr lang="en-GB" sz="1400" baseline="0" dirty="0" smtClean="0">
                          <a:solidFill>
                            <a:srgbClr val="000000"/>
                          </a:solidFill>
                          <a:latin typeface="Georgia" pitchFamily="18" charset="0"/>
                          <a:ea typeface="Times New Roman"/>
                          <a:cs typeface="Times New Roman"/>
                        </a:rPr>
                        <a:t>.</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S6. Species diversity index</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To be </a:t>
                      </a:r>
                      <a:r>
                        <a:rPr lang="en-GB" sz="1400" dirty="0" smtClean="0">
                          <a:solidFill>
                            <a:srgbClr val="000000"/>
                          </a:solidFill>
                          <a:latin typeface="Georgia" pitchFamily="18" charset="0"/>
                          <a:ea typeface="Times New Roman"/>
                          <a:cs typeface="Times New Roman"/>
                        </a:rPr>
                        <a:t>developed</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P1.  Habitat loss and degradation</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P2. </a:t>
                      </a:r>
                      <a:r>
                        <a:rPr lang="en-GB" sz="1400" b="1" dirty="0" err="1">
                          <a:solidFill>
                            <a:srgbClr val="000000"/>
                          </a:solidFill>
                          <a:latin typeface="Georgia" pitchFamily="18" charset="0"/>
                          <a:ea typeface="Times New Roman"/>
                          <a:cs typeface="Times New Roman"/>
                        </a:rPr>
                        <a:t>Offtake</a:t>
                      </a:r>
                      <a:r>
                        <a:rPr lang="en-GB" sz="1400" b="1" dirty="0">
                          <a:solidFill>
                            <a:srgbClr val="000000"/>
                          </a:solidFill>
                          <a:latin typeface="Georgia" pitchFamily="18" charset="0"/>
                          <a:ea typeface="Times New Roman"/>
                          <a:cs typeface="Times New Roman"/>
                        </a:rPr>
                        <a:t> of flagship species</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Under </a:t>
                      </a:r>
                      <a:r>
                        <a:rPr lang="en-GB" sz="1400" dirty="0" smtClean="0">
                          <a:solidFill>
                            <a:srgbClr val="000000"/>
                          </a:solidFill>
                          <a:latin typeface="Georgia" pitchFamily="18" charset="0"/>
                          <a:ea typeface="Times New Roman"/>
                          <a:cs typeface="Times New Roman"/>
                        </a:rPr>
                        <a:t>development – TRAFFIC</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P3. Over-exploitation of footprint species</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Under </a:t>
                      </a:r>
                      <a:r>
                        <a:rPr lang="en-GB" sz="1400" dirty="0" smtClean="0">
                          <a:solidFill>
                            <a:srgbClr val="000000"/>
                          </a:solidFill>
                          <a:latin typeface="Georgia" pitchFamily="18" charset="0"/>
                          <a:ea typeface="Times New Roman"/>
                          <a:cs typeface="Times New Roman"/>
                        </a:rPr>
                        <a:t>development</a:t>
                      </a:r>
                      <a:r>
                        <a:rPr lang="en-GB" sz="1400" baseline="0" dirty="0" smtClean="0">
                          <a:solidFill>
                            <a:srgbClr val="000000"/>
                          </a:solidFill>
                          <a:latin typeface="Georgia" pitchFamily="18" charset="0"/>
                          <a:ea typeface="Times New Roman"/>
                          <a:cs typeface="Times New Roman"/>
                        </a:rPr>
                        <a:t> – TRAFFIC</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P4. River fragmentation</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smtClean="0">
                          <a:solidFill>
                            <a:srgbClr val="000000"/>
                          </a:solidFill>
                          <a:latin typeface="Georgia" pitchFamily="18" charset="0"/>
                          <a:ea typeface="Times New Roman"/>
                          <a:cs typeface="Times New Roman"/>
                        </a:rPr>
                        <a:t>FINALIZED</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P5. CO2 gas emissions</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P6. Energy consumption</a:t>
                      </a:r>
                      <a:r>
                        <a:rPr lang="en-GB" sz="1400" dirty="0">
                          <a:latin typeface="Georgia" pitchFamily="18" charset="0"/>
                          <a:ea typeface="Calibri"/>
                          <a:cs typeface="Times New Roman"/>
                        </a:rPr>
                        <a:t> </a:t>
                      </a: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a:solidFill>
                            <a:srgbClr val="000000"/>
                          </a:solidFill>
                          <a:latin typeface="Georgia" pitchFamily="18" charset="0"/>
                          <a:ea typeface="Times New Roman"/>
                          <a:cs typeface="Times New Roman"/>
                        </a:rPr>
                        <a:t>R1. Size of protected areas </a:t>
                      </a:r>
                      <a:endParaRPr lang="en-GB" sz="140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41872">
                <a:tc>
                  <a:txBody>
                    <a:bodyPr/>
                    <a:lstStyle/>
                    <a:p>
                      <a:pPr>
                        <a:lnSpc>
                          <a:spcPct val="115000"/>
                        </a:lnSpc>
                        <a:spcAft>
                          <a:spcPts val="0"/>
                        </a:spcAft>
                      </a:pPr>
                      <a:r>
                        <a:rPr lang="en-GB" sz="1400" b="1">
                          <a:solidFill>
                            <a:srgbClr val="000000"/>
                          </a:solidFill>
                          <a:latin typeface="Georgia" pitchFamily="18" charset="0"/>
                          <a:ea typeface="Times New Roman"/>
                          <a:cs typeface="Times New Roman"/>
                        </a:rPr>
                        <a:t>R2. Protected area management effectiveness</a:t>
                      </a:r>
                      <a:r>
                        <a:rPr lang="en-GB" sz="1400">
                          <a:solidFill>
                            <a:srgbClr val="000000"/>
                          </a:solidFill>
                          <a:latin typeface="Georgia" pitchFamily="18" charset="0"/>
                          <a:ea typeface="Times New Roman"/>
                          <a:cs typeface="Times New Roman"/>
                        </a:rPr>
                        <a:t> </a:t>
                      </a:r>
                      <a:endParaRPr lang="en-GB" sz="140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a:solidFill>
                            <a:srgbClr val="000000"/>
                          </a:solidFill>
                          <a:latin typeface="Georgia" pitchFamily="18" charset="0"/>
                          <a:ea typeface="Times New Roman"/>
                          <a:cs typeface="Times New Roman"/>
                        </a:rPr>
                        <a:t>R3. Wildlife  trade</a:t>
                      </a:r>
                      <a:r>
                        <a:rPr lang="en-GB" sz="1400">
                          <a:solidFill>
                            <a:srgbClr val="000000"/>
                          </a:solidFill>
                          <a:latin typeface="Georgia" pitchFamily="18" charset="0"/>
                          <a:ea typeface="Times New Roman"/>
                          <a:cs typeface="Times New Roman"/>
                        </a:rPr>
                        <a:t> </a:t>
                      </a:r>
                      <a:endParaRPr lang="en-GB" sz="140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Under </a:t>
                      </a:r>
                      <a:r>
                        <a:rPr lang="en-GB" sz="1400" dirty="0" smtClean="0">
                          <a:solidFill>
                            <a:srgbClr val="000000"/>
                          </a:solidFill>
                          <a:latin typeface="Georgia" pitchFamily="18" charset="0"/>
                          <a:ea typeface="Times New Roman"/>
                          <a:cs typeface="Times New Roman"/>
                        </a:rPr>
                        <a:t>development</a:t>
                      </a:r>
                      <a:r>
                        <a:rPr lang="en-GB" sz="1400" baseline="0" dirty="0" smtClean="0">
                          <a:solidFill>
                            <a:srgbClr val="000000"/>
                          </a:solidFill>
                          <a:latin typeface="Georgia" pitchFamily="18" charset="0"/>
                          <a:ea typeface="Times New Roman"/>
                          <a:cs typeface="Times New Roman"/>
                        </a:rPr>
                        <a:t> – TRAFFIC</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354204">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R4a. Sustainable production of </a:t>
                      </a:r>
                      <a:r>
                        <a:rPr lang="en-GB" sz="1400" b="1" dirty="0" smtClean="0">
                          <a:solidFill>
                            <a:srgbClr val="000000"/>
                          </a:solidFill>
                          <a:latin typeface="Georgia" pitchFamily="18" charset="0"/>
                          <a:ea typeface="Times New Roman"/>
                          <a:cs typeface="Times New Roman"/>
                        </a:rPr>
                        <a:t>commodities</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07046">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R4b. Sustainable production of commodities</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318344">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R5. Sustainable production of </a:t>
                      </a:r>
                      <a:r>
                        <a:rPr lang="en-GB" sz="1400" b="1" dirty="0" smtClean="0">
                          <a:solidFill>
                            <a:srgbClr val="000000"/>
                          </a:solidFill>
                          <a:latin typeface="Georgia" pitchFamily="18" charset="0"/>
                          <a:ea typeface="Times New Roman"/>
                          <a:cs typeface="Times New Roman"/>
                        </a:rPr>
                        <a:t>energy</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In use - data available</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86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R6. Sustainable production of water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Times New Roman"/>
                          <a:cs typeface="Times New Roman"/>
                        </a:rPr>
                        <a:t>To be </a:t>
                      </a:r>
                      <a:r>
                        <a:rPr lang="en-GB" sz="1400" baseline="0" dirty="0" smtClean="0">
                          <a:solidFill>
                            <a:srgbClr val="000000"/>
                          </a:solidFill>
                          <a:latin typeface="Georgia" pitchFamily="18" charset="0"/>
                          <a:ea typeface="Times New Roman"/>
                          <a:cs typeface="Times New Roman"/>
                        </a:rPr>
                        <a:t>confirmed by footprint </a:t>
                      </a:r>
                      <a:r>
                        <a:rPr lang="en-GB" sz="1400" baseline="0" dirty="0" err="1" smtClean="0">
                          <a:solidFill>
                            <a:srgbClr val="000000"/>
                          </a:solidFill>
                          <a:latin typeface="Georgia" pitchFamily="18" charset="0"/>
                          <a:ea typeface="Times New Roman"/>
                          <a:cs typeface="Times New Roman"/>
                        </a:rPr>
                        <a:t>progs</a:t>
                      </a:r>
                      <a:r>
                        <a:rPr lang="en-GB" sz="1400" baseline="0" dirty="0" smtClean="0">
                          <a:solidFill>
                            <a:srgbClr val="000000"/>
                          </a:solidFill>
                          <a:latin typeface="Georgia" pitchFamily="18" charset="0"/>
                          <a:ea typeface="Times New Roman"/>
                          <a:cs typeface="Times New Roman"/>
                        </a:rPr>
                        <a:t>.</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21777">
                <a:tc>
                  <a:txBody>
                    <a:bodyPr/>
                    <a:lstStyle/>
                    <a:p>
                      <a:pPr>
                        <a:lnSpc>
                          <a:spcPct val="115000"/>
                        </a:lnSpc>
                        <a:spcAft>
                          <a:spcPts val="0"/>
                        </a:spcAft>
                      </a:pPr>
                      <a:r>
                        <a:rPr lang="en-GB" sz="1400" b="1" dirty="0">
                          <a:solidFill>
                            <a:srgbClr val="000000"/>
                          </a:solidFill>
                          <a:latin typeface="Georgia" pitchFamily="18" charset="0"/>
                          <a:ea typeface="Times New Roman"/>
                          <a:cs typeface="Times New Roman"/>
                        </a:rPr>
                        <a:t>B1. Number of beneficiaries</a:t>
                      </a:r>
                      <a:r>
                        <a:rPr lang="en-GB" sz="1400" dirty="0">
                          <a:solidFill>
                            <a:srgbClr val="000000"/>
                          </a:solidFill>
                          <a:latin typeface="Georgia" pitchFamily="18" charset="0"/>
                          <a:ea typeface="Times New Roman"/>
                          <a:cs typeface="Times New Roman"/>
                        </a:rPr>
                        <a:t> </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a:solidFill>
                            <a:srgbClr val="000000"/>
                          </a:solidFill>
                          <a:latin typeface="Georgia" pitchFamily="18" charset="0"/>
                          <a:ea typeface="Calibri"/>
                          <a:cs typeface="Times New Roman"/>
                        </a:rPr>
                        <a:t>Under </a:t>
                      </a:r>
                      <a:r>
                        <a:rPr lang="en-GB" sz="1400" dirty="0" smtClean="0">
                          <a:solidFill>
                            <a:srgbClr val="000000"/>
                          </a:solidFill>
                          <a:latin typeface="Georgia" pitchFamily="18" charset="0"/>
                          <a:ea typeface="Calibri"/>
                          <a:cs typeface="Times New Roman"/>
                        </a:rPr>
                        <a:t>development – SD4C</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248867">
                <a:tc>
                  <a:txBody>
                    <a:bodyPr/>
                    <a:lstStyle/>
                    <a:p>
                      <a:pPr>
                        <a:lnSpc>
                          <a:spcPct val="115000"/>
                        </a:lnSpc>
                        <a:spcAft>
                          <a:spcPts val="0"/>
                        </a:spcAft>
                      </a:pPr>
                      <a:r>
                        <a:rPr lang="en-GB" sz="1400" b="1">
                          <a:solidFill>
                            <a:srgbClr val="000000"/>
                          </a:solidFill>
                          <a:latin typeface="Georgia" pitchFamily="18" charset="0"/>
                          <a:ea typeface="Times New Roman"/>
                          <a:cs typeface="Times New Roman"/>
                        </a:rPr>
                        <a:t>I1. Partnerships</a:t>
                      </a:r>
                      <a:r>
                        <a:rPr lang="en-GB" sz="1400">
                          <a:solidFill>
                            <a:srgbClr val="000000"/>
                          </a:solidFill>
                          <a:latin typeface="Georgia" pitchFamily="18" charset="0"/>
                          <a:ea typeface="Times New Roman"/>
                          <a:cs typeface="Times New Roman"/>
                        </a:rPr>
                        <a:t> </a:t>
                      </a:r>
                      <a:endParaRPr lang="en-GB" sz="140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400" dirty="0" smtClean="0">
                          <a:latin typeface="Georgia" pitchFamily="18" charset="0"/>
                          <a:ea typeface="Calibri"/>
                          <a:cs typeface="Times New Roman"/>
                        </a:rPr>
                        <a:t>Under development  - CSPU</a:t>
                      </a:r>
                      <a:endParaRPr lang="en-GB" sz="1400" dirty="0">
                        <a:latin typeface="Georgia" pitchFamily="18" charset="0"/>
                        <a:ea typeface="Calibri"/>
                        <a:cs typeface="Times New Roman"/>
                      </a:endParaRPr>
                    </a:p>
                  </a:txBody>
                  <a:tcPr marL="62856" marR="628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bl>
          </a:graphicData>
        </a:graphic>
      </p:graphicFrame>
      <p:sp>
        <p:nvSpPr>
          <p:cNvPr id="4" name="Title 1"/>
          <p:cNvSpPr txBox="1">
            <a:spLocks/>
          </p:cNvSpPr>
          <p:nvPr/>
        </p:nvSpPr>
        <p:spPr bwMode="auto">
          <a:xfrm>
            <a:off x="899592" y="0"/>
            <a:ext cx="7776864" cy="517525"/>
          </a:xfrm>
          <a:prstGeom prst="rect">
            <a:avLst/>
          </a:prstGeom>
          <a:noFill/>
          <a:ln w="9525">
            <a:noFill/>
            <a:miter lim="800000"/>
            <a:headEnd/>
            <a:tailEnd/>
          </a:ln>
        </p:spPr>
        <p:txBody>
          <a:bodyPr/>
          <a:lstStyle/>
          <a:p>
            <a:pPr algn="ctr" defTabSz="457200"/>
            <a:r>
              <a:rPr lang="en-GB" sz="2000" b="1" dirty="0" smtClean="0">
                <a:solidFill>
                  <a:srgbClr val="8ABE34"/>
                </a:solidFill>
                <a:latin typeface="Georgia" pitchFamily="18" charset="0"/>
                <a:cs typeface="Arial" pitchFamily="34" charset="0"/>
              </a:rPr>
              <a:t>WWF common programme indicators</a:t>
            </a:r>
            <a:endParaRPr lang="en-US" sz="2000" b="1" dirty="0">
              <a:solidFill>
                <a:srgbClr val="8ABE34"/>
              </a:solidFill>
              <a:latin typeface="Georgia" pitchFamily="18" charset="0"/>
              <a:cs typeface="Arial" pitchFamily="34" charset="0"/>
            </a:endParaRPr>
          </a:p>
        </p:txBody>
      </p:sp>
    </p:spTree>
    <p:extLst>
      <p:ext uri="{BB962C8B-B14F-4D97-AF65-F5344CB8AC3E}">
        <p14:creationId xmlns:p14="http://schemas.microsoft.com/office/powerpoint/2010/main" val="239856936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1"/>
          <p:cNvSpPr txBox="1">
            <a:spLocks/>
          </p:cNvSpPr>
          <p:nvPr/>
        </p:nvSpPr>
        <p:spPr bwMode="auto">
          <a:xfrm>
            <a:off x="606427" y="1268760"/>
            <a:ext cx="3406775" cy="517525"/>
          </a:xfrm>
          <a:prstGeom prst="rect">
            <a:avLst/>
          </a:prstGeom>
          <a:noFill/>
          <a:ln w="9525">
            <a:noFill/>
            <a:miter lim="800000"/>
            <a:headEnd/>
            <a:tailEnd/>
          </a:ln>
        </p:spPr>
        <p:txBody>
          <a:bodyPr/>
          <a:lstStyle/>
          <a:p>
            <a:pPr defTabSz="457200"/>
            <a:endParaRPr lang="en-US" sz="2500" dirty="0">
              <a:solidFill>
                <a:srgbClr val="2D591F"/>
              </a:solidFill>
            </a:endParaRPr>
          </a:p>
        </p:txBody>
      </p:sp>
      <p:sp>
        <p:nvSpPr>
          <p:cNvPr id="11269" name="Title 1"/>
          <p:cNvSpPr txBox="1">
            <a:spLocks/>
          </p:cNvSpPr>
          <p:nvPr/>
        </p:nvSpPr>
        <p:spPr bwMode="auto">
          <a:xfrm>
            <a:off x="606427" y="1484784"/>
            <a:ext cx="7267575" cy="3657600"/>
          </a:xfrm>
          <a:prstGeom prst="rect">
            <a:avLst/>
          </a:prstGeom>
          <a:noFill/>
          <a:ln w="9525">
            <a:noFill/>
            <a:miter lim="800000"/>
            <a:headEnd/>
            <a:tailEnd/>
          </a:ln>
        </p:spPr>
        <p:txBody>
          <a:bodyPr/>
          <a:lstStyle/>
          <a:p>
            <a:pPr defTabSz="457200">
              <a:lnSpc>
                <a:spcPts val="2500"/>
              </a:lnSpc>
            </a:pPr>
            <a:endParaRPr lang="en-US" sz="1900" dirty="0">
              <a:solidFill>
                <a:srgbClr val="262626"/>
              </a:solidFill>
            </a:endParaRPr>
          </a:p>
        </p:txBody>
      </p:sp>
      <p:sp>
        <p:nvSpPr>
          <p:cNvPr id="11270" name="Title 1"/>
          <p:cNvSpPr txBox="1">
            <a:spLocks/>
          </p:cNvSpPr>
          <p:nvPr/>
        </p:nvSpPr>
        <p:spPr bwMode="auto">
          <a:xfrm>
            <a:off x="5549900" y="257175"/>
            <a:ext cx="3352800" cy="693739"/>
          </a:xfrm>
          <a:prstGeom prst="rect">
            <a:avLst/>
          </a:prstGeom>
          <a:noFill/>
          <a:ln w="9525">
            <a:noFill/>
            <a:miter lim="800000"/>
            <a:headEnd/>
            <a:tailEnd/>
          </a:ln>
        </p:spPr>
        <p:txBody>
          <a:bodyPr/>
          <a:lstStyle/>
          <a:p>
            <a:pPr algn="r" defTabSz="457200"/>
            <a:endParaRPr lang="en-US" sz="1400" dirty="0">
              <a:solidFill>
                <a:srgbClr val="0D0D0D"/>
              </a:solidFill>
            </a:endParaRPr>
          </a:p>
        </p:txBody>
      </p:sp>
      <p:sp>
        <p:nvSpPr>
          <p:cNvPr id="14" name="Text Placeholder 13"/>
          <p:cNvSpPr>
            <a:spLocks noGrp="1"/>
          </p:cNvSpPr>
          <p:nvPr>
            <p:ph type="body" sz="quarter" idx="13"/>
          </p:nvPr>
        </p:nvSpPr>
        <p:spPr>
          <a:xfrm>
            <a:off x="928662" y="1974496"/>
            <a:ext cx="7099722" cy="518400"/>
          </a:xfrm>
        </p:spPr>
        <p:txBody>
          <a:bodyPr/>
          <a:lstStyle/>
          <a:p>
            <a:pPr defTabSz="457200"/>
            <a:r>
              <a:rPr lang="en-IE" sz="1800" b="1" dirty="0" smtClean="0">
                <a:latin typeface="Georgia" pitchFamily="18" charset="0"/>
              </a:rPr>
              <a:t>Considerations for selecting  marine indicators</a:t>
            </a:r>
            <a:endParaRPr lang="en-GB" sz="1800" dirty="0">
              <a:latin typeface="Georgia" pitchFamily="18" charset="0"/>
            </a:endParaRPr>
          </a:p>
        </p:txBody>
      </p:sp>
      <p:sp>
        <p:nvSpPr>
          <p:cNvPr id="15" name="Text Placeholder 14"/>
          <p:cNvSpPr>
            <a:spLocks noGrp="1"/>
          </p:cNvSpPr>
          <p:nvPr>
            <p:ph type="body" sz="quarter" idx="14"/>
          </p:nvPr>
        </p:nvSpPr>
        <p:spPr/>
        <p:txBody>
          <a:bodyPr>
            <a:noAutofit/>
          </a:bodyPr>
          <a:lstStyle/>
          <a:p>
            <a:r>
              <a:rPr lang="en-GB" sz="1800" dirty="0" smtClean="0">
                <a:latin typeface="Georgia" pitchFamily="18" charset="0"/>
              </a:rPr>
              <a:t>Complement what we have already</a:t>
            </a:r>
          </a:p>
          <a:p>
            <a:r>
              <a:rPr lang="en-GB" sz="1800" dirty="0" smtClean="0">
                <a:latin typeface="Georgia" pitchFamily="18" charset="0"/>
              </a:rPr>
              <a:t>Use what existing programmes need :</a:t>
            </a:r>
          </a:p>
          <a:p>
            <a:r>
              <a:rPr lang="en-GB" sz="1800" dirty="0" smtClean="0">
                <a:latin typeface="Georgia" pitchFamily="18" charset="0"/>
              </a:rPr>
              <a:t>-     Global priority places with marine </a:t>
            </a:r>
            <a:r>
              <a:rPr lang="en-GB" sz="1800" dirty="0" err="1" smtClean="0">
                <a:latin typeface="Georgia" pitchFamily="18" charset="0"/>
              </a:rPr>
              <a:t>ecoregions</a:t>
            </a:r>
            <a:r>
              <a:rPr lang="en-GB" sz="1800" dirty="0" smtClean="0">
                <a:latin typeface="Georgia" pitchFamily="18" charset="0"/>
              </a:rPr>
              <a:t>  (Arctic, Coastal East Africa , Coral Triangle, Galapagos, Madagascar,  Mediterranean , Southern Chile, Southern Ocean , Southwest Pacific, West Africa Marine </a:t>
            </a:r>
          </a:p>
          <a:p>
            <a:pPr>
              <a:buFontTx/>
              <a:buChar char="-"/>
            </a:pPr>
            <a:r>
              <a:rPr lang="en-GB" sz="1800" dirty="0" smtClean="0">
                <a:latin typeface="Georgia" pitchFamily="18" charset="0"/>
              </a:rPr>
              <a:t>Smart fishing</a:t>
            </a:r>
          </a:p>
          <a:p>
            <a:pPr>
              <a:buFontTx/>
              <a:buChar char="-"/>
            </a:pPr>
            <a:r>
              <a:rPr lang="en-GB" sz="1800" dirty="0" smtClean="0">
                <a:latin typeface="Georgia" pitchFamily="18" charset="0"/>
              </a:rPr>
              <a:t>Market transformation</a:t>
            </a:r>
          </a:p>
          <a:p>
            <a:pPr>
              <a:buFontTx/>
              <a:buChar char="-"/>
            </a:pPr>
            <a:r>
              <a:rPr lang="en-GB" sz="1800" dirty="0" smtClean="0">
                <a:latin typeface="Georgia" pitchFamily="18" charset="0"/>
              </a:rPr>
              <a:t>Global Marine  Programme</a:t>
            </a:r>
          </a:p>
          <a:p>
            <a:r>
              <a:rPr lang="en-GB" sz="1800" dirty="0" smtClean="0">
                <a:latin typeface="Georgia" pitchFamily="18" charset="0"/>
              </a:rPr>
              <a:t>Overarching principles for common indicators: </a:t>
            </a:r>
          </a:p>
          <a:p>
            <a:pPr>
              <a:buFontTx/>
              <a:buChar char="-"/>
            </a:pPr>
            <a:r>
              <a:rPr lang="en-GB" sz="1800" dirty="0" smtClean="0">
                <a:latin typeface="Georgia" pitchFamily="18" charset="0"/>
              </a:rPr>
              <a:t>keep them based on what teams need anyway</a:t>
            </a:r>
          </a:p>
          <a:p>
            <a:pPr>
              <a:buFontTx/>
              <a:buChar char="-"/>
            </a:pPr>
            <a:r>
              <a:rPr lang="en-GB" sz="1800" dirty="0" smtClean="0">
                <a:latin typeface="Georgia" pitchFamily="18" charset="0"/>
              </a:rPr>
              <a:t>keep number low</a:t>
            </a:r>
          </a:p>
          <a:p>
            <a:pPr>
              <a:buFontTx/>
              <a:buChar char="-"/>
            </a:pPr>
            <a:r>
              <a:rPr lang="en-GB" sz="1800" dirty="0" smtClean="0">
                <a:latin typeface="Georgia" pitchFamily="18" charset="0"/>
              </a:rPr>
              <a:t>make them feasible and cost effective</a:t>
            </a:r>
            <a:endParaRPr lang="en-GB" sz="2000" dirty="0" smtClean="0">
              <a:solidFill>
                <a:srgbClr val="262626"/>
              </a:solidFill>
            </a:endParaRPr>
          </a:p>
        </p:txBody>
      </p:sp>
      <p:sp>
        <p:nvSpPr>
          <p:cNvPr id="8" name="Rectangle 7"/>
          <p:cNvSpPr/>
          <p:nvPr/>
        </p:nvSpPr>
        <p:spPr>
          <a:xfrm>
            <a:off x="5436096" y="6597932"/>
            <a:ext cx="990977" cy="215444"/>
          </a:xfrm>
          <a:prstGeom prst="rect">
            <a:avLst/>
          </a:prstGeom>
        </p:spPr>
        <p:txBody>
          <a:bodyPr wrap="none">
            <a:spAutoFit/>
          </a:bodyPr>
          <a:lstStyle/>
          <a:p>
            <a:r>
              <a:rPr lang="en-GB" sz="800" dirty="0" smtClean="0">
                <a:solidFill>
                  <a:schemeClr val="bg1"/>
                </a:solidFill>
                <a:latin typeface="Arial" pitchFamily="34" charset="0"/>
                <a:cs typeface="Arial" pitchFamily="34" charset="0"/>
              </a:rPr>
              <a:t>© PJ Stephenson</a:t>
            </a:r>
            <a:endParaRPr lang="en-GB" sz="800" dirty="0">
              <a:solidFill>
                <a:schemeClr val="bg1"/>
              </a:solidFill>
              <a:latin typeface="Arial" pitchFamily="34" charset="0"/>
              <a:cs typeface="Arial" pitchFamily="34" charset="0"/>
            </a:endParaRPr>
          </a:p>
        </p:txBody>
      </p:sp>
      <p:sp>
        <p:nvSpPr>
          <p:cNvPr id="10" name="Rectangle 5"/>
          <p:cNvSpPr>
            <a:spLocks noChangeArrowheads="1"/>
          </p:cNvSpPr>
          <p:nvPr/>
        </p:nvSpPr>
        <p:spPr bwMode="auto">
          <a:xfrm>
            <a:off x="8088673" y="6597352"/>
            <a:ext cx="1019831" cy="215444"/>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800" dirty="0">
                <a:latin typeface="Arial" pitchFamily="34" charset="0"/>
                <a:cs typeface="Arial" pitchFamily="34" charset="0"/>
              </a:rPr>
              <a:t> </a:t>
            </a:r>
            <a:r>
              <a:rPr lang="en-US" sz="800" dirty="0">
                <a:latin typeface="Arial" pitchFamily="34" charset="0"/>
                <a:cs typeface="Arial" pitchFamily="34" charset="0"/>
              </a:rPr>
              <a:t>© PJ Stephenson</a:t>
            </a:r>
            <a:endParaRPr lang="en-GB" sz="800" dirty="0">
              <a:latin typeface="Arial" pitchFamily="34" charset="0"/>
              <a:cs typeface="Arial" pitchFamily="34" charset="0"/>
            </a:endParaRPr>
          </a:p>
        </p:txBody>
      </p:sp>
      <p:pic>
        <p:nvPicPr>
          <p:cNvPr id="11" name="Picture 10" descr="PICT0072.JPG"/>
          <p:cNvPicPr>
            <a:picLocks noChangeAspect="1"/>
          </p:cNvPicPr>
          <p:nvPr/>
        </p:nvPicPr>
        <p:blipFill>
          <a:blip r:embed="rId3" cstate="print"/>
          <a:stretch>
            <a:fillRect/>
          </a:stretch>
        </p:blipFill>
        <p:spPr>
          <a:xfrm>
            <a:off x="6300192" y="4617178"/>
            <a:ext cx="2697811" cy="2024235"/>
          </a:xfrm>
          <a:prstGeom prst="rect">
            <a:avLst/>
          </a:prstGeom>
        </p:spPr>
      </p:pic>
    </p:spTree>
    <p:extLst>
      <p:ext uri="{BB962C8B-B14F-4D97-AF65-F5344CB8AC3E}">
        <p14:creationId xmlns:p14="http://schemas.microsoft.com/office/powerpoint/2010/main" val="967282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535864" y="6650509"/>
            <a:ext cx="1116011" cy="230832"/>
          </a:xfrm>
          <a:prstGeom prst="rect">
            <a:avLst/>
          </a:prstGeom>
          <a:noFill/>
          <a:ln w="9525" algn="ctr">
            <a:noFill/>
            <a:miter lim="800000"/>
            <a:headEnd/>
            <a:tailEnd/>
          </a:ln>
          <a:effectLst/>
        </p:spPr>
        <p:txBody>
          <a:bodyPr wrap="none" anchor="ctr">
            <a:spAutoFit/>
          </a:bodyPr>
          <a:lstStyle/>
          <a:p>
            <a:pPr algn="r" defTabSz="914400" eaLnBrk="0" hangingPunct="0">
              <a:tabLst>
                <a:tab pos="180975" algn="l"/>
                <a:tab pos="539750" algn="l"/>
                <a:tab pos="900113" algn="l"/>
                <a:tab pos="1260475" algn="l"/>
                <a:tab pos="1620838" algn="l"/>
                <a:tab pos="1981200" algn="l"/>
              </a:tabLst>
            </a:pPr>
            <a:r>
              <a:rPr lang="en-GB" sz="900" dirty="0">
                <a:solidFill>
                  <a:srgbClr val="F3F2E9"/>
                </a:solidFill>
                <a:latin typeface="Arial" pitchFamily="34" charset="0"/>
                <a:cs typeface="Arial" pitchFamily="34" charset="0"/>
              </a:rPr>
              <a:t> </a:t>
            </a:r>
            <a:r>
              <a:rPr lang="en-US" sz="900" dirty="0">
                <a:solidFill>
                  <a:srgbClr val="F3F2E9"/>
                </a:solidFill>
                <a:latin typeface="Arial" pitchFamily="34" charset="0"/>
                <a:cs typeface="Arial" pitchFamily="34" charset="0"/>
              </a:rPr>
              <a:t>© PJ Stephenson</a:t>
            </a:r>
            <a:endParaRPr lang="en-GB" sz="900" dirty="0">
              <a:solidFill>
                <a:srgbClr val="F3F2E9"/>
              </a:solidFill>
              <a:latin typeface="Arial" pitchFamily="34" charset="0"/>
              <a:cs typeface="Arial" pitchFamily="34" charset="0"/>
            </a:endParaRPr>
          </a:p>
        </p:txBody>
      </p:sp>
      <p:sp>
        <p:nvSpPr>
          <p:cNvPr id="6" name="Rectangle 3"/>
          <p:cNvSpPr>
            <a:spLocks noChangeArrowheads="1"/>
          </p:cNvSpPr>
          <p:nvPr/>
        </p:nvSpPr>
        <p:spPr bwMode="auto">
          <a:xfrm>
            <a:off x="6240944" y="6559460"/>
            <a:ext cx="2903056" cy="230832"/>
          </a:xfrm>
          <a:prstGeom prst="rect">
            <a:avLst/>
          </a:prstGeom>
          <a:noFill/>
          <a:ln w="9525" algn="ctr">
            <a:noFill/>
            <a:miter lim="800000"/>
            <a:headEnd/>
            <a:tailEnd/>
          </a:ln>
          <a:effectLst/>
        </p:spPr>
        <p:txBody>
          <a:bodyPr wrap="square" anchor="ctr">
            <a:spAutoFit/>
          </a:bodyPr>
          <a:lstStyle/>
          <a:p>
            <a:pPr algn="r" defTabSz="914400" eaLnBrk="0" hangingPunct="0">
              <a:tabLst>
                <a:tab pos="180975" algn="l"/>
                <a:tab pos="539750" algn="l"/>
                <a:tab pos="900113" algn="l"/>
                <a:tab pos="1260475" algn="l"/>
                <a:tab pos="1620838" algn="l"/>
                <a:tab pos="1981200" algn="l"/>
              </a:tabLst>
            </a:pPr>
            <a:r>
              <a:rPr lang="en-GB" sz="900" dirty="0">
                <a:solidFill>
                  <a:schemeClr val="bg1"/>
                </a:solidFill>
                <a:latin typeface="Arial" pitchFamily="34" charset="0"/>
                <a:cs typeface="Arial" pitchFamily="34" charset="0"/>
              </a:rPr>
              <a:t> </a:t>
            </a:r>
            <a:r>
              <a:rPr lang="en-US" sz="900" dirty="0">
                <a:solidFill>
                  <a:schemeClr val="bg1"/>
                </a:solidFill>
                <a:latin typeface="Arial" pitchFamily="34" charset="0"/>
                <a:cs typeface="Arial" pitchFamily="34" charset="0"/>
              </a:rPr>
              <a:t>© </a:t>
            </a:r>
            <a:r>
              <a:rPr lang="en-US" sz="900" dirty="0" smtClean="0">
                <a:solidFill>
                  <a:schemeClr val="bg1"/>
                </a:solidFill>
                <a:latin typeface="Arial" pitchFamily="34" charset="0"/>
                <a:cs typeface="Arial" pitchFamily="34" charset="0"/>
              </a:rPr>
              <a:t>PJ Stephenson/WWF-Canon</a:t>
            </a:r>
            <a:endParaRPr lang="en-GB" sz="900" dirty="0">
              <a:solidFill>
                <a:schemeClr val="bg1"/>
              </a:solidFill>
              <a:latin typeface="Arial" pitchFamily="34" charset="0"/>
              <a:cs typeface="Arial" pitchFamily="34" charset="0"/>
            </a:endParaRPr>
          </a:p>
        </p:txBody>
      </p:sp>
      <p:pic>
        <p:nvPicPr>
          <p:cNvPr id="3077" name="Picture 5"/>
          <p:cNvPicPr>
            <a:picLocks noChangeAspect="1" noChangeArrowheads="1"/>
          </p:cNvPicPr>
          <p:nvPr/>
        </p:nvPicPr>
        <p:blipFill>
          <a:blip r:embed="rId3" cstate="print"/>
          <a:srcRect/>
          <a:stretch>
            <a:fillRect/>
          </a:stretch>
        </p:blipFill>
        <p:spPr bwMode="auto">
          <a:xfrm>
            <a:off x="872083" y="268238"/>
            <a:ext cx="5572125" cy="2152650"/>
          </a:xfrm>
          <a:prstGeom prst="rect">
            <a:avLst/>
          </a:prstGeom>
          <a:noFill/>
          <a:ln w="9525">
            <a:noFill/>
            <a:miter lim="800000"/>
            <a:headEnd/>
            <a:tailEnd/>
          </a:ln>
        </p:spPr>
      </p:pic>
      <p:pic>
        <p:nvPicPr>
          <p:cNvPr id="3078" name="Picture 6"/>
          <p:cNvPicPr>
            <a:picLocks noChangeAspect="1" noChangeArrowheads="1"/>
          </p:cNvPicPr>
          <p:nvPr/>
        </p:nvPicPr>
        <p:blipFill>
          <a:blip r:embed="rId4" cstate="print"/>
          <a:srcRect/>
          <a:stretch>
            <a:fillRect/>
          </a:stretch>
        </p:blipFill>
        <p:spPr bwMode="auto">
          <a:xfrm>
            <a:off x="438932" y="4067716"/>
            <a:ext cx="3268972" cy="1422131"/>
          </a:xfrm>
          <a:prstGeom prst="rect">
            <a:avLst/>
          </a:prstGeom>
          <a:noFill/>
          <a:ln w="9525">
            <a:noFill/>
            <a:miter lim="800000"/>
            <a:headEnd/>
            <a:tailEnd/>
          </a:ln>
        </p:spPr>
      </p:pic>
      <p:pic>
        <p:nvPicPr>
          <p:cNvPr id="3079" name="Picture 7"/>
          <p:cNvPicPr>
            <a:picLocks noChangeAspect="1" noChangeArrowheads="1"/>
          </p:cNvPicPr>
          <p:nvPr/>
        </p:nvPicPr>
        <p:blipFill>
          <a:blip r:embed="rId5" cstate="print"/>
          <a:srcRect/>
          <a:stretch>
            <a:fillRect/>
          </a:stretch>
        </p:blipFill>
        <p:spPr bwMode="auto">
          <a:xfrm>
            <a:off x="3995936" y="4005064"/>
            <a:ext cx="3215851" cy="1467991"/>
          </a:xfrm>
          <a:prstGeom prst="rect">
            <a:avLst/>
          </a:prstGeom>
          <a:noFill/>
          <a:ln w="9525">
            <a:noFill/>
            <a:miter lim="800000"/>
            <a:headEnd/>
            <a:tailEnd/>
          </a:ln>
        </p:spPr>
      </p:pic>
      <p:pic>
        <p:nvPicPr>
          <p:cNvPr id="3080" name="Picture 8"/>
          <p:cNvPicPr>
            <a:picLocks noChangeAspect="1" noChangeArrowheads="1"/>
          </p:cNvPicPr>
          <p:nvPr/>
        </p:nvPicPr>
        <p:blipFill>
          <a:blip r:embed="rId6" cstate="print"/>
          <a:srcRect/>
          <a:stretch>
            <a:fillRect/>
          </a:stretch>
        </p:blipFill>
        <p:spPr bwMode="auto">
          <a:xfrm>
            <a:off x="5004048" y="2535122"/>
            <a:ext cx="2952328" cy="1607550"/>
          </a:xfrm>
          <a:prstGeom prst="rect">
            <a:avLst/>
          </a:prstGeom>
          <a:noFill/>
          <a:ln w="9525">
            <a:noFill/>
            <a:miter lim="800000"/>
            <a:headEnd/>
            <a:tailEnd/>
          </a:ln>
        </p:spPr>
      </p:pic>
      <p:pic>
        <p:nvPicPr>
          <p:cNvPr id="3081" name="Picture 9"/>
          <p:cNvPicPr>
            <a:picLocks noChangeAspect="1" noChangeArrowheads="1"/>
          </p:cNvPicPr>
          <p:nvPr/>
        </p:nvPicPr>
        <p:blipFill>
          <a:blip r:embed="rId7" cstate="print"/>
          <a:srcRect/>
          <a:stretch>
            <a:fillRect/>
          </a:stretch>
        </p:blipFill>
        <p:spPr bwMode="auto">
          <a:xfrm>
            <a:off x="4427984" y="5445224"/>
            <a:ext cx="1080120" cy="1220244"/>
          </a:xfrm>
          <a:prstGeom prst="rect">
            <a:avLst/>
          </a:prstGeom>
          <a:noFill/>
          <a:ln w="9525">
            <a:noFill/>
            <a:miter lim="800000"/>
            <a:headEnd/>
            <a:tailEnd/>
          </a:ln>
        </p:spPr>
      </p:pic>
      <p:pic>
        <p:nvPicPr>
          <p:cNvPr id="3082" name="Picture 10"/>
          <p:cNvPicPr>
            <a:picLocks noChangeAspect="1" noChangeArrowheads="1"/>
          </p:cNvPicPr>
          <p:nvPr/>
        </p:nvPicPr>
        <p:blipFill>
          <a:blip r:embed="rId8" cstate="print"/>
          <a:srcRect/>
          <a:stretch>
            <a:fillRect/>
          </a:stretch>
        </p:blipFill>
        <p:spPr bwMode="auto">
          <a:xfrm>
            <a:off x="7380312" y="4387951"/>
            <a:ext cx="1512168" cy="985265"/>
          </a:xfrm>
          <a:prstGeom prst="rect">
            <a:avLst/>
          </a:prstGeom>
          <a:noFill/>
          <a:ln w="9525">
            <a:noFill/>
            <a:miter lim="800000"/>
            <a:headEnd/>
            <a:tailEnd/>
          </a:ln>
        </p:spPr>
      </p:pic>
      <p:pic>
        <p:nvPicPr>
          <p:cNvPr id="3083" name="Picture 11"/>
          <p:cNvPicPr>
            <a:picLocks noChangeAspect="1" noChangeArrowheads="1"/>
          </p:cNvPicPr>
          <p:nvPr/>
        </p:nvPicPr>
        <p:blipFill>
          <a:blip r:embed="rId9" cstate="print"/>
          <a:srcRect/>
          <a:stretch>
            <a:fillRect/>
          </a:stretch>
        </p:blipFill>
        <p:spPr bwMode="auto">
          <a:xfrm>
            <a:off x="611560" y="2492896"/>
            <a:ext cx="3888432" cy="1244546"/>
          </a:xfrm>
          <a:prstGeom prst="rect">
            <a:avLst/>
          </a:prstGeom>
          <a:noFill/>
          <a:ln w="9525">
            <a:noFill/>
            <a:miter lim="800000"/>
            <a:headEnd/>
            <a:tailEnd/>
          </a:ln>
        </p:spPr>
      </p:pic>
      <p:pic>
        <p:nvPicPr>
          <p:cNvPr id="3084" name="Picture 12"/>
          <p:cNvPicPr>
            <a:picLocks noChangeAspect="1" noChangeArrowheads="1"/>
          </p:cNvPicPr>
          <p:nvPr/>
        </p:nvPicPr>
        <p:blipFill>
          <a:blip r:embed="rId10" cstate="print"/>
          <a:srcRect/>
          <a:stretch>
            <a:fillRect/>
          </a:stretch>
        </p:blipFill>
        <p:spPr bwMode="auto">
          <a:xfrm>
            <a:off x="534541" y="5660764"/>
            <a:ext cx="3317379" cy="1080604"/>
          </a:xfrm>
          <a:prstGeom prst="rect">
            <a:avLst/>
          </a:prstGeom>
          <a:noFill/>
          <a:ln w="9525">
            <a:noFill/>
            <a:miter lim="800000"/>
            <a:headEnd/>
            <a:tailEnd/>
          </a:ln>
        </p:spPr>
      </p:pic>
      <p:pic>
        <p:nvPicPr>
          <p:cNvPr id="3085" name="Picture 13"/>
          <p:cNvPicPr>
            <a:picLocks noChangeAspect="1" noChangeArrowheads="1"/>
          </p:cNvPicPr>
          <p:nvPr/>
        </p:nvPicPr>
        <p:blipFill>
          <a:blip r:embed="rId11" cstate="print"/>
          <a:srcRect/>
          <a:stretch>
            <a:fillRect/>
          </a:stretch>
        </p:blipFill>
        <p:spPr bwMode="auto">
          <a:xfrm>
            <a:off x="5940152" y="5517232"/>
            <a:ext cx="2952328" cy="1183576"/>
          </a:xfrm>
          <a:prstGeom prst="rect">
            <a:avLst/>
          </a:prstGeom>
          <a:noFill/>
          <a:ln w="9525">
            <a:noFill/>
            <a:miter lim="800000"/>
            <a:headEnd/>
            <a:tailEnd/>
          </a:ln>
        </p:spPr>
      </p:pic>
      <p:pic>
        <p:nvPicPr>
          <p:cNvPr id="1026" name="Picture 2"/>
          <p:cNvPicPr>
            <a:picLocks noChangeAspect="1" noChangeArrowheads="1"/>
          </p:cNvPicPr>
          <p:nvPr/>
        </p:nvPicPr>
        <p:blipFill>
          <a:blip r:embed="rId12" cstate="print"/>
          <a:srcRect/>
          <a:stretch>
            <a:fillRect/>
          </a:stretch>
        </p:blipFill>
        <p:spPr bwMode="auto">
          <a:xfrm>
            <a:off x="6588224" y="260648"/>
            <a:ext cx="2555776" cy="2185580"/>
          </a:xfrm>
          <a:prstGeom prst="rect">
            <a:avLst/>
          </a:prstGeom>
          <a:noFill/>
          <a:ln w="9525">
            <a:noFill/>
            <a:miter lim="800000"/>
            <a:headEnd/>
            <a:tailEnd/>
          </a:ln>
        </p:spPr>
      </p:pic>
    </p:spTree>
    <p:extLst>
      <p:ext uri="{BB962C8B-B14F-4D97-AF65-F5344CB8AC3E}">
        <p14:creationId xmlns:p14="http://schemas.microsoft.com/office/powerpoint/2010/main" val="8460371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8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8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8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flipV="1">
            <a:off x="4211638" y="6308725"/>
            <a:ext cx="2305050" cy="215900"/>
          </a:xfrm>
          <a:prstGeom prst="rect">
            <a:avLst/>
          </a:prstGeom>
          <a:solidFill>
            <a:schemeClr val="bg1"/>
          </a:solidFill>
          <a:ln w="9525">
            <a:noFill/>
            <a:miter lim="800000"/>
            <a:headEnd/>
            <a:tailEnd/>
          </a:ln>
        </p:spPr>
        <p:txBody>
          <a:bodyPr wrap="none" anchor="ctr"/>
          <a:lstStyle/>
          <a:p>
            <a:endParaRPr lang="en-GB" dirty="0"/>
          </a:p>
        </p:txBody>
      </p:sp>
      <p:sp>
        <p:nvSpPr>
          <p:cNvPr id="9" name="Title 1"/>
          <p:cNvSpPr txBox="1">
            <a:spLocks/>
          </p:cNvSpPr>
          <p:nvPr/>
        </p:nvSpPr>
        <p:spPr>
          <a:xfrm>
            <a:off x="539552" y="0"/>
            <a:ext cx="7700392" cy="692696"/>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GB" sz="2000" b="1" kern="0" baseline="0" dirty="0" smtClean="0">
                <a:solidFill>
                  <a:srgbClr val="92D050"/>
                </a:solidFill>
                <a:latin typeface="Georgia" pitchFamily="18" charset="0"/>
                <a:ea typeface="+mj-ea"/>
                <a:cs typeface="Arial" pitchFamily="34" charset="0"/>
              </a:rPr>
              <a:t>Place-based Programme Dashboard </a:t>
            </a:r>
            <a:endParaRPr kumimoji="0" lang="en-GB" sz="2000" b="1" i="0" u="none" strike="noStrike" kern="0" cap="none" spc="0" normalizeH="0" baseline="0" noProof="0" dirty="0">
              <a:ln>
                <a:noFill/>
              </a:ln>
              <a:solidFill>
                <a:srgbClr val="92D050"/>
              </a:solidFill>
              <a:uLnTx/>
              <a:uFillTx/>
              <a:latin typeface="Georgia" pitchFamily="18" charset="0"/>
              <a:ea typeface="+mj-ea"/>
              <a:cs typeface="Arial" pitchFamily="34" charset="0"/>
            </a:endParaRPr>
          </a:p>
        </p:txBody>
      </p:sp>
      <p:pic>
        <p:nvPicPr>
          <p:cNvPr id="245761" name="Picture 1"/>
          <p:cNvPicPr>
            <a:picLocks noChangeAspect="1" noChangeArrowheads="1"/>
          </p:cNvPicPr>
          <p:nvPr/>
        </p:nvPicPr>
        <p:blipFill>
          <a:blip r:embed="rId3" cstate="print"/>
          <a:srcRect/>
          <a:stretch>
            <a:fillRect/>
          </a:stretch>
        </p:blipFill>
        <p:spPr bwMode="auto">
          <a:xfrm>
            <a:off x="82144" y="908720"/>
            <a:ext cx="9026360" cy="5832648"/>
          </a:xfrm>
          <a:prstGeom prst="rect">
            <a:avLst/>
          </a:prstGeom>
          <a:noFill/>
          <a:ln w="9525">
            <a:noFill/>
            <a:miter lim="800000"/>
            <a:headEnd/>
            <a:tailEnd/>
          </a:ln>
        </p:spPr>
      </p:pic>
    </p:spTree>
    <p:extLst>
      <p:ext uri="{BB962C8B-B14F-4D97-AF65-F5344CB8AC3E}">
        <p14:creationId xmlns:p14="http://schemas.microsoft.com/office/powerpoint/2010/main" val="6185667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02 green theme with mast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WF Green: blank with grey border">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WF green: grey background, green line with logo">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WF Grey background only used for large pictu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02 green theme with masters</Template>
  <TotalTime>903</TotalTime>
  <Words>870</Words>
  <Application>Microsoft Macintosh PowerPoint</Application>
  <PresentationFormat>On-screen Show (4:3)</PresentationFormat>
  <Paragraphs>118</Paragraphs>
  <Slides>13</Slides>
  <Notes>13</Notes>
  <HiddenSlides>0</HiddenSlides>
  <MMClips>0</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13</vt:i4>
      </vt:variant>
    </vt:vector>
  </HeadingPairs>
  <TitlesOfParts>
    <vt:vector size="19" baseType="lpstr">
      <vt:lpstr>02 green theme with masters</vt:lpstr>
      <vt:lpstr>WWF Green: blank with grey border</vt:lpstr>
      <vt:lpstr>WWF green: grey background, green line with logo</vt:lpstr>
      <vt:lpstr>WWF Grey background only used for large pictures</vt:lpstr>
      <vt:lpstr>Chart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WWF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PJ Stephenson</dc:creator>
  <cp:lastModifiedBy>Will Beale</cp:lastModifiedBy>
  <cp:revision>95</cp:revision>
  <dcterms:created xsi:type="dcterms:W3CDTF">2013-04-11T14:39:51Z</dcterms:created>
  <dcterms:modified xsi:type="dcterms:W3CDTF">2014-10-09T12:36:52Z</dcterms:modified>
</cp:coreProperties>
</file>