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charts/chart28.xml" ContentType="application/vnd.openxmlformats-officedocument.drawingml.char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tags/tag12.xml" ContentType="application/vnd.openxmlformats-officedocument.presentationml.tags+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charts/chart29.xml" ContentType="application/vnd.openxmlformats-officedocument.drawingml.char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charts/chart18.xml" ContentType="application/vnd.openxmlformats-officedocument.drawingml.char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tags/tag17.xml" ContentType="application/vnd.openxmlformats-officedocument.presentationml.tag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tags/tag15.xml" ContentType="application/vnd.openxmlformats-officedocument.presentationml.tags+xml"/>
  <Override PartName="/ppt/diagrams/layout2.xml" ContentType="application/vnd.openxmlformats-officedocument.drawingml.diagramLayout+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diagrams/layout3.xml" ContentType="application/vnd.openxmlformats-officedocument.drawingml.diagram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charts/chart16.xml" ContentType="application/vnd.openxmlformats-officedocument.drawingml.char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slides/slide20.xml" ContentType="application/vnd.openxmlformats-officedocument.presentationml.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41"/>
  </p:notesMasterIdLst>
  <p:handoutMasterIdLst>
    <p:handoutMasterId r:id="rId42"/>
  </p:handoutMasterIdLst>
  <p:sldIdLst>
    <p:sldId id="485" r:id="rId2"/>
    <p:sldId id="579" r:id="rId3"/>
    <p:sldId id="638" r:id="rId4"/>
    <p:sldId id="609" r:id="rId5"/>
    <p:sldId id="608" r:id="rId6"/>
    <p:sldId id="607" r:id="rId7"/>
    <p:sldId id="598" r:id="rId8"/>
    <p:sldId id="589" r:id="rId9"/>
    <p:sldId id="633" r:id="rId10"/>
    <p:sldId id="623" r:id="rId11"/>
    <p:sldId id="594" r:id="rId12"/>
    <p:sldId id="593" r:id="rId13"/>
    <p:sldId id="627" r:id="rId14"/>
    <p:sldId id="628" r:id="rId15"/>
    <p:sldId id="605" r:id="rId16"/>
    <p:sldId id="634" r:id="rId17"/>
    <p:sldId id="597" r:id="rId18"/>
    <p:sldId id="629" r:id="rId19"/>
    <p:sldId id="615" r:id="rId20"/>
    <p:sldId id="641" r:id="rId21"/>
    <p:sldId id="616" r:id="rId22"/>
    <p:sldId id="617" r:id="rId23"/>
    <p:sldId id="636" r:id="rId24"/>
    <p:sldId id="599" r:id="rId25"/>
    <p:sldId id="603" r:id="rId26"/>
    <p:sldId id="621" r:id="rId27"/>
    <p:sldId id="631" r:id="rId28"/>
    <p:sldId id="637" r:id="rId29"/>
    <p:sldId id="635" r:id="rId30"/>
    <p:sldId id="639" r:id="rId31"/>
    <p:sldId id="622" r:id="rId32"/>
    <p:sldId id="640" r:id="rId33"/>
    <p:sldId id="600" r:id="rId34"/>
    <p:sldId id="618" r:id="rId35"/>
    <p:sldId id="619" r:id="rId36"/>
    <p:sldId id="630" r:id="rId37"/>
    <p:sldId id="582" r:id="rId38"/>
    <p:sldId id="642" r:id="rId39"/>
    <p:sldId id="588" r:id="rId40"/>
  </p:sldIdLst>
  <p:sldSz cx="9144000" cy="6858000" type="screen4x3"/>
  <p:notesSz cx="6699250" cy="9836150"/>
  <p:custDataLst>
    <p:tags r:id="rId43"/>
  </p:custDataLst>
  <p:defaultTextStyle>
    <a:defPPr>
      <a:defRPr lang="de-DE"/>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EEEEEE"/>
    <a:srgbClr val="00FFFF"/>
    <a:srgbClr val="FF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7" autoAdjust="0"/>
    <p:restoredTop sz="78884" autoAdjust="0"/>
  </p:normalViewPr>
  <p:slideViewPr>
    <p:cSldViewPr snapToGrid="0">
      <p:cViewPr>
        <p:scale>
          <a:sx n="69" d="100"/>
          <a:sy n="69" d="100"/>
        </p:scale>
        <p:origin x="-798" y="78"/>
      </p:cViewPr>
      <p:guideLst>
        <p:guide orient="horz" pos="4319"/>
        <p:guide orient="horz" pos="1382"/>
        <p:guide pos="213"/>
        <p:guide pos="5565"/>
      </p:guideLst>
    </p:cSldViewPr>
  </p:slideViewPr>
  <p:notesTextViewPr>
    <p:cViewPr>
      <p:scale>
        <a:sx n="100" d="100"/>
        <a:sy n="100" d="100"/>
      </p:scale>
      <p:origin x="0" y="0"/>
    </p:cViewPr>
  </p:notesTextViewPr>
  <p:sorterViewPr>
    <p:cViewPr>
      <p:scale>
        <a:sx n="66" d="100"/>
        <a:sy n="66" d="100"/>
      </p:scale>
      <p:origin x="0" y="25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Untitled:CMP:Data:CMP%20Implementing%20Org%20Survey%20Results%2021Apr2010.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1Apr2010.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jmuir:Desktop:CMP%20Implementing%20Org%20Survey%20Results%2027Apr2010"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Applications:Microsoft%20Office%202008:CMP%20Implementing%20Org%20Survey%20Results%2021Apr2010.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jmuir:Documents:Microsoft%20User%20Data:Office%202008%20AutoRecovery:CMP%20Implementing%20Org%20Survey%20Results%2021Apr2010%20(version%20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jmuir:Desktop:CMP%20Implementer%20Data%2028April2010"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jmuir:Documents:Microsoft%20User%20Data:Office%202008%20AutoRecovery:DonorData27Apr10%20(version%201).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jmuir:Desktop:DonorData28Apr1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3176558121117302"/>
          <c:y val="2.5357969933351709E-2"/>
          <c:w val="0.72849365846453418"/>
          <c:h val="0.74437402374557216"/>
        </c:manualLayout>
      </c:layout>
      <c:barChart>
        <c:barDir val="col"/>
        <c:grouping val="clustered"/>
        <c:ser>
          <c:idx val="0"/>
          <c:order val="0"/>
          <c:tx>
            <c:v>Implementers</c:v>
          </c:tx>
          <c:spPr>
            <a:solidFill>
              <a:schemeClr val="tx2">
                <a:lumMod val="50000"/>
                <a:lumOff val="50000"/>
              </a:schemeClr>
            </a:solidFill>
            <a:ln>
              <a:solidFill>
                <a:schemeClr val="tx1"/>
              </a:solidFill>
            </a:ln>
          </c:spPr>
          <c:cat>
            <c:strRef>
              <c:f>'Org Size'!$C$24:$C$28</c:f>
              <c:strCache>
                <c:ptCount val="5"/>
                <c:pt idx="0">
                  <c:v>0-1</c:v>
                </c:pt>
                <c:pt idx="1">
                  <c:v>1-10</c:v>
                </c:pt>
                <c:pt idx="2">
                  <c:v>11-100</c:v>
                </c:pt>
                <c:pt idx="3">
                  <c:v>101-1000</c:v>
                </c:pt>
                <c:pt idx="4">
                  <c:v>&gt;1000</c:v>
                </c:pt>
              </c:strCache>
            </c:strRef>
          </c:cat>
          <c:val>
            <c:numRef>
              <c:f>'Org Size'!$D$24:$D$28</c:f>
              <c:numCache>
                <c:formatCode>General</c:formatCode>
                <c:ptCount val="5"/>
                <c:pt idx="0">
                  <c:v>1</c:v>
                </c:pt>
                <c:pt idx="1">
                  <c:v>0</c:v>
                </c:pt>
                <c:pt idx="2">
                  <c:v>10</c:v>
                </c:pt>
                <c:pt idx="3">
                  <c:v>3</c:v>
                </c:pt>
                <c:pt idx="4">
                  <c:v>1</c:v>
                </c:pt>
              </c:numCache>
            </c:numRef>
          </c:val>
        </c:ser>
        <c:ser>
          <c:idx val="1"/>
          <c:order val="1"/>
          <c:tx>
            <c:v>Funders</c:v>
          </c:tx>
          <c:spPr>
            <a:solidFill>
              <a:schemeClr val="bg2">
                <a:lumMod val="40000"/>
                <a:lumOff val="60000"/>
              </a:schemeClr>
            </a:solidFill>
            <a:ln w="25400">
              <a:solidFill>
                <a:schemeClr val="tx1"/>
              </a:solidFill>
            </a:ln>
            <a:effectLst/>
          </c:spPr>
          <c:cat>
            <c:strRef>
              <c:f>'Org Size'!$C$24:$C$28</c:f>
              <c:strCache>
                <c:ptCount val="5"/>
                <c:pt idx="0">
                  <c:v>0-1</c:v>
                </c:pt>
                <c:pt idx="1">
                  <c:v>1-10</c:v>
                </c:pt>
                <c:pt idx="2">
                  <c:v>11-100</c:v>
                </c:pt>
                <c:pt idx="3">
                  <c:v>101-1000</c:v>
                </c:pt>
                <c:pt idx="4">
                  <c:v>&gt;1000</c:v>
                </c:pt>
              </c:strCache>
            </c:strRef>
          </c:cat>
          <c:val>
            <c:numRef>
              <c:f>'Org Size'!$E$24:$E$28</c:f>
              <c:numCache>
                <c:formatCode>General</c:formatCode>
                <c:ptCount val="5"/>
                <c:pt idx="0">
                  <c:v>1</c:v>
                </c:pt>
                <c:pt idx="1">
                  <c:v>4</c:v>
                </c:pt>
                <c:pt idx="2">
                  <c:v>7</c:v>
                </c:pt>
                <c:pt idx="3">
                  <c:v>2</c:v>
                </c:pt>
                <c:pt idx="4">
                  <c:v>0</c:v>
                </c:pt>
              </c:numCache>
            </c:numRef>
          </c:val>
        </c:ser>
        <c:axId val="96908800"/>
        <c:axId val="97509760"/>
      </c:barChart>
      <c:catAx>
        <c:axId val="96908800"/>
        <c:scaling>
          <c:orientation val="minMax"/>
        </c:scaling>
        <c:axPos val="b"/>
        <c:title>
          <c:tx>
            <c:rich>
              <a:bodyPr/>
              <a:lstStyle/>
              <a:p>
                <a:pPr>
                  <a:defRPr sz="1400"/>
                </a:pPr>
                <a:r>
                  <a:rPr lang="en-US" sz="1400"/>
                  <a:t>$ Millions</a:t>
                </a:r>
              </a:p>
            </c:rich>
          </c:tx>
          <c:layout/>
        </c:title>
        <c:numFmt formatCode="General" sourceLinked="1"/>
        <c:tickLblPos val="nextTo"/>
        <c:spPr>
          <a:ln w="3175">
            <a:solidFill>
              <a:srgbClr val="808080"/>
            </a:solidFill>
            <a:prstDash val="solid"/>
          </a:ln>
        </c:spPr>
        <c:txPr>
          <a:bodyPr rot="0" vert="horz" wrap="square"/>
          <a:lstStyle/>
          <a:p>
            <a:pPr>
              <a:defRPr sz="1400"/>
            </a:pPr>
            <a:endParaRPr lang="en-US"/>
          </a:p>
        </c:txPr>
        <c:crossAx val="97509760"/>
        <c:crosses val="autoZero"/>
        <c:auto val="1"/>
        <c:lblAlgn val="ctr"/>
        <c:lblOffset val="100"/>
      </c:catAx>
      <c:valAx>
        <c:axId val="97509760"/>
        <c:scaling>
          <c:orientation val="minMax"/>
        </c:scaling>
        <c:axPos val="l"/>
        <c:title>
          <c:tx>
            <c:rich>
              <a:bodyPr rot="0" vert="horz"/>
              <a:lstStyle/>
              <a:p>
                <a:pPr>
                  <a:defRPr sz="1200"/>
                </a:pPr>
                <a:r>
                  <a:rPr lang="en-US" sz="1200"/>
                  <a:t># of respondents</a:t>
                </a:r>
              </a:p>
            </c:rich>
          </c:tx>
          <c:layout>
            <c:manualLayout>
              <c:xMode val="edge"/>
              <c:yMode val="edge"/>
              <c:x val="0"/>
              <c:y val="0.37793572720378404"/>
            </c:manualLayout>
          </c:layout>
        </c:title>
        <c:numFmt formatCode="General" sourceLinked="1"/>
        <c:tickLblPos val="nextTo"/>
        <c:spPr>
          <a:ln w="3175">
            <a:solidFill>
              <a:srgbClr val="808080"/>
            </a:solidFill>
            <a:prstDash val="solid"/>
          </a:ln>
        </c:spPr>
        <c:txPr>
          <a:bodyPr/>
          <a:lstStyle/>
          <a:p>
            <a:pPr>
              <a:defRPr sz="1200"/>
            </a:pPr>
            <a:endParaRPr lang="en-US"/>
          </a:p>
        </c:txPr>
        <c:crossAx val="96908800"/>
        <c:crosses val="autoZero"/>
        <c:crossBetween val="between"/>
      </c:valAx>
      <c:spPr>
        <a:solidFill>
          <a:srgbClr val="FFFFFF">
            <a:alpha val="0"/>
          </a:srgbClr>
        </a:solidFill>
        <a:ln w="25400">
          <a:noFill/>
        </a:ln>
      </c:spPr>
    </c:plotArea>
    <c:legend>
      <c:legendPos val="tr"/>
      <c:layout>
        <c:manualLayout>
          <c:xMode val="edge"/>
          <c:yMode val="edge"/>
          <c:x val="0.68525922003395712"/>
          <c:y val="5.2315050491896414E-2"/>
          <c:w val="0.3147407799660431"/>
          <c:h val="0.27240054879924808"/>
        </c:manualLayout>
      </c:layout>
      <c:spPr>
        <a:noFill/>
        <a:ln w="25400">
          <a:noFill/>
        </a:ln>
      </c:spPr>
      <c:txPr>
        <a:bodyPr/>
        <a:lstStyle/>
        <a:p>
          <a:pPr>
            <a:defRPr sz="1600"/>
          </a:pPr>
          <a:endParaRPr lang="en-US"/>
        </a:p>
      </c:txPr>
    </c:legend>
    <c:plotVisOnly val="1"/>
    <c:dispBlanksAs val="gap"/>
  </c:chart>
  <c:spPr>
    <a:solidFill>
      <a:srgbClr val="FFFFFF">
        <a:alpha val="0"/>
      </a:srgbClr>
    </a:solidFill>
    <a:ln w="3175">
      <a:noFill/>
      <a:prstDash val="solid"/>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2236920384951909"/>
          <c:y val="0.14994139248175006"/>
          <c:w val="0.25639687226596708"/>
          <c:h val="0.72063074720555009"/>
        </c:manualLayout>
      </c:layout>
      <c:barChart>
        <c:barDir val="bar"/>
        <c:grouping val="percentStacked"/>
        <c:ser>
          <c:idx val="0"/>
          <c:order val="0"/>
          <c:tx>
            <c:strRef>
              <c:f>'Q16'!$A$76</c:f>
              <c:strCache>
                <c:ptCount val="1"/>
                <c:pt idx="0">
                  <c:v>Not at all</c:v>
                </c:pt>
              </c:strCache>
            </c:strRef>
          </c:tx>
          <c:spPr>
            <a:solidFill>
              <a:srgbClr val="DD0806"/>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'Q16'!$B$76:$I$76</c:f>
              <c:numCache>
                <c:formatCode>General</c:formatCode>
                <c:ptCount val="8"/>
                <c:pt idx="0">
                  <c:v>2</c:v>
                </c:pt>
                <c:pt idx="1">
                  <c:v>4</c:v>
                </c:pt>
                <c:pt idx="2">
                  <c:v>1</c:v>
                </c:pt>
                <c:pt idx="3">
                  <c:v>1</c:v>
                </c:pt>
                <c:pt idx="4">
                  <c:v>1</c:v>
                </c:pt>
                <c:pt idx="5">
                  <c:v>0</c:v>
                </c:pt>
                <c:pt idx="6">
                  <c:v>0</c:v>
                </c:pt>
                <c:pt idx="7">
                  <c:v>0</c:v>
                </c:pt>
              </c:numCache>
            </c:numRef>
          </c:val>
        </c:ser>
        <c:ser>
          <c:idx val="1"/>
          <c:order val="1"/>
          <c:tx>
            <c:strRef>
              <c:f>'Q16'!$A$77</c:f>
              <c:strCache>
                <c:ptCount val="1"/>
                <c:pt idx="0">
                  <c:v>Minimally well</c:v>
                </c:pt>
              </c:strCache>
            </c:strRef>
          </c:tx>
          <c:spPr>
            <a:solidFill>
              <a:srgbClr val="FCF305"/>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'Q16'!$B$77:$I$77</c:f>
              <c:numCache>
                <c:formatCode>General</c:formatCode>
                <c:ptCount val="8"/>
                <c:pt idx="0">
                  <c:v>6</c:v>
                </c:pt>
                <c:pt idx="1">
                  <c:v>7</c:v>
                </c:pt>
                <c:pt idx="2">
                  <c:v>6</c:v>
                </c:pt>
                <c:pt idx="3">
                  <c:v>4</c:v>
                </c:pt>
                <c:pt idx="4">
                  <c:v>6</c:v>
                </c:pt>
                <c:pt idx="5">
                  <c:v>9</c:v>
                </c:pt>
                <c:pt idx="6">
                  <c:v>8</c:v>
                </c:pt>
                <c:pt idx="7">
                  <c:v>4</c:v>
                </c:pt>
              </c:numCache>
            </c:numRef>
          </c:val>
        </c:ser>
        <c:ser>
          <c:idx val="2"/>
          <c:order val="2"/>
          <c:tx>
            <c:strRef>
              <c:f>'Q16'!$A$78</c:f>
              <c:strCache>
                <c:ptCount val="1"/>
                <c:pt idx="0">
                  <c:v>Somewhat well</c:v>
                </c:pt>
              </c:strCache>
            </c:strRef>
          </c:tx>
          <c:spPr>
            <a:solidFill>
              <a:srgbClr val="1FB714"/>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'Q16'!$B$78:$I$78</c:f>
              <c:numCache>
                <c:formatCode>General</c:formatCode>
                <c:ptCount val="8"/>
                <c:pt idx="0">
                  <c:v>6</c:v>
                </c:pt>
                <c:pt idx="1">
                  <c:v>2</c:v>
                </c:pt>
                <c:pt idx="2">
                  <c:v>7</c:v>
                </c:pt>
                <c:pt idx="3">
                  <c:v>9</c:v>
                </c:pt>
                <c:pt idx="4">
                  <c:v>7</c:v>
                </c:pt>
                <c:pt idx="5">
                  <c:v>5</c:v>
                </c:pt>
                <c:pt idx="6">
                  <c:v>6</c:v>
                </c:pt>
                <c:pt idx="7">
                  <c:v>7</c:v>
                </c:pt>
              </c:numCache>
            </c:numRef>
          </c:val>
        </c:ser>
        <c:ser>
          <c:idx val="3"/>
          <c:order val="3"/>
          <c:tx>
            <c:strRef>
              <c:f>'Q16'!$A$79</c:f>
              <c:strCache>
                <c:ptCount val="1"/>
                <c:pt idx="0">
                  <c:v>Very well</c:v>
                </c:pt>
              </c:strCache>
            </c:strRef>
          </c:tx>
          <c:spPr>
            <a:solidFill>
              <a:srgbClr val="006411"/>
            </a:solidFill>
            <a:ln w="12700">
              <a:solidFill>
                <a:srgbClr val="000000"/>
              </a:solidFill>
              <a:prstDash val="solid"/>
            </a:ln>
          </c:spPr>
          <c:cat>
            <c:strRef>
              <c:f>'Q16'!$B$75:$I$75</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'Q16'!$B$79:$I$79</c:f>
              <c:numCache>
                <c:formatCode>General</c:formatCode>
                <c:ptCount val="8"/>
                <c:pt idx="0">
                  <c:v>1</c:v>
                </c:pt>
                <c:pt idx="1">
                  <c:v>2</c:v>
                </c:pt>
                <c:pt idx="2">
                  <c:v>1</c:v>
                </c:pt>
                <c:pt idx="3">
                  <c:v>0</c:v>
                </c:pt>
                <c:pt idx="4">
                  <c:v>1</c:v>
                </c:pt>
                <c:pt idx="5">
                  <c:v>1</c:v>
                </c:pt>
                <c:pt idx="6">
                  <c:v>1</c:v>
                </c:pt>
                <c:pt idx="7">
                  <c:v>4</c:v>
                </c:pt>
              </c:numCache>
            </c:numRef>
          </c:val>
        </c:ser>
        <c:gapWidth val="0"/>
        <c:overlap val="100"/>
        <c:axId val="140175616"/>
        <c:axId val="140177792"/>
      </c:barChart>
      <c:catAx>
        <c:axId val="140175616"/>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40177792"/>
        <c:crosses val="autoZero"/>
        <c:auto val="1"/>
        <c:lblAlgn val="ctr"/>
        <c:lblOffset val="100"/>
        <c:tickLblSkip val="1"/>
        <c:tickMarkSkip val="1"/>
      </c:catAx>
      <c:valAx>
        <c:axId val="140177792"/>
        <c:scaling>
          <c:orientation val="minMax"/>
        </c:scaling>
        <c:axPos val="b"/>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140175616"/>
        <c:crosses val="autoZero"/>
        <c:crossBetween val="between"/>
        <c:majorUnit val="0.5"/>
      </c:valAx>
      <c:spPr>
        <a:noFill/>
        <a:ln w="25400">
          <a:noFill/>
        </a:ln>
      </c:spPr>
    </c:plotArea>
    <c:legend>
      <c:legendPos val="r"/>
      <c:layout>
        <c:manualLayout>
          <c:xMode val="edge"/>
          <c:yMode val="edge"/>
          <c:x val="0.41989840332458411"/>
          <c:y val="1.2959192131954905E-3"/>
          <c:w val="0.57871270778652695"/>
          <c:h val="0.14495544022906204"/>
        </c:manualLayout>
      </c:layout>
      <c:spPr>
        <a:solidFill>
          <a:srgbClr val="FFFFFF">
            <a:alpha val="0"/>
          </a:srgbClr>
        </a:solidFill>
        <a:ln w="3175">
          <a:no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721473960491802"/>
          <c:y val="2.2754282003409402E-2"/>
          <c:w val="0.75186420776350316"/>
          <c:h val="0.85361798847309012"/>
        </c:manualLayout>
      </c:layout>
      <c:barChart>
        <c:barDir val="bar"/>
        <c:grouping val="percentStacked"/>
        <c:ser>
          <c:idx val="0"/>
          <c:order val="0"/>
          <c:tx>
            <c:strRef>
              <c:f>'Q16'!$A$70</c:f>
              <c:strCache>
                <c:ptCount val="1"/>
                <c:pt idx="0">
                  <c:v>Not at all</c:v>
                </c:pt>
              </c:strCache>
            </c:strRef>
          </c:tx>
          <c:spPr>
            <a:solidFill>
              <a:srgbClr val="DD0806"/>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'Q16'!$B$70:$I$70</c:f>
              <c:numCache>
                <c:formatCode>General</c:formatCode>
                <c:ptCount val="8"/>
                <c:pt idx="0">
                  <c:v>640</c:v>
                </c:pt>
                <c:pt idx="1">
                  <c:v>620.5</c:v>
                </c:pt>
                <c:pt idx="2">
                  <c:v>500</c:v>
                </c:pt>
                <c:pt idx="3">
                  <c:v>500</c:v>
                </c:pt>
                <c:pt idx="4">
                  <c:v>140</c:v>
                </c:pt>
                <c:pt idx="5">
                  <c:v>0</c:v>
                </c:pt>
                <c:pt idx="6">
                  <c:v>0</c:v>
                </c:pt>
                <c:pt idx="7">
                  <c:v>0</c:v>
                </c:pt>
              </c:numCache>
            </c:numRef>
          </c:val>
        </c:ser>
        <c:ser>
          <c:idx val="1"/>
          <c:order val="1"/>
          <c:tx>
            <c:strRef>
              <c:f>'Q16'!$A$71</c:f>
              <c:strCache>
                <c:ptCount val="1"/>
                <c:pt idx="0">
                  <c:v>Minimally well</c:v>
                </c:pt>
              </c:strCache>
            </c:strRef>
          </c:tx>
          <c:spPr>
            <a:solidFill>
              <a:srgbClr val="FCF305"/>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'Q16'!$B$71:$I$71</c:f>
              <c:numCache>
                <c:formatCode>General</c:formatCode>
                <c:ptCount val="8"/>
                <c:pt idx="0">
                  <c:v>1161.7</c:v>
                </c:pt>
                <c:pt idx="1">
                  <c:v>1241.7</c:v>
                </c:pt>
                <c:pt idx="2">
                  <c:v>1311.2</c:v>
                </c:pt>
                <c:pt idx="3">
                  <c:v>1110.2</c:v>
                </c:pt>
                <c:pt idx="4">
                  <c:v>1650.2</c:v>
                </c:pt>
                <c:pt idx="5">
                  <c:v>1898.2</c:v>
                </c:pt>
                <c:pt idx="6">
                  <c:v>1695.2</c:v>
                </c:pt>
                <c:pt idx="7">
                  <c:v>1635.2</c:v>
                </c:pt>
              </c:numCache>
            </c:numRef>
          </c:val>
        </c:ser>
        <c:ser>
          <c:idx val="2"/>
          <c:order val="2"/>
          <c:tx>
            <c:strRef>
              <c:f>'Q16'!$A$72</c:f>
              <c:strCache>
                <c:ptCount val="1"/>
                <c:pt idx="0">
                  <c:v>Somewhat well</c:v>
                </c:pt>
              </c:strCache>
            </c:strRef>
          </c:tx>
          <c:spPr>
            <a:solidFill>
              <a:srgbClr val="1FB714"/>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'Q16'!$B$72:$I$72</c:f>
              <c:numCache>
                <c:formatCode>General</c:formatCode>
                <c:ptCount val="8"/>
                <c:pt idx="0">
                  <c:v>280.09369202226338</c:v>
                </c:pt>
                <c:pt idx="1">
                  <c:v>135.59369202226338</c:v>
                </c:pt>
                <c:pt idx="2">
                  <c:v>222.59369202226338</c:v>
                </c:pt>
                <c:pt idx="3">
                  <c:v>438.59369202226338</c:v>
                </c:pt>
                <c:pt idx="4">
                  <c:v>288.59369202226338</c:v>
                </c:pt>
                <c:pt idx="5">
                  <c:v>180.59369202226338</c:v>
                </c:pt>
                <c:pt idx="6">
                  <c:v>258.59369202226338</c:v>
                </c:pt>
                <c:pt idx="7">
                  <c:v>250</c:v>
                </c:pt>
              </c:numCache>
            </c:numRef>
          </c:val>
        </c:ser>
        <c:ser>
          <c:idx val="3"/>
          <c:order val="3"/>
          <c:tx>
            <c:strRef>
              <c:f>'Q16'!$A$73</c:f>
              <c:strCache>
                <c:ptCount val="1"/>
                <c:pt idx="0">
                  <c:v>Very well</c:v>
                </c:pt>
              </c:strCache>
            </c:strRef>
          </c:tx>
          <c:spPr>
            <a:solidFill>
              <a:srgbClr val="006411"/>
            </a:solidFill>
            <a:ln w="12700">
              <a:solidFill>
                <a:srgbClr val="000000"/>
              </a:solidFill>
              <a:prstDash val="solid"/>
            </a:ln>
          </c:spPr>
          <c:cat>
            <c:strRef>
              <c:f>'Q16'!$B$69:$I$69</c:f>
              <c:strCache>
                <c:ptCount val="8"/>
                <c:pt idx="0">
                  <c:v>Do we understand why a project/program fails when it does so?</c:v>
                </c:pt>
                <c:pt idx="1">
                  <c:v>Are our actions cost-effective?</c:v>
                </c:pt>
                <c:pt idx="2">
                  <c:v>Are our projects having their intended impacts?</c:v>
                </c:pt>
                <c:pt idx="3">
                  <c:v>Are our programs having their intended impacts?</c:v>
                </c:pt>
                <c:pt idx="4">
                  <c:v>Are our actions being adapted and improved?</c:v>
                </c:pt>
                <c:pt idx="5">
                  <c:v>What can be learned to improve our organization's work?</c:v>
                </c:pt>
                <c:pt idx="6">
                  <c:v>Can our actions be better coordinated across the org?</c:v>
                </c:pt>
                <c:pt idx="7">
                  <c:v>Can credible results be demonstrated to our board, donors, and supporters?</c:v>
                </c:pt>
              </c:strCache>
            </c:strRef>
          </c:cat>
          <c:val>
            <c:numRef>
              <c:f>'Q16'!$B$73:$I$73</c:f>
              <c:numCache>
                <c:formatCode>General</c:formatCode>
                <c:ptCount val="8"/>
                <c:pt idx="0">
                  <c:v>12</c:v>
                </c:pt>
                <c:pt idx="1">
                  <c:v>96</c:v>
                </c:pt>
                <c:pt idx="2">
                  <c:v>60</c:v>
                </c:pt>
                <c:pt idx="3">
                  <c:v>0</c:v>
                </c:pt>
                <c:pt idx="4">
                  <c:v>15</c:v>
                </c:pt>
                <c:pt idx="5">
                  <c:v>15</c:v>
                </c:pt>
                <c:pt idx="6">
                  <c:v>140</c:v>
                </c:pt>
                <c:pt idx="7">
                  <c:v>208.59369202226338</c:v>
                </c:pt>
              </c:numCache>
            </c:numRef>
          </c:val>
        </c:ser>
        <c:gapWidth val="0"/>
        <c:overlap val="100"/>
        <c:axId val="140704384"/>
        <c:axId val="140794112"/>
      </c:barChart>
      <c:catAx>
        <c:axId val="140704384"/>
        <c:scaling>
          <c:orientation val="minMax"/>
        </c:scaling>
        <c:delete val="1"/>
        <c:axPos val="l"/>
        <c:numFmt formatCode="General" sourceLinked="1"/>
        <c:tickLblPos val="none"/>
        <c:crossAx val="140794112"/>
        <c:crosses val="autoZero"/>
        <c:auto val="1"/>
        <c:lblAlgn val="ctr"/>
        <c:lblOffset val="100"/>
        <c:tickLblSkip val="1"/>
        <c:tickMarkSkip val="1"/>
      </c:catAx>
      <c:valAx>
        <c:axId val="140794112"/>
        <c:scaling>
          <c:orientation val="minMax"/>
        </c:scaling>
        <c:axPos val="b"/>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140704384"/>
        <c:crosses val="autoZero"/>
        <c:crossBetween val="between"/>
        <c:majorUnit val="0.5"/>
      </c:valAx>
      <c:spPr>
        <a:noFill/>
        <a:ln w="25400">
          <a:noFill/>
        </a:ln>
      </c:spPr>
    </c:plotArea>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156758530183703"/>
          <c:y val="9.2072144828050331E-2"/>
          <c:w val="0.76331714785651794"/>
          <c:h val="0.69094803654350934"/>
        </c:manualLayout>
      </c:layout>
      <c:barChart>
        <c:barDir val="col"/>
        <c:grouping val="clustered"/>
        <c:ser>
          <c:idx val="0"/>
          <c:order val="0"/>
          <c:tx>
            <c:v>Conservation $ guided by SPM</c:v>
          </c:tx>
          <c:spPr>
            <a:solidFill>
              <a:schemeClr val="accent1">
                <a:lumMod val="60000"/>
                <a:lumOff val="40000"/>
              </a:schemeClr>
            </a:solidFill>
            <a:ln w="12700">
              <a:solidFill>
                <a:srgbClr val="000000"/>
              </a:solidFill>
              <a:prstDash val="solid"/>
            </a:ln>
          </c:spPr>
          <c:dPt>
            <c:idx val="1"/>
          </c:dPt>
          <c:dPt>
            <c:idx val="2"/>
          </c:dPt>
          <c:dPt>
            <c:idx val="3"/>
          </c:dPt>
          <c:dPt>
            <c:idx val="4"/>
          </c:dPt>
          <c:cat>
            <c:strRef>
              <c:f>'Q19, Q23 Budget'!$E$66:$E$70</c:f>
              <c:strCache>
                <c:ptCount val="5"/>
                <c:pt idx="0">
                  <c:v>0-20</c:v>
                </c:pt>
                <c:pt idx="1">
                  <c:v>21-40</c:v>
                </c:pt>
                <c:pt idx="2">
                  <c:v>41-60</c:v>
                </c:pt>
                <c:pt idx="3">
                  <c:v>61-80</c:v>
                </c:pt>
                <c:pt idx="4">
                  <c:v>81-100</c:v>
                </c:pt>
              </c:strCache>
            </c:strRef>
          </c:cat>
          <c:val>
            <c:numRef>
              <c:f>'Q19, Q23 Budget'!$F$66:$F$70</c:f>
              <c:numCache>
                <c:formatCode>0</c:formatCode>
                <c:ptCount val="5"/>
                <c:pt idx="0">
                  <c:v>1705.7</c:v>
                </c:pt>
                <c:pt idx="1">
                  <c:v>120.5</c:v>
                </c:pt>
                <c:pt idx="2">
                  <c:v>20</c:v>
                </c:pt>
                <c:pt idx="3">
                  <c:v>15</c:v>
                </c:pt>
                <c:pt idx="4">
                  <c:v>205.59369202226338</c:v>
                </c:pt>
              </c:numCache>
            </c:numRef>
          </c:val>
        </c:ser>
        <c:axId val="154323200"/>
        <c:axId val="154338816"/>
      </c:barChart>
      <c:catAx>
        <c:axId val="154323200"/>
        <c:scaling>
          <c:orientation val="minMax"/>
        </c:scaling>
        <c:axPos val="b"/>
        <c:title>
          <c:tx>
            <c:rich>
              <a:bodyPr/>
              <a:lstStyle/>
              <a:p>
                <a:pPr>
                  <a:defRPr sz="2400" b="1" i="0" u="none" strike="noStrike" baseline="0">
                    <a:solidFill>
                      <a:srgbClr val="000000"/>
                    </a:solidFill>
                    <a:latin typeface="Arial"/>
                    <a:ea typeface="Arial"/>
                    <a:cs typeface="Arial"/>
                  </a:defRPr>
                </a:pPr>
                <a:r>
                  <a:rPr lang="en-US" sz="2400" dirty="0"/>
                  <a:t>% of</a:t>
                </a:r>
                <a:r>
                  <a:rPr lang="en-US" sz="2400" dirty="0" smtClean="0"/>
                  <a:t> budget guided </a:t>
                </a:r>
                <a:r>
                  <a:rPr lang="en-US" sz="2400" dirty="0"/>
                  <a:t>by SPM</a:t>
                </a:r>
              </a:p>
            </c:rich>
          </c:tx>
          <c:layout>
            <c:manualLayout>
              <c:xMode val="edge"/>
              <c:yMode val="edge"/>
              <c:x val="0.29976468028855507"/>
              <c:y val="0.90900375264324207"/>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54338816"/>
        <c:crosses val="autoZero"/>
        <c:auto val="1"/>
        <c:lblAlgn val="ctr"/>
        <c:lblOffset val="100"/>
        <c:tickLblSkip val="1"/>
        <c:tickMarkSkip val="1"/>
      </c:catAx>
      <c:valAx>
        <c:axId val="154338816"/>
        <c:scaling>
          <c:orientation val="minMax"/>
        </c:scaling>
        <c:axPos val="l"/>
        <c:title>
          <c:tx>
            <c:rich>
              <a:bodyPr rot="0" vert="horz"/>
              <a:lstStyle/>
              <a:p>
                <a:pPr>
                  <a:defRPr sz="1600" b="1" i="0" u="none" strike="noStrike" baseline="0">
                    <a:solidFill>
                      <a:srgbClr val="000000"/>
                    </a:solidFill>
                    <a:latin typeface="Arial"/>
                    <a:ea typeface="Arial"/>
                    <a:cs typeface="Arial"/>
                  </a:defRPr>
                </a:pPr>
                <a:r>
                  <a:rPr lang="en-US" sz="1600" baseline="0" dirty="0"/>
                  <a:t>conservation </a:t>
                </a:r>
                <a:r>
                  <a:rPr lang="en-US" sz="1600" baseline="0" dirty="0" smtClean="0"/>
                  <a:t>spend</a:t>
                </a:r>
              </a:p>
              <a:p>
                <a:pPr>
                  <a:defRPr sz="1600" b="1" i="0" u="none" strike="noStrike" baseline="0">
                    <a:solidFill>
                      <a:srgbClr val="000000"/>
                    </a:solidFill>
                    <a:latin typeface="Arial"/>
                    <a:ea typeface="Arial"/>
                    <a:cs typeface="Arial"/>
                  </a:defRPr>
                </a:pPr>
                <a:r>
                  <a:rPr lang="en-US" sz="1600" baseline="0" dirty="0" smtClean="0"/>
                  <a:t>$ Millions</a:t>
                </a:r>
                <a:endParaRPr lang="en-US" sz="1600" dirty="0"/>
              </a:p>
            </c:rich>
          </c:tx>
          <c:layout>
            <c:manualLayout>
              <c:xMode val="edge"/>
              <c:yMode val="edge"/>
              <c:x val="0"/>
              <c:y val="0.30702057675482913"/>
            </c:manualLayout>
          </c:layout>
          <c:spPr>
            <a:noFill/>
            <a:ln w="25400">
              <a:noFill/>
            </a:ln>
          </c:spPr>
        </c:title>
        <c:numFmt formatCode="0" sourceLinked="1"/>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154323200"/>
        <c:crosses val="autoZero"/>
        <c:crossBetween val="between"/>
      </c:valAx>
      <c:spPr>
        <a:noFill/>
        <a:ln w="25400">
          <a:noFill/>
        </a:ln>
      </c:spPr>
    </c:plotArea>
    <c:plotVisOnly val="1"/>
    <c:dispBlanksAs val="gap"/>
  </c:chart>
  <c:spPr>
    <a:solidFill>
      <a:srgbClr val="FFFFFF">
        <a:alpha val="0"/>
      </a:srgbClr>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600"/>
            </a:pPr>
            <a:r>
              <a:rPr lang="en-US" sz="1600"/>
              <a:t>My foundation is effective at helping our grantees do SPM well.</a:t>
            </a:r>
          </a:p>
        </c:rich>
      </c:tx>
      <c:layout>
        <c:manualLayout>
          <c:xMode val="edge"/>
          <c:yMode val="edge"/>
          <c:x val="0.19099408476767005"/>
          <c:y val="1.8518535071073504E-2"/>
        </c:manualLayout>
      </c:layout>
    </c:title>
    <c:plotArea>
      <c:layout>
        <c:manualLayout>
          <c:layoutTarget val="inner"/>
          <c:xMode val="edge"/>
          <c:yMode val="edge"/>
          <c:x val="7.0400481189851302E-2"/>
          <c:y val="0.16759259259259304"/>
          <c:w val="0.89904396325459313"/>
          <c:h val="0.62742672790901099"/>
        </c:manualLayout>
      </c:layout>
      <c:barChart>
        <c:barDir val="col"/>
        <c:grouping val="clustered"/>
        <c:ser>
          <c:idx val="0"/>
          <c:order val="0"/>
          <c:tx>
            <c:strRef>
              <c:f>'Q11'!$F$18</c:f>
              <c:strCache>
                <c:ptCount val="1"/>
                <c:pt idx="0">
                  <c:v>Help Grantees</c:v>
                </c:pt>
              </c:strCache>
            </c:strRef>
          </c:tx>
          <c:spPr>
            <a:gradFill flip="none" rotWithShape="1">
              <a:gsLst>
                <a:gs pos="40000">
                  <a:srgbClr val="C0504D">
                    <a:lumMod val="60000"/>
                    <a:lumOff val="40000"/>
                  </a:srgbClr>
                </a:gs>
                <a:gs pos="100000">
                  <a:schemeClr val="accent1">
                    <a:lumMod val="60000"/>
                    <a:lumOff val="40000"/>
                  </a:schemeClr>
                </a:gs>
              </a:gsLst>
              <a:lin ang="16200000" scaled="0"/>
              <a:tileRect/>
            </a:gradFill>
          </c:spPr>
          <c:cat>
            <c:strRef>
              <c:f>'Q11'!$D$19:$D$22</c:f>
              <c:strCache>
                <c:ptCount val="4"/>
                <c:pt idx="0">
                  <c:v>Strongly disagree</c:v>
                </c:pt>
                <c:pt idx="1">
                  <c:v>Moderately disagree</c:v>
                </c:pt>
                <c:pt idx="2">
                  <c:v>Moderately agree</c:v>
                </c:pt>
                <c:pt idx="3">
                  <c:v>Strongly agree</c:v>
                </c:pt>
              </c:strCache>
            </c:strRef>
          </c:cat>
          <c:val>
            <c:numRef>
              <c:f>'Q11'!$F$19:$F$22</c:f>
              <c:numCache>
                <c:formatCode>General</c:formatCode>
                <c:ptCount val="4"/>
                <c:pt idx="0">
                  <c:v>2</c:v>
                </c:pt>
                <c:pt idx="1">
                  <c:v>6</c:v>
                </c:pt>
                <c:pt idx="2">
                  <c:v>5</c:v>
                </c:pt>
                <c:pt idx="3">
                  <c:v>1</c:v>
                </c:pt>
              </c:numCache>
            </c:numRef>
          </c:val>
        </c:ser>
        <c:axId val="157835648"/>
        <c:axId val="208216064"/>
      </c:barChart>
      <c:catAx>
        <c:axId val="157835648"/>
        <c:scaling>
          <c:orientation val="minMax"/>
        </c:scaling>
        <c:axPos val="b"/>
        <c:tickLblPos val="nextTo"/>
        <c:txPr>
          <a:bodyPr wrap="square"/>
          <a:lstStyle/>
          <a:p>
            <a:pPr>
              <a:defRPr sz="1400"/>
            </a:pPr>
            <a:endParaRPr lang="en-US"/>
          </a:p>
        </c:txPr>
        <c:crossAx val="208216064"/>
        <c:crosses val="autoZero"/>
        <c:auto val="1"/>
        <c:lblAlgn val="ctr"/>
        <c:lblOffset val="100"/>
      </c:catAx>
      <c:valAx>
        <c:axId val="208216064"/>
        <c:scaling>
          <c:orientation val="minMax"/>
        </c:scaling>
        <c:axPos val="l"/>
        <c:numFmt formatCode="General" sourceLinked="1"/>
        <c:tickLblPos val="nextTo"/>
        <c:txPr>
          <a:bodyPr/>
          <a:lstStyle/>
          <a:p>
            <a:pPr>
              <a:defRPr sz="1050"/>
            </a:pPr>
            <a:endParaRPr lang="en-US"/>
          </a:p>
        </c:txPr>
        <c:crossAx val="157835648"/>
        <c:crosses val="autoZero"/>
        <c:crossBetween val="between"/>
        <c:majorUnit val="2"/>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Our grantees do SPM well.</a:t>
            </a:r>
          </a:p>
        </c:rich>
      </c:tx>
      <c:layout>
        <c:manualLayout>
          <c:xMode val="edge"/>
          <c:yMode val="edge"/>
          <c:x val="0.17527656644252901"/>
          <c:y val="5.8249632856053592E-2"/>
        </c:manualLayout>
      </c:layout>
    </c:title>
    <c:plotArea>
      <c:layout>
        <c:manualLayout>
          <c:layoutTarget val="inner"/>
          <c:xMode val="edge"/>
          <c:yMode val="edge"/>
          <c:x val="7.0400481189851302E-2"/>
          <c:y val="0.16759259259259304"/>
          <c:w val="0.89904396325459313"/>
          <c:h val="0.62742672790901099"/>
        </c:manualLayout>
      </c:layout>
      <c:barChart>
        <c:barDir val="col"/>
        <c:grouping val="clustered"/>
        <c:ser>
          <c:idx val="0"/>
          <c:order val="0"/>
          <c:tx>
            <c:strRef>
              <c:f>'Q11'!$G$18</c:f>
              <c:strCache>
                <c:ptCount val="1"/>
                <c:pt idx="0">
                  <c:v>Grantees</c:v>
                </c:pt>
              </c:strCache>
            </c:strRef>
          </c:tx>
          <c:spPr>
            <a:solidFill>
              <a:schemeClr val="accent1">
                <a:lumMod val="60000"/>
                <a:lumOff val="40000"/>
              </a:schemeClr>
            </a:solidFill>
          </c:spPr>
          <c:cat>
            <c:strRef>
              <c:f>'Q11'!$D$19:$D$22</c:f>
              <c:strCache>
                <c:ptCount val="4"/>
                <c:pt idx="0">
                  <c:v>Strongly disagree</c:v>
                </c:pt>
                <c:pt idx="1">
                  <c:v>Moderately disagree</c:v>
                </c:pt>
                <c:pt idx="2">
                  <c:v>Moderately agree</c:v>
                </c:pt>
                <c:pt idx="3">
                  <c:v>Strongly agree</c:v>
                </c:pt>
              </c:strCache>
            </c:strRef>
          </c:cat>
          <c:val>
            <c:numRef>
              <c:f>'Q11'!$G$19:$G$22</c:f>
              <c:numCache>
                <c:formatCode>General</c:formatCode>
                <c:ptCount val="4"/>
                <c:pt idx="0">
                  <c:v>1</c:v>
                </c:pt>
                <c:pt idx="1">
                  <c:v>7</c:v>
                </c:pt>
                <c:pt idx="2">
                  <c:v>5</c:v>
                </c:pt>
                <c:pt idx="3">
                  <c:v>1</c:v>
                </c:pt>
              </c:numCache>
            </c:numRef>
          </c:val>
        </c:ser>
        <c:axId val="36807424"/>
        <c:axId val="36808960"/>
      </c:barChart>
      <c:catAx>
        <c:axId val="36807424"/>
        <c:scaling>
          <c:orientation val="minMax"/>
        </c:scaling>
        <c:axPos val="b"/>
        <c:tickLblPos val="nextTo"/>
        <c:txPr>
          <a:bodyPr/>
          <a:lstStyle/>
          <a:p>
            <a:pPr>
              <a:defRPr sz="1400"/>
            </a:pPr>
            <a:endParaRPr lang="en-US"/>
          </a:p>
        </c:txPr>
        <c:crossAx val="36808960"/>
        <c:crosses val="autoZero"/>
        <c:auto val="1"/>
        <c:lblAlgn val="ctr"/>
        <c:lblOffset val="100"/>
      </c:catAx>
      <c:valAx>
        <c:axId val="36808960"/>
        <c:scaling>
          <c:orientation val="minMax"/>
        </c:scaling>
        <c:axPos val="l"/>
        <c:numFmt formatCode="General" sourceLinked="1"/>
        <c:tickLblPos val="nextTo"/>
        <c:txPr>
          <a:bodyPr/>
          <a:lstStyle/>
          <a:p>
            <a:pPr>
              <a:defRPr sz="1050"/>
            </a:pPr>
            <a:endParaRPr lang="en-US"/>
          </a:p>
        </c:txPr>
        <c:crossAx val="36807424"/>
        <c:crosses val="autoZero"/>
        <c:crossBetween val="between"/>
        <c:majorUnit val="2"/>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wrap="none"/>
          <a:lstStyle/>
          <a:p>
            <a:pPr>
              <a:defRPr sz="1800" b="1"/>
            </a:pPr>
            <a:r>
              <a:rPr lang="en-US" sz="1800" b="1" dirty="0"/>
              <a:t>My organization does SPM well.</a:t>
            </a:r>
          </a:p>
        </c:rich>
      </c:tx>
      <c:layout>
        <c:manualLayout>
          <c:xMode val="edge"/>
          <c:yMode val="edge"/>
          <c:x val="0.13755171002305297"/>
          <c:y val="0.10845885938856199"/>
        </c:manualLayout>
      </c:layout>
    </c:title>
    <c:plotArea>
      <c:layout>
        <c:manualLayout>
          <c:layoutTarget val="inner"/>
          <c:xMode val="edge"/>
          <c:yMode val="edge"/>
          <c:x val="6.7076300220197699E-2"/>
          <c:y val="0.26095147223002901"/>
          <c:w val="0.91335392744675592"/>
          <c:h val="0.45256535869060599"/>
        </c:manualLayout>
      </c:layout>
      <c:barChart>
        <c:barDir val="col"/>
        <c:grouping val="clustered"/>
        <c:ser>
          <c:idx val="0"/>
          <c:order val="0"/>
          <c:spPr>
            <a:solidFill>
              <a:schemeClr val="accent1">
                <a:lumMod val="40000"/>
                <a:lumOff val="60000"/>
              </a:schemeClr>
            </a:solidFill>
            <a:ln w="12700">
              <a:solidFill>
                <a:srgbClr val="000000"/>
              </a:solidFill>
              <a:prstDash val="solid"/>
            </a:ln>
          </c:spPr>
          <c:dPt>
            <c:idx val="2"/>
          </c:dPt>
          <c:dPt>
            <c:idx val="3"/>
          </c:dPt>
          <c:cat>
            <c:strRef>
              <c:f>'Q11'!$E$24:$E$27</c:f>
              <c:strCache>
                <c:ptCount val="4"/>
                <c:pt idx="0">
                  <c:v>Strongly disagree</c:v>
                </c:pt>
                <c:pt idx="1">
                  <c:v>Moderately disagree</c:v>
                </c:pt>
                <c:pt idx="2">
                  <c:v>Moderately agree</c:v>
                </c:pt>
                <c:pt idx="3">
                  <c:v>Strongly agree</c:v>
                </c:pt>
              </c:strCache>
            </c:strRef>
          </c:cat>
          <c:val>
            <c:numRef>
              <c:f>'Q11'!$F$24:$F$27</c:f>
              <c:numCache>
                <c:formatCode>General</c:formatCode>
                <c:ptCount val="4"/>
                <c:pt idx="0">
                  <c:v>0</c:v>
                </c:pt>
                <c:pt idx="1">
                  <c:v>6</c:v>
                </c:pt>
                <c:pt idx="2">
                  <c:v>7</c:v>
                </c:pt>
                <c:pt idx="3">
                  <c:v>2</c:v>
                </c:pt>
              </c:numCache>
            </c:numRef>
          </c:val>
        </c:ser>
        <c:axId val="39725312"/>
        <c:axId val="39747584"/>
      </c:barChart>
      <c:catAx>
        <c:axId val="39725312"/>
        <c:scaling>
          <c:orientation val="minMax"/>
        </c:scaling>
        <c:axPos val="b"/>
        <c:numFmt formatCode="General" sourceLinked="1"/>
        <c:tickLblPos val="nextTo"/>
        <c:spPr>
          <a:ln w="3175">
            <a:solidFill>
              <a:schemeClr val="bg1">
                <a:lumMod val="50000"/>
              </a:schemeClr>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9747584"/>
        <c:crosses val="autoZero"/>
        <c:auto val="1"/>
        <c:lblAlgn val="ctr"/>
        <c:lblOffset val="100"/>
        <c:tickLblSkip val="1"/>
        <c:tickMarkSkip val="1"/>
      </c:catAx>
      <c:valAx>
        <c:axId val="39747584"/>
        <c:scaling>
          <c:orientation val="minMax"/>
        </c:scaling>
        <c:axPos val="l"/>
        <c:numFmt formatCode="General" sourceLinked="1"/>
        <c:tickLblPos val="nextTo"/>
        <c:spPr>
          <a:ln w="3175">
            <a:solidFill>
              <a:schemeClr val="bg1">
                <a:lumMod val="50000"/>
              </a:schemeClr>
            </a:solidFill>
            <a:prstDash val="solid"/>
          </a:ln>
        </c:spPr>
        <c:txPr>
          <a:bodyPr rot="0" vert="horz"/>
          <a:lstStyle/>
          <a:p>
            <a:pPr>
              <a:defRPr sz="1050" b="0" i="0" u="none" strike="noStrike" baseline="0">
                <a:solidFill>
                  <a:srgbClr val="000000"/>
                </a:solidFill>
                <a:latin typeface="Arial"/>
                <a:ea typeface="Arial"/>
                <a:cs typeface="Arial"/>
              </a:defRPr>
            </a:pPr>
            <a:endParaRPr lang="en-US"/>
          </a:p>
        </c:txPr>
        <c:crossAx val="39725312"/>
        <c:crosses val="autoZero"/>
        <c:crossBetween val="between"/>
        <c:majorUnit val="2"/>
      </c:valAx>
      <c:spPr>
        <a:noFill/>
        <a:ln w="25400">
          <a:noFill/>
        </a:ln>
      </c:spPr>
    </c:plotArea>
    <c:plotVisOnly val="1"/>
    <c:dispBlanksAs val="gap"/>
  </c:chart>
  <c:spPr>
    <a:solidFill>
      <a:srgbClr val="FFFFFF">
        <a:alpha val="0"/>
      </a:srgbClr>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b="1" i="0" u="none" strike="noStrike" baseline="0">
                <a:solidFill>
                  <a:srgbClr val="000000"/>
                </a:solidFill>
                <a:latin typeface="Arial"/>
                <a:ea typeface="Arial"/>
                <a:cs typeface="Arial"/>
              </a:defRPr>
            </a:pPr>
            <a:r>
              <a:rPr lang="en-US" sz="1800" dirty="0" smtClean="0"/>
              <a:t>My </a:t>
            </a:r>
            <a:r>
              <a:rPr lang="en-US" sz="1800" dirty="0"/>
              <a:t>organization does</a:t>
            </a:r>
            <a:r>
              <a:rPr lang="en-US" sz="1800" dirty="0" smtClean="0"/>
              <a:t> SPM well.</a:t>
            </a:r>
            <a:endParaRPr lang="en-US" sz="1800" dirty="0"/>
          </a:p>
        </c:rich>
      </c:tx>
      <c:layout>
        <c:manualLayout>
          <c:xMode val="edge"/>
          <c:yMode val="edge"/>
          <c:x val="0.20979470632248404"/>
          <c:y val="0.17104039078448505"/>
        </c:manualLayout>
      </c:layout>
      <c:spPr>
        <a:noFill/>
        <a:ln w="25400">
          <a:noFill/>
        </a:ln>
      </c:spPr>
    </c:title>
    <c:plotArea>
      <c:layout>
        <c:manualLayout>
          <c:layoutTarget val="inner"/>
          <c:xMode val="edge"/>
          <c:yMode val="edge"/>
          <c:x val="0.17088888392191501"/>
          <c:y val="0.28947352922752606"/>
          <c:w val="0.79349964593020095"/>
          <c:h val="0.46311570428696403"/>
        </c:manualLayout>
      </c:layout>
      <c:barChart>
        <c:barDir val="col"/>
        <c:grouping val="clustered"/>
        <c:ser>
          <c:idx val="0"/>
          <c:order val="0"/>
          <c:spPr>
            <a:solidFill>
              <a:schemeClr val="accent1">
                <a:lumMod val="40000"/>
                <a:lumOff val="60000"/>
              </a:schemeClr>
            </a:solidFill>
            <a:ln w="12700">
              <a:solidFill>
                <a:srgbClr val="000000"/>
              </a:solidFill>
              <a:prstDash val="solid"/>
            </a:ln>
          </c:spPr>
          <c:dPt>
            <c:idx val="2"/>
          </c:dPt>
          <c:dPt>
            <c:idx val="3"/>
          </c:dPt>
          <c:cat>
            <c:strRef>
              <c:f>'Q11'!$E$30:$E$33</c:f>
              <c:strCache>
                <c:ptCount val="4"/>
                <c:pt idx="0">
                  <c:v>Strongly disagree</c:v>
                </c:pt>
                <c:pt idx="1">
                  <c:v>Moderately disagree</c:v>
                </c:pt>
                <c:pt idx="2">
                  <c:v>Moderately agree</c:v>
                </c:pt>
                <c:pt idx="3">
                  <c:v>Strongly agree</c:v>
                </c:pt>
              </c:strCache>
            </c:strRef>
          </c:cat>
          <c:val>
            <c:numRef>
              <c:f>'Q11'!$F$30:$F$33</c:f>
              <c:numCache>
                <c:formatCode>General</c:formatCode>
                <c:ptCount val="4"/>
                <c:pt idx="0">
                  <c:v>0</c:v>
                </c:pt>
                <c:pt idx="1">
                  <c:v>1757.2</c:v>
                </c:pt>
                <c:pt idx="2">
                  <c:v>261.59369202226338</c:v>
                </c:pt>
                <c:pt idx="3">
                  <c:v>75</c:v>
                </c:pt>
              </c:numCache>
            </c:numRef>
          </c:val>
        </c:ser>
        <c:axId val="39765120"/>
        <c:axId val="39766656"/>
      </c:barChart>
      <c:catAx>
        <c:axId val="39765120"/>
        <c:scaling>
          <c:orientation val="minMax"/>
        </c:scaling>
        <c:axPos val="b"/>
        <c:numFmt formatCode="General" sourceLinked="1"/>
        <c:tickLblPos val="nextTo"/>
        <c:spPr>
          <a:ln w="3175">
            <a:solidFill>
              <a:schemeClr val="bg1">
                <a:lumMod val="50000"/>
              </a:schemeClr>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39766656"/>
        <c:crosses val="autoZero"/>
        <c:auto val="1"/>
        <c:lblAlgn val="ctr"/>
        <c:lblOffset val="100"/>
        <c:tickLblSkip val="1"/>
        <c:tickMarkSkip val="1"/>
      </c:catAx>
      <c:valAx>
        <c:axId val="39766656"/>
        <c:scaling>
          <c:orientation val="minMax"/>
        </c:scaling>
        <c:axPos val="l"/>
        <c:title>
          <c:tx>
            <c:rich>
              <a:bodyPr rot="0" vert="horz"/>
              <a:lstStyle/>
              <a:p>
                <a:pPr>
                  <a:defRPr sz="1200" b="1"/>
                </a:pPr>
                <a:r>
                  <a:rPr lang="en-US" sz="1200" b="1" dirty="0"/>
                  <a:t>$ </a:t>
                </a:r>
                <a:r>
                  <a:rPr lang="en-US" sz="1200" b="1" dirty="0" smtClean="0"/>
                  <a:t>M</a:t>
                </a:r>
                <a:endParaRPr lang="en-US" sz="1200" b="1" dirty="0"/>
              </a:p>
            </c:rich>
          </c:tx>
          <c:layout>
            <c:manualLayout>
              <c:xMode val="edge"/>
              <c:yMode val="edge"/>
              <c:x val="1.31941104163326E-4"/>
              <c:y val="0.48561461067366607"/>
            </c:manualLayout>
          </c:layout>
        </c:title>
        <c:numFmt formatCode="General" sourceLinked="1"/>
        <c:tickLblPos val="nextTo"/>
        <c:spPr>
          <a:ln w="3175">
            <a:solidFill>
              <a:schemeClr val="bg1">
                <a:lumMod val="50000"/>
              </a:schemeClr>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765120"/>
        <c:crosses val="autoZero"/>
        <c:crossBetween val="between"/>
      </c:valAx>
      <c:spPr>
        <a:noFill/>
        <a:ln w="25400">
          <a:noFill/>
        </a:ln>
      </c:spPr>
    </c:plotArea>
    <c:plotVisOnly val="1"/>
    <c:dispBlanksAs val="gap"/>
  </c:chart>
  <c:spPr>
    <a:solidFill>
      <a:srgbClr val="FFFFFF">
        <a:alpha val="0"/>
      </a:srgbClr>
    </a:solidFill>
    <a:ln w="9525">
      <a:noFill/>
    </a:ln>
  </c:spPr>
  <c:txPr>
    <a:bodyPr/>
    <a:lstStyle/>
    <a:p>
      <a:pPr>
        <a:defRPr sz="1025" b="0" i="0" u="none" strike="noStrike" baseline="0">
          <a:solidFill>
            <a:srgbClr val="000000"/>
          </a:solidFill>
          <a:latin typeface="Arial"/>
          <a:ea typeface="Arial"/>
          <a:cs typeface="Arial"/>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8011294891492207"/>
          <c:y val="7.572207640711584E-2"/>
          <c:w val="0.38795449572014112"/>
          <c:h val="0.87423100765860218"/>
        </c:manualLayout>
      </c:layout>
      <c:barChart>
        <c:barDir val="bar"/>
        <c:grouping val="percentStacked"/>
        <c:ser>
          <c:idx val="0"/>
          <c:order val="0"/>
          <c:tx>
            <c:strRef>
              <c:f>'Q20-Projects'!$D$152</c:f>
              <c:strCache>
                <c:ptCount val="1"/>
                <c:pt idx="0">
                  <c:v>None</c:v>
                </c:pt>
              </c:strCache>
            </c:strRef>
          </c:tx>
          <c:spPr>
            <a:solidFill>
              <a:srgbClr val="FF00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'Q20-Projects'!$E$152:$AB$152</c:f>
              <c:numCache>
                <c:formatCode>General</c:formatCode>
                <c:ptCount val="24"/>
                <c:pt idx="0">
                  <c:v>2</c:v>
                </c:pt>
                <c:pt idx="1">
                  <c:v>1</c:v>
                </c:pt>
                <c:pt idx="3">
                  <c:v>2</c:v>
                </c:pt>
                <c:pt idx="4">
                  <c:v>0</c:v>
                </c:pt>
                <c:pt idx="5">
                  <c:v>1</c:v>
                </c:pt>
                <c:pt idx="7">
                  <c:v>1</c:v>
                </c:pt>
                <c:pt idx="8">
                  <c:v>0</c:v>
                </c:pt>
                <c:pt idx="10">
                  <c:v>0</c:v>
                </c:pt>
                <c:pt idx="11">
                  <c:v>0</c:v>
                </c:pt>
                <c:pt idx="12">
                  <c:v>1</c:v>
                </c:pt>
                <c:pt idx="14">
                  <c:v>1</c:v>
                </c:pt>
                <c:pt idx="15">
                  <c:v>1</c:v>
                </c:pt>
                <c:pt idx="16">
                  <c:v>1</c:v>
                </c:pt>
                <c:pt idx="17">
                  <c:v>1</c:v>
                </c:pt>
                <c:pt idx="18">
                  <c:v>1</c:v>
                </c:pt>
                <c:pt idx="19">
                  <c:v>1</c:v>
                </c:pt>
                <c:pt idx="20">
                  <c:v>1</c:v>
                </c:pt>
                <c:pt idx="21">
                  <c:v>0</c:v>
                </c:pt>
                <c:pt idx="22">
                  <c:v>0</c:v>
                </c:pt>
                <c:pt idx="23">
                  <c:v>0</c:v>
                </c:pt>
              </c:numCache>
            </c:numRef>
          </c:val>
        </c:ser>
        <c:ser>
          <c:idx val="1"/>
          <c:order val="1"/>
          <c:tx>
            <c:strRef>
              <c:f>'Q20-Projects'!$D$153</c:f>
              <c:strCache>
                <c:ptCount val="1"/>
                <c:pt idx="0">
                  <c:v>Few</c:v>
                </c:pt>
              </c:strCache>
            </c:strRef>
          </c:tx>
          <c:spPr>
            <a:solidFill>
              <a:srgbClr val="FFFF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'Q20-Projects'!$E$153:$AB$153</c:f>
              <c:numCache>
                <c:formatCode>General</c:formatCode>
                <c:ptCount val="24"/>
                <c:pt idx="0">
                  <c:v>8</c:v>
                </c:pt>
                <c:pt idx="1">
                  <c:v>5</c:v>
                </c:pt>
                <c:pt idx="3">
                  <c:v>6</c:v>
                </c:pt>
                <c:pt idx="4">
                  <c:v>8</c:v>
                </c:pt>
                <c:pt idx="5">
                  <c:v>4</c:v>
                </c:pt>
                <c:pt idx="7">
                  <c:v>7</c:v>
                </c:pt>
                <c:pt idx="8">
                  <c:v>5</c:v>
                </c:pt>
                <c:pt idx="10">
                  <c:v>1</c:v>
                </c:pt>
                <c:pt idx="11">
                  <c:v>1</c:v>
                </c:pt>
                <c:pt idx="12">
                  <c:v>2</c:v>
                </c:pt>
                <c:pt idx="14">
                  <c:v>6</c:v>
                </c:pt>
                <c:pt idx="15">
                  <c:v>4</c:v>
                </c:pt>
                <c:pt idx="16">
                  <c:v>1</c:v>
                </c:pt>
                <c:pt idx="17">
                  <c:v>3</c:v>
                </c:pt>
                <c:pt idx="18">
                  <c:v>2</c:v>
                </c:pt>
                <c:pt idx="19">
                  <c:v>0</c:v>
                </c:pt>
                <c:pt idx="20">
                  <c:v>1</c:v>
                </c:pt>
                <c:pt idx="21">
                  <c:v>0</c:v>
                </c:pt>
                <c:pt idx="22">
                  <c:v>1</c:v>
                </c:pt>
                <c:pt idx="23">
                  <c:v>0</c:v>
                </c:pt>
              </c:numCache>
            </c:numRef>
          </c:val>
        </c:ser>
        <c:ser>
          <c:idx val="2"/>
          <c:order val="2"/>
          <c:tx>
            <c:strRef>
              <c:f>'Q20-Projects'!$D$154</c:f>
              <c:strCache>
                <c:ptCount val="1"/>
                <c:pt idx="0">
                  <c:v>Some</c:v>
                </c:pt>
              </c:strCache>
            </c:strRef>
          </c:tx>
          <c:spPr>
            <a:solidFill>
              <a:srgbClr val="00FF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'Q20-Projects'!$E$154:$AB$154</c:f>
              <c:numCache>
                <c:formatCode>General</c:formatCode>
                <c:ptCount val="24"/>
                <c:pt idx="0">
                  <c:v>4</c:v>
                </c:pt>
                <c:pt idx="1">
                  <c:v>8</c:v>
                </c:pt>
                <c:pt idx="3">
                  <c:v>6</c:v>
                </c:pt>
                <c:pt idx="4">
                  <c:v>6</c:v>
                </c:pt>
                <c:pt idx="5">
                  <c:v>6</c:v>
                </c:pt>
                <c:pt idx="7">
                  <c:v>4</c:v>
                </c:pt>
                <c:pt idx="8">
                  <c:v>6</c:v>
                </c:pt>
                <c:pt idx="10">
                  <c:v>7</c:v>
                </c:pt>
                <c:pt idx="11">
                  <c:v>5</c:v>
                </c:pt>
                <c:pt idx="12">
                  <c:v>7</c:v>
                </c:pt>
                <c:pt idx="14">
                  <c:v>5</c:v>
                </c:pt>
                <c:pt idx="15">
                  <c:v>3</c:v>
                </c:pt>
                <c:pt idx="16">
                  <c:v>2</c:v>
                </c:pt>
                <c:pt idx="17">
                  <c:v>5</c:v>
                </c:pt>
                <c:pt idx="18">
                  <c:v>7</c:v>
                </c:pt>
                <c:pt idx="19">
                  <c:v>7</c:v>
                </c:pt>
                <c:pt idx="20">
                  <c:v>2</c:v>
                </c:pt>
                <c:pt idx="21">
                  <c:v>6</c:v>
                </c:pt>
                <c:pt idx="22">
                  <c:v>8</c:v>
                </c:pt>
                <c:pt idx="23">
                  <c:v>4</c:v>
                </c:pt>
              </c:numCache>
            </c:numRef>
          </c:val>
        </c:ser>
        <c:ser>
          <c:idx val="3"/>
          <c:order val="3"/>
          <c:tx>
            <c:strRef>
              <c:f>'Q20-Projects'!$D$155</c:f>
              <c:strCache>
                <c:ptCount val="1"/>
                <c:pt idx="0">
                  <c:v>Almost All</c:v>
                </c:pt>
              </c:strCache>
            </c:strRef>
          </c:tx>
          <c:spPr>
            <a:solidFill>
              <a:srgbClr val="008000"/>
            </a:solidFill>
            <a:ln w="12700">
              <a:solidFill>
                <a:srgbClr val="000000"/>
              </a:solidFill>
              <a:prstDash val="solid"/>
            </a:ln>
          </c:spPr>
          <c:cat>
            <c:strRef>
              <c:f>'Q20-Projects'!$E$151:$AB$151</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'Q20-Projects'!$E$155:$AB$155</c:f>
              <c:numCache>
                <c:formatCode>General</c:formatCode>
                <c:ptCount val="24"/>
                <c:pt idx="0">
                  <c:v>1</c:v>
                </c:pt>
                <c:pt idx="1">
                  <c:v>1</c:v>
                </c:pt>
                <c:pt idx="3">
                  <c:v>0</c:v>
                </c:pt>
                <c:pt idx="4">
                  <c:v>1</c:v>
                </c:pt>
                <c:pt idx="5">
                  <c:v>3</c:v>
                </c:pt>
                <c:pt idx="7">
                  <c:v>2</c:v>
                </c:pt>
                <c:pt idx="8">
                  <c:v>3</c:v>
                </c:pt>
                <c:pt idx="10">
                  <c:v>6</c:v>
                </c:pt>
                <c:pt idx="11">
                  <c:v>9</c:v>
                </c:pt>
                <c:pt idx="12">
                  <c:v>4</c:v>
                </c:pt>
                <c:pt idx="14">
                  <c:v>3</c:v>
                </c:pt>
                <c:pt idx="15">
                  <c:v>6</c:v>
                </c:pt>
                <c:pt idx="16">
                  <c:v>10</c:v>
                </c:pt>
                <c:pt idx="17">
                  <c:v>6</c:v>
                </c:pt>
                <c:pt idx="18">
                  <c:v>5</c:v>
                </c:pt>
                <c:pt idx="19">
                  <c:v>7</c:v>
                </c:pt>
                <c:pt idx="20">
                  <c:v>11</c:v>
                </c:pt>
                <c:pt idx="21">
                  <c:v>9</c:v>
                </c:pt>
                <c:pt idx="22">
                  <c:v>6</c:v>
                </c:pt>
                <c:pt idx="23">
                  <c:v>11</c:v>
                </c:pt>
              </c:numCache>
            </c:numRef>
          </c:val>
        </c:ser>
        <c:gapWidth val="0"/>
        <c:overlap val="100"/>
        <c:axId val="43174144"/>
        <c:axId val="43347968"/>
      </c:barChart>
      <c:catAx>
        <c:axId val="43174144"/>
        <c:scaling>
          <c:orientation val="minMax"/>
        </c:scaling>
        <c:axPos val="l"/>
        <c:numFmt formatCode="General" sourceLinked="1"/>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43347968"/>
        <c:crosses val="autoZero"/>
        <c:auto val="1"/>
        <c:lblAlgn val="ctr"/>
        <c:lblOffset val="100"/>
        <c:tickLblSkip val="1"/>
        <c:tickMarkSkip val="1"/>
      </c:catAx>
      <c:valAx>
        <c:axId val="43347968"/>
        <c:scaling>
          <c:orientation val="minMax"/>
        </c:scaling>
        <c:axPos val="b"/>
        <c:numFmt formatCode="0%"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3174144"/>
        <c:crosses val="autoZero"/>
        <c:crossBetween val="between"/>
        <c:majorUnit val="0.2"/>
      </c:valAx>
      <c:spPr>
        <a:noFill/>
        <a:ln w="25400">
          <a:noFill/>
        </a:ln>
      </c:spPr>
    </c:plotArea>
    <c:legend>
      <c:legendPos val="r"/>
      <c:layout>
        <c:manualLayout>
          <c:xMode val="edge"/>
          <c:yMode val="edge"/>
          <c:x val="0.44377429898973603"/>
          <c:y val="1.7550306211723504E-3"/>
          <c:w val="0.43058350833959208"/>
          <c:h val="6.0598819656213505E-2"/>
        </c:manualLayout>
      </c:layout>
      <c:spPr>
        <a:solidFill>
          <a:srgbClr val="FFFFFF">
            <a:alpha val="0"/>
          </a:srgbClr>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2050" b="0" i="0" u="none" strike="noStrike" baseline="0">
          <a:solidFill>
            <a:srgbClr val="000000"/>
          </a:solidFill>
          <a:latin typeface="Arial"/>
          <a:ea typeface="Arial"/>
          <a:cs typeface="Arial"/>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53072241570765188"/>
          <c:y val="6.9916472705062807E-2"/>
          <c:w val="0.35888161215425013"/>
          <c:h val="0.87423100765860218"/>
        </c:manualLayout>
      </c:layout>
      <c:barChart>
        <c:barDir val="bar"/>
        <c:grouping val="percentStacked"/>
        <c:ser>
          <c:idx val="0"/>
          <c:order val="0"/>
          <c:tx>
            <c:strRef>
              <c:f>'Q20-Projects'!$D$177</c:f>
              <c:strCache>
                <c:ptCount val="1"/>
                <c:pt idx="0">
                  <c:v>None</c:v>
                </c:pt>
              </c:strCache>
            </c:strRef>
          </c:tx>
          <c:spPr>
            <a:solidFill>
              <a:srgbClr val="FF0000"/>
            </a:solidFill>
            <a:ln w="12700">
              <a:solidFill>
                <a:srgbClr val="008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'Q20-Projects'!$E$177:$AB$177</c:f>
              <c:numCache>
                <c:formatCode>General</c:formatCode>
                <c:ptCount val="24"/>
                <c:pt idx="0">
                  <c:v>200</c:v>
                </c:pt>
                <c:pt idx="1">
                  <c:v>140</c:v>
                </c:pt>
                <c:pt idx="3">
                  <c:v>185</c:v>
                </c:pt>
                <c:pt idx="4">
                  <c:v>0</c:v>
                </c:pt>
                <c:pt idx="5">
                  <c:v>0</c:v>
                </c:pt>
                <c:pt idx="7">
                  <c:v>0</c:v>
                </c:pt>
                <c:pt idx="8">
                  <c:v>0</c:v>
                </c:pt>
                <c:pt idx="10">
                  <c:v>0</c:v>
                </c:pt>
                <c:pt idx="11">
                  <c:v>0</c:v>
                </c:pt>
                <c:pt idx="12">
                  <c:v>0</c:v>
                </c:pt>
                <c:pt idx="14">
                  <c:v>0</c:v>
                </c:pt>
                <c:pt idx="15">
                  <c:v>0</c:v>
                </c:pt>
                <c:pt idx="16">
                  <c:v>0</c:v>
                </c:pt>
                <c:pt idx="17">
                  <c:v>0</c:v>
                </c:pt>
                <c:pt idx="18">
                  <c:v>0</c:v>
                </c:pt>
                <c:pt idx="19">
                  <c:v>0</c:v>
                </c:pt>
                <c:pt idx="20">
                  <c:v>0</c:v>
                </c:pt>
                <c:pt idx="21">
                  <c:v>0</c:v>
                </c:pt>
                <c:pt idx="22">
                  <c:v>0</c:v>
                </c:pt>
                <c:pt idx="23">
                  <c:v>0</c:v>
                </c:pt>
              </c:numCache>
            </c:numRef>
          </c:val>
        </c:ser>
        <c:ser>
          <c:idx val="1"/>
          <c:order val="1"/>
          <c:tx>
            <c:strRef>
              <c:f>'Q20-Projects'!$D$178</c:f>
              <c:strCache>
                <c:ptCount val="1"/>
                <c:pt idx="0">
                  <c:v>Few</c:v>
                </c:pt>
              </c:strCache>
            </c:strRef>
          </c:tx>
          <c:spPr>
            <a:solidFill>
              <a:srgbClr val="FFFF00"/>
            </a:solidFill>
            <a:ln w="12700">
              <a:solidFill>
                <a:srgbClr val="000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'Q20-Projects'!$E$178:$AB$178</c:f>
              <c:numCache>
                <c:formatCode>General</c:formatCode>
                <c:ptCount val="24"/>
                <c:pt idx="0">
                  <c:v>1619.7</c:v>
                </c:pt>
                <c:pt idx="1">
                  <c:v>1587.7</c:v>
                </c:pt>
                <c:pt idx="3">
                  <c:v>1599.7</c:v>
                </c:pt>
                <c:pt idx="4">
                  <c:v>1443.793692022263</c:v>
                </c:pt>
                <c:pt idx="5">
                  <c:v>1690.7</c:v>
                </c:pt>
                <c:pt idx="7">
                  <c:v>1847.2</c:v>
                </c:pt>
                <c:pt idx="8">
                  <c:v>745</c:v>
                </c:pt>
                <c:pt idx="10">
                  <c:v>75.5</c:v>
                </c:pt>
                <c:pt idx="11">
                  <c:v>75.5</c:v>
                </c:pt>
                <c:pt idx="12">
                  <c:v>215.5</c:v>
                </c:pt>
                <c:pt idx="14">
                  <c:v>1772.7</c:v>
                </c:pt>
                <c:pt idx="15">
                  <c:v>1699.7</c:v>
                </c:pt>
                <c:pt idx="16">
                  <c:v>1014.7</c:v>
                </c:pt>
                <c:pt idx="17">
                  <c:v>1072.7</c:v>
                </c:pt>
                <c:pt idx="18">
                  <c:v>545</c:v>
                </c:pt>
                <c:pt idx="19">
                  <c:v>0</c:v>
                </c:pt>
                <c:pt idx="20">
                  <c:v>36</c:v>
                </c:pt>
                <c:pt idx="21">
                  <c:v>0</c:v>
                </c:pt>
                <c:pt idx="22">
                  <c:v>36</c:v>
                </c:pt>
                <c:pt idx="23">
                  <c:v>0</c:v>
                </c:pt>
              </c:numCache>
            </c:numRef>
          </c:val>
        </c:ser>
        <c:ser>
          <c:idx val="2"/>
          <c:order val="2"/>
          <c:tx>
            <c:strRef>
              <c:f>'Q20-Projects'!$D$179</c:f>
              <c:strCache>
                <c:ptCount val="1"/>
                <c:pt idx="0">
                  <c:v>Some</c:v>
                </c:pt>
              </c:strCache>
            </c:strRef>
          </c:tx>
          <c:spPr>
            <a:solidFill>
              <a:srgbClr val="00FF00"/>
            </a:solidFill>
            <a:ln w="12700">
              <a:solidFill>
                <a:srgbClr val="000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'Q20-Projects'!$E$179:$AB$179</c:f>
              <c:numCache>
                <c:formatCode>General</c:formatCode>
                <c:ptCount val="24"/>
                <c:pt idx="0">
                  <c:v>238.09369202226338</c:v>
                </c:pt>
                <c:pt idx="1">
                  <c:v>351.09369202226338</c:v>
                </c:pt>
                <c:pt idx="3">
                  <c:v>294.09369202226338</c:v>
                </c:pt>
                <c:pt idx="4">
                  <c:v>635</c:v>
                </c:pt>
                <c:pt idx="5">
                  <c:v>300.09369202226338</c:v>
                </c:pt>
                <c:pt idx="7">
                  <c:v>182.59369202226338</c:v>
                </c:pt>
                <c:pt idx="8">
                  <c:v>1269.793692022263</c:v>
                </c:pt>
                <c:pt idx="10">
                  <c:v>1239.7</c:v>
                </c:pt>
                <c:pt idx="11">
                  <c:v>1227.7</c:v>
                </c:pt>
                <c:pt idx="12">
                  <c:v>1304.293692022263</c:v>
                </c:pt>
                <c:pt idx="14">
                  <c:v>173.5</c:v>
                </c:pt>
                <c:pt idx="15">
                  <c:v>103.5</c:v>
                </c:pt>
                <c:pt idx="16">
                  <c:v>176</c:v>
                </c:pt>
                <c:pt idx="17">
                  <c:v>766.5</c:v>
                </c:pt>
                <c:pt idx="18">
                  <c:v>1399.293692022263</c:v>
                </c:pt>
                <c:pt idx="19">
                  <c:v>1763.7</c:v>
                </c:pt>
                <c:pt idx="20">
                  <c:v>120.5</c:v>
                </c:pt>
                <c:pt idx="21">
                  <c:v>1243.2</c:v>
                </c:pt>
                <c:pt idx="22">
                  <c:v>1737.2</c:v>
                </c:pt>
                <c:pt idx="23">
                  <c:v>1153.2</c:v>
                </c:pt>
              </c:numCache>
            </c:numRef>
          </c:val>
        </c:ser>
        <c:ser>
          <c:idx val="3"/>
          <c:order val="3"/>
          <c:tx>
            <c:strRef>
              <c:f>'Q20-Projects'!$D$180</c:f>
              <c:strCache>
                <c:ptCount val="1"/>
                <c:pt idx="0">
                  <c:v>Almost All</c:v>
                </c:pt>
              </c:strCache>
            </c:strRef>
          </c:tx>
          <c:spPr>
            <a:solidFill>
              <a:srgbClr val="008000"/>
            </a:solidFill>
            <a:ln w="12700">
              <a:solidFill>
                <a:srgbClr val="000000"/>
              </a:solidFill>
              <a:prstDash val="solid"/>
            </a:ln>
          </c:spPr>
          <c:cat>
            <c:strRef>
              <c:f>'Q20-Projects'!$E$176:$AB$176</c:f>
              <c:strCache>
                <c:ptCount val="24"/>
                <c:pt idx="0">
                  <c:v>Sharing of lessons learned outside the organization</c:v>
                </c:pt>
                <c:pt idx="1">
                  <c:v>Sharing of lessons learned internally</c:v>
                </c:pt>
                <c:pt idx="3">
                  <c:v>Use of data from monitoring and assessment to adapt future conservation action</c:v>
                </c:pt>
                <c:pt idx="4">
                  <c:v>Assessment of performance of conservation action</c:v>
                </c:pt>
                <c:pt idx="5">
                  <c:v>Assessment of conservation status</c:v>
                </c:pt>
                <c:pt idx="7">
                  <c:v>Implementation of monitoring plan</c:v>
                </c:pt>
                <c:pt idx="8">
                  <c:v>Development of monitoring plan</c:v>
                </c:pt>
                <c:pt idx="10">
                  <c:v>Implementation of operational plan</c:v>
                </c:pt>
                <c:pt idx="11">
                  <c:v>Development of operational plan</c:v>
                </c:pt>
                <c:pt idx="12">
                  <c:v>Development of conservation action plan</c:v>
                </c:pt>
                <c:pt idx="14">
                  <c:v>Articulation of logic models for conservation actions</c:v>
                </c:pt>
                <c:pt idx="15">
                  <c:v>Prioritization of conservation actions to be implemented</c:v>
                </c:pt>
                <c:pt idx="16">
                  <c:v>Identification of conservation actions</c:v>
                </c:pt>
                <c:pt idx="17">
                  <c:v>Situation analysis</c:v>
                </c:pt>
                <c:pt idx="18">
                  <c:v>Prioritization of threats to be addressed</c:v>
                </c:pt>
                <c:pt idx="19">
                  <c:v>Identification of threats</c:v>
                </c:pt>
                <c:pt idx="20">
                  <c:v>Identification of conservation targets</c:v>
                </c:pt>
                <c:pt idx="21">
                  <c:v>Identification &amp; outreach to key organizational partners in planning process</c:v>
                </c:pt>
                <c:pt idx="22">
                  <c:v>Identification &amp; outreach to key stakeholders in planning process</c:v>
                </c:pt>
                <c:pt idx="23">
                  <c:v>A well-defined scope of work</c:v>
                </c:pt>
              </c:strCache>
            </c:strRef>
          </c:cat>
          <c:val>
            <c:numRef>
              <c:f>'Q20-Projects'!$E$180:$AB$180</c:f>
              <c:numCache>
                <c:formatCode>General</c:formatCode>
                <c:ptCount val="24"/>
                <c:pt idx="0">
                  <c:v>36</c:v>
                </c:pt>
                <c:pt idx="1">
                  <c:v>15</c:v>
                </c:pt>
                <c:pt idx="3">
                  <c:v>0</c:v>
                </c:pt>
                <c:pt idx="4">
                  <c:v>15</c:v>
                </c:pt>
                <c:pt idx="5">
                  <c:v>88</c:v>
                </c:pt>
                <c:pt idx="7">
                  <c:v>49</c:v>
                </c:pt>
                <c:pt idx="8">
                  <c:v>64</c:v>
                </c:pt>
                <c:pt idx="10">
                  <c:v>763.59369202226344</c:v>
                </c:pt>
                <c:pt idx="11">
                  <c:v>790.59369202226344</c:v>
                </c:pt>
                <c:pt idx="12">
                  <c:v>559</c:v>
                </c:pt>
                <c:pt idx="14">
                  <c:v>147.59369202226338</c:v>
                </c:pt>
                <c:pt idx="15">
                  <c:v>275.59369202226338</c:v>
                </c:pt>
                <c:pt idx="16">
                  <c:v>888.09369202226344</c:v>
                </c:pt>
                <c:pt idx="17">
                  <c:v>254.59369202226338</c:v>
                </c:pt>
                <c:pt idx="18">
                  <c:v>149.5</c:v>
                </c:pt>
                <c:pt idx="19">
                  <c:v>330.09369202226338</c:v>
                </c:pt>
                <c:pt idx="20">
                  <c:v>1937.293692022263</c:v>
                </c:pt>
                <c:pt idx="21">
                  <c:v>850.59369202226344</c:v>
                </c:pt>
                <c:pt idx="22">
                  <c:v>320.59369202226338</c:v>
                </c:pt>
                <c:pt idx="23">
                  <c:v>940.59369202226344</c:v>
                </c:pt>
              </c:numCache>
            </c:numRef>
          </c:val>
        </c:ser>
        <c:gapWidth val="0"/>
        <c:overlap val="100"/>
        <c:axId val="45029632"/>
        <c:axId val="45035520"/>
      </c:barChart>
      <c:catAx>
        <c:axId val="45029632"/>
        <c:scaling>
          <c:orientation val="minMax"/>
        </c:scaling>
        <c:axPos val="l"/>
        <c:numFmt formatCode="General" sourceLinked="1"/>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45035520"/>
        <c:crosses val="autoZero"/>
        <c:auto val="1"/>
        <c:lblAlgn val="ctr"/>
        <c:lblOffset val="100"/>
        <c:tickLblSkip val="1"/>
        <c:tickMarkSkip val="1"/>
      </c:catAx>
      <c:valAx>
        <c:axId val="45035520"/>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5029632"/>
        <c:crosses val="autoZero"/>
        <c:crossBetween val="between"/>
        <c:majorUnit val="0.2"/>
      </c:valAx>
      <c:spPr>
        <a:noFill/>
        <a:ln w="25400">
          <a:noFill/>
        </a:ln>
      </c:spPr>
    </c:plotArea>
    <c:legend>
      <c:legendPos val="r"/>
      <c:layout>
        <c:manualLayout>
          <c:xMode val="edge"/>
          <c:yMode val="edge"/>
          <c:x val="0.44904841107843502"/>
          <c:y val="1.66127519845947E-3"/>
          <c:w val="0.46562988046183301"/>
          <c:h val="6.0598819656213505E-2"/>
        </c:manualLayout>
      </c:layout>
      <c:spPr>
        <a:solidFill>
          <a:srgbClr val="FFFFFF">
            <a:alpha val="0"/>
          </a:srgbClr>
        </a:solidFill>
        <a:ln w="3175">
          <a:no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2050" b="0" i="0" u="none" strike="noStrike" baseline="0">
          <a:solidFill>
            <a:srgbClr val="000000"/>
          </a:solidFill>
          <a:latin typeface="Arial"/>
          <a:ea typeface="Arial"/>
          <a:cs typeface="Arial"/>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50058720842613391"/>
          <c:y val="0.111389757248996"/>
          <c:w val="0.47017636091287313"/>
          <c:h val="0.78949729043762895"/>
        </c:manualLayout>
      </c:layout>
      <c:barChart>
        <c:barDir val="bar"/>
        <c:grouping val="percentStacked"/>
        <c:ser>
          <c:idx val="0"/>
          <c:order val="0"/>
          <c:tx>
            <c:strRef>
              <c:f>'Q27'!$B$21</c:f>
              <c:strCache>
                <c:ptCount val="1"/>
                <c:pt idx="0">
                  <c:v>Not necessary</c:v>
                </c:pt>
              </c:strCache>
            </c:strRef>
          </c:tx>
          <c:spPr>
            <a:solidFill>
              <a:srgbClr val="DD0806"/>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'Q27'!$C$21:$M$21</c:f>
              <c:numCache>
                <c:formatCode>General</c:formatCode>
                <c:ptCount val="11"/>
                <c:pt idx="0">
                  <c:v>5</c:v>
                </c:pt>
                <c:pt idx="1">
                  <c:v>5</c:v>
                </c:pt>
                <c:pt idx="2">
                  <c:v>2</c:v>
                </c:pt>
                <c:pt idx="3">
                  <c:v>1</c:v>
                </c:pt>
                <c:pt idx="4">
                  <c:v>1</c:v>
                </c:pt>
                <c:pt idx="5">
                  <c:v>4</c:v>
                </c:pt>
                <c:pt idx="6">
                  <c:v>3</c:v>
                </c:pt>
                <c:pt idx="7">
                  <c:v>0</c:v>
                </c:pt>
                <c:pt idx="8">
                  <c:v>0</c:v>
                </c:pt>
                <c:pt idx="9">
                  <c:v>1</c:v>
                </c:pt>
                <c:pt idx="10">
                  <c:v>0</c:v>
                </c:pt>
              </c:numCache>
            </c:numRef>
          </c:val>
        </c:ser>
        <c:ser>
          <c:idx val="1"/>
          <c:order val="1"/>
          <c:tx>
            <c:strRef>
              <c:f>'Q27'!$B$22</c:f>
              <c:strCache>
                <c:ptCount val="1"/>
                <c:pt idx="0">
                  <c:v>Moderately useful</c:v>
                </c:pt>
              </c:strCache>
            </c:strRef>
          </c:tx>
          <c:spPr>
            <a:solidFill>
              <a:srgbClr val="FCF305"/>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'Q27'!$C$22:$M$22</c:f>
              <c:numCache>
                <c:formatCode>General</c:formatCode>
                <c:ptCount val="11"/>
                <c:pt idx="0">
                  <c:v>7</c:v>
                </c:pt>
                <c:pt idx="1">
                  <c:v>3</c:v>
                </c:pt>
                <c:pt idx="2">
                  <c:v>5</c:v>
                </c:pt>
                <c:pt idx="3">
                  <c:v>6</c:v>
                </c:pt>
                <c:pt idx="4">
                  <c:v>5</c:v>
                </c:pt>
                <c:pt idx="5">
                  <c:v>1</c:v>
                </c:pt>
                <c:pt idx="6">
                  <c:v>2</c:v>
                </c:pt>
                <c:pt idx="7">
                  <c:v>4</c:v>
                </c:pt>
                <c:pt idx="8">
                  <c:v>4</c:v>
                </c:pt>
                <c:pt idx="9">
                  <c:v>1</c:v>
                </c:pt>
                <c:pt idx="10">
                  <c:v>2</c:v>
                </c:pt>
              </c:numCache>
            </c:numRef>
          </c:val>
        </c:ser>
        <c:ser>
          <c:idx val="2"/>
          <c:order val="2"/>
          <c:tx>
            <c:strRef>
              <c:f>'Q27'!$B$23</c:f>
              <c:strCache>
                <c:ptCount val="1"/>
                <c:pt idx="0">
                  <c:v>Very important</c:v>
                </c:pt>
              </c:strCache>
            </c:strRef>
          </c:tx>
          <c:spPr>
            <a:solidFill>
              <a:srgbClr val="1FB714"/>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'Q27'!$C$23:$M$23</c:f>
              <c:numCache>
                <c:formatCode>General</c:formatCode>
                <c:ptCount val="11"/>
                <c:pt idx="0">
                  <c:v>2</c:v>
                </c:pt>
                <c:pt idx="1">
                  <c:v>6</c:v>
                </c:pt>
                <c:pt idx="2">
                  <c:v>4</c:v>
                </c:pt>
                <c:pt idx="3">
                  <c:v>3</c:v>
                </c:pt>
                <c:pt idx="4">
                  <c:v>5</c:v>
                </c:pt>
                <c:pt idx="5">
                  <c:v>3</c:v>
                </c:pt>
                <c:pt idx="6">
                  <c:v>3</c:v>
                </c:pt>
                <c:pt idx="7">
                  <c:v>6</c:v>
                </c:pt>
                <c:pt idx="8">
                  <c:v>5</c:v>
                </c:pt>
                <c:pt idx="9">
                  <c:v>5</c:v>
                </c:pt>
                <c:pt idx="10">
                  <c:v>5</c:v>
                </c:pt>
              </c:numCache>
            </c:numRef>
          </c:val>
        </c:ser>
        <c:ser>
          <c:idx val="3"/>
          <c:order val="3"/>
          <c:tx>
            <c:strRef>
              <c:f>'Q27'!$B$24</c:f>
              <c:strCache>
                <c:ptCount val="1"/>
                <c:pt idx="0">
                  <c:v>Absolutely essential</c:v>
                </c:pt>
              </c:strCache>
            </c:strRef>
          </c:tx>
          <c:spPr>
            <a:solidFill>
              <a:srgbClr val="006411"/>
            </a:solidFill>
            <a:ln w="12700">
              <a:solidFill>
                <a:srgbClr val="000000"/>
              </a:solidFill>
              <a:prstDash val="solid"/>
            </a:ln>
          </c:spPr>
          <c:cat>
            <c:strRef>
              <c:f>'Q27'!$C$3:$M$3</c:f>
              <c:strCache>
                <c:ptCount val="11"/>
                <c:pt idx="0">
                  <c:v>Seeing it being successfully implemented by other conservation or development NGO</c:v>
                </c:pt>
                <c:pt idx="1">
                  <c:v>Software tools that support SPM collection, management, &amp; reporting</c:v>
                </c:pt>
                <c:pt idx="2">
                  <c:v>Donor reporting requirement</c:v>
                </c:pt>
                <c:pt idx="3">
                  <c:v>Donor requirement to adopt SPM</c:v>
                </c:pt>
                <c:pt idx="4">
                  <c:v>A comprehensive plan that integrated SPM</c:v>
                </c:pt>
                <c:pt idx="5">
                  <c:v>Dedicated SPM program with staff supporting implementation</c:v>
                </c:pt>
                <c:pt idx="6">
                  <c:v>Dedicated funding for SPM</c:v>
                </c:pt>
                <c:pt idx="7">
                  <c:v>A vision for what could be accomplished with SPM</c:v>
                </c:pt>
                <c:pt idx="8">
                  <c:v>Evidence that SPM led to increased effectiveness and/or efficiency</c:v>
                </c:pt>
                <c:pt idx="9">
                  <c:v>Presence of a champion within organization</c:v>
                </c:pt>
                <c:pt idx="10">
                  <c:v>Institutional mandate</c:v>
                </c:pt>
              </c:strCache>
            </c:strRef>
          </c:cat>
          <c:val>
            <c:numRef>
              <c:f>'Q27'!$C$24:$M$24</c:f>
              <c:numCache>
                <c:formatCode>General</c:formatCode>
                <c:ptCount val="11"/>
                <c:pt idx="0">
                  <c:v>1</c:v>
                </c:pt>
                <c:pt idx="1">
                  <c:v>1</c:v>
                </c:pt>
                <c:pt idx="2">
                  <c:v>3</c:v>
                </c:pt>
                <c:pt idx="3">
                  <c:v>3</c:v>
                </c:pt>
                <c:pt idx="4">
                  <c:v>3</c:v>
                </c:pt>
                <c:pt idx="5">
                  <c:v>7</c:v>
                </c:pt>
                <c:pt idx="6">
                  <c:v>7</c:v>
                </c:pt>
                <c:pt idx="7">
                  <c:v>5</c:v>
                </c:pt>
                <c:pt idx="8">
                  <c:v>5</c:v>
                </c:pt>
                <c:pt idx="9">
                  <c:v>8</c:v>
                </c:pt>
                <c:pt idx="10">
                  <c:v>8</c:v>
                </c:pt>
              </c:numCache>
            </c:numRef>
          </c:val>
        </c:ser>
        <c:gapWidth val="0"/>
        <c:overlap val="100"/>
        <c:axId val="45048576"/>
        <c:axId val="45050112"/>
      </c:barChart>
      <c:catAx>
        <c:axId val="45048576"/>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5050112"/>
        <c:crosses val="autoZero"/>
        <c:auto val="1"/>
        <c:lblAlgn val="ctr"/>
        <c:lblOffset val="100"/>
        <c:tickLblSkip val="1"/>
        <c:tickMarkSkip val="1"/>
      </c:catAx>
      <c:valAx>
        <c:axId val="45050112"/>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5048576"/>
        <c:crosses val="autoZero"/>
        <c:crossBetween val="between"/>
        <c:majorUnit val="0.2"/>
      </c:valAx>
      <c:spPr>
        <a:noFill/>
        <a:ln w="25400">
          <a:noFill/>
        </a:ln>
      </c:spPr>
    </c:plotArea>
    <c:legend>
      <c:legendPos val="r"/>
      <c:layout>
        <c:manualLayout>
          <c:xMode val="edge"/>
          <c:yMode val="edge"/>
          <c:x val="0.15101436287504705"/>
          <c:y val="1.6010498687664002E-3"/>
          <c:w val="0.83767900863960221"/>
          <c:h val="8.5023742261225055E-2"/>
        </c:manualLayout>
      </c:layout>
      <c:spPr>
        <a:solidFill>
          <a:srgbClr val="FFFFFF">
            <a:alpha val="0"/>
          </a:srgbClr>
        </a:solidFill>
        <a:ln w="3175">
          <a:noFill/>
          <a:prstDash val="solid"/>
        </a:ln>
      </c:spPr>
      <c:txPr>
        <a:bodyPr/>
        <a:lstStyle/>
        <a:p>
          <a:pPr>
            <a:defRPr sz="16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775"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22101441010681502"/>
          <c:y val="7.5829383886255916E-2"/>
          <c:w val="0.73441734476783682"/>
          <c:h val="0.73802925700638122"/>
        </c:manualLayout>
      </c:layout>
      <c:barChart>
        <c:barDir val="col"/>
        <c:grouping val="clustered"/>
        <c:ser>
          <c:idx val="0"/>
          <c:order val="0"/>
          <c:tx>
            <c:strRef>
              <c:f>'Q19'!$G$20</c:f>
              <c:strCache>
                <c:ptCount val="1"/>
                <c:pt idx="0">
                  <c:v>Projects</c:v>
                </c:pt>
              </c:strCache>
            </c:strRef>
          </c:tx>
          <c:spPr>
            <a:solidFill>
              <a:schemeClr val="tx2">
                <a:lumMod val="60000"/>
                <a:lumOff val="40000"/>
              </a:schemeClr>
            </a:solidFill>
            <a:ln w="25400">
              <a:noFill/>
            </a:ln>
            <a:effectLst/>
          </c:spPr>
          <c:cat>
            <c:strRef>
              <c:f>'Q19'!$I$21:$I$24</c:f>
              <c:strCache>
                <c:ptCount val="4"/>
                <c:pt idx="0">
                  <c:v>Almost never (&lt;10%)</c:v>
                </c:pt>
                <c:pt idx="1">
                  <c:v>Occasionally (10-49%)</c:v>
                </c:pt>
                <c:pt idx="2">
                  <c:v>Often (50-90%)</c:v>
                </c:pt>
                <c:pt idx="3">
                  <c:v>Almost always (&gt;90%)</c:v>
                </c:pt>
              </c:strCache>
            </c:strRef>
          </c:cat>
          <c:val>
            <c:numRef>
              <c:f>'Q19'!$G$21:$G$24</c:f>
              <c:numCache>
                <c:formatCode>General</c:formatCode>
                <c:ptCount val="4"/>
                <c:pt idx="0">
                  <c:v>1</c:v>
                </c:pt>
                <c:pt idx="1">
                  <c:v>7</c:v>
                </c:pt>
                <c:pt idx="2">
                  <c:v>6</c:v>
                </c:pt>
                <c:pt idx="3">
                  <c:v>1</c:v>
                </c:pt>
              </c:numCache>
            </c:numRef>
          </c:val>
        </c:ser>
        <c:axId val="103425920"/>
        <c:axId val="103427456"/>
      </c:barChart>
      <c:catAx>
        <c:axId val="103425920"/>
        <c:scaling>
          <c:orientation val="minMax"/>
        </c:scaling>
        <c:axPos val="b"/>
        <c:numFmt formatCode="General" sourceLinked="1"/>
        <c:tickLblPos val="nextTo"/>
        <c:spPr>
          <a:ln w="3175">
            <a:solidFill>
              <a:srgbClr val="808080"/>
            </a:solidFill>
            <a:prstDash val="solid"/>
          </a:ln>
        </c:spPr>
        <c:txPr>
          <a:bodyPr/>
          <a:lstStyle/>
          <a:p>
            <a:pPr>
              <a:defRPr sz="1000"/>
            </a:pPr>
            <a:endParaRPr lang="en-US"/>
          </a:p>
        </c:txPr>
        <c:crossAx val="103427456"/>
        <c:crosses val="autoZero"/>
        <c:auto val="1"/>
        <c:lblAlgn val="ctr"/>
        <c:lblOffset val="100"/>
      </c:catAx>
      <c:valAx>
        <c:axId val="103427456"/>
        <c:scaling>
          <c:orientation val="minMax"/>
        </c:scaling>
        <c:axPos val="l"/>
        <c:title>
          <c:tx>
            <c:rich>
              <a:bodyPr rot="0" vert="horz"/>
              <a:lstStyle/>
              <a:p>
                <a:pPr>
                  <a:defRPr sz="1100"/>
                </a:pPr>
                <a:r>
                  <a:rPr lang="en-US" sz="1100"/>
                  <a:t># of respondents</a:t>
                </a:r>
              </a:p>
            </c:rich>
          </c:tx>
          <c:layout>
            <c:manualLayout>
              <c:xMode val="edge"/>
              <c:yMode val="edge"/>
              <c:x val="0"/>
              <c:y val="0.28038884949807807"/>
            </c:manualLayout>
          </c:layout>
        </c:title>
        <c:numFmt formatCode="General" sourceLinked="1"/>
        <c:tickLblPos val="nextTo"/>
        <c:spPr>
          <a:ln w="3175">
            <a:solidFill>
              <a:srgbClr val="808080"/>
            </a:solidFill>
            <a:prstDash val="solid"/>
          </a:ln>
        </c:spPr>
        <c:crossAx val="103425920"/>
        <c:crosses val="autoZero"/>
        <c:crossBetween val="between"/>
        <c:majorUnit val="2"/>
      </c:valAx>
      <c:spPr>
        <a:solidFill>
          <a:srgbClr val="FFFFFF">
            <a:alpha val="0"/>
          </a:srgbClr>
        </a:solidFill>
        <a:ln w="25400">
          <a:noFill/>
        </a:ln>
      </c:spPr>
    </c:plotArea>
    <c:plotVisOnly val="1"/>
    <c:dispBlanksAs val="gap"/>
  </c:chart>
  <c:spPr>
    <a:solidFill>
      <a:srgbClr val="FFFFFF">
        <a:alpha val="0"/>
      </a:srgbClr>
    </a:solidFill>
    <a:ln w="3175">
      <a:noFill/>
      <a:prstDash val="solid"/>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9.8923175901125038E-2"/>
          <c:y val="4.5310004932756109E-2"/>
          <c:w val="0.55174860351630117"/>
          <c:h val="0.74127813086121497"/>
        </c:manualLayout>
      </c:layout>
      <c:barChart>
        <c:barDir val="col"/>
        <c:grouping val="percentStacked"/>
        <c:ser>
          <c:idx val="0"/>
          <c:order val="0"/>
          <c:tx>
            <c:strRef>
              <c:f>'Q19 X'!$H$30</c:f>
              <c:strCache>
                <c:ptCount val="1"/>
                <c:pt idx="0">
                  <c:v>Almost never practiced well</c:v>
                </c:pt>
              </c:strCache>
            </c:strRef>
          </c:tx>
          <c:spPr>
            <a:solidFill>
              <a:srgbClr val="FF0000"/>
            </a:solidFill>
            <a:ln>
              <a:solidFill>
                <a:schemeClr val="tx1"/>
              </a:solidFill>
            </a:ln>
          </c:spPr>
          <c:cat>
            <c:strRef>
              <c:f>'Q19 X'!$I$29:$K$29</c:f>
              <c:strCache>
                <c:ptCount val="3"/>
                <c:pt idx="0">
                  <c:v>Informally Promoted</c:v>
                </c:pt>
                <c:pt idx="1">
                  <c:v>Formally Promoted</c:v>
                </c:pt>
                <c:pt idx="2">
                  <c:v>Mandated</c:v>
                </c:pt>
              </c:strCache>
            </c:strRef>
          </c:cat>
          <c:val>
            <c:numRef>
              <c:f>'Q19 X'!$I$30:$K$30</c:f>
              <c:numCache>
                <c:formatCode>General</c:formatCode>
                <c:ptCount val="3"/>
                <c:pt idx="0">
                  <c:v>1</c:v>
                </c:pt>
              </c:numCache>
            </c:numRef>
          </c:val>
        </c:ser>
        <c:ser>
          <c:idx val="1"/>
          <c:order val="1"/>
          <c:tx>
            <c:strRef>
              <c:f>'Q19 X'!$H$31</c:f>
              <c:strCache>
                <c:ptCount val="1"/>
                <c:pt idx="0">
                  <c:v>Occasionally practiced well</c:v>
                </c:pt>
              </c:strCache>
            </c:strRef>
          </c:tx>
          <c:spPr>
            <a:solidFill>
              <a:srgbClr val="FFFF00"/>
            </a:solidFill>
            <a:ln>
              <a:solidFill>
                <a:schemeClr val="tx1"/>
              </a:solidFill>
            </a:ln>
          </c:spPr>
          <c:cat>
            <c:strRef>
              <c:f>'Q19 X'!$I$29:$K$29</c:f>
              <c:strCache>
                <c:ptCount val="3"/>
                <c:pt idx="0">
                  <c:v>Informally Promoted</c:v>
                </c:pt>
                <c:pt idx="1">
                  <c:v>Formally Promoted</c:v>
                </c:pt>
                <c:pt idx="2">
                  <c:v>Mandated</c:v>
                </c:pt>
              </c:strCache>
            </c:strRef>
          </c:cat>
          <c:val>
            <c:numRef>
              <c:f>'Q19 X'!$I$31:$K$31</c:f>
              <c:numCache>
                <c:formatCode>General</c:formatCode>
                <c:ptCount val="3"/>
                <c:pt idx="0">
                  <c:v>3</c:v>
                </c:pt>
                <c:pt idx="1">
                  <c:v>3</c:v>
                </c:pt>
                <c:pt idx="2">
                  <c:v>1</c:v>
                </c:pt>
              </c:numCache>
            </c:numRef>
          </c:val>
        </c:ser>
        <c:ser>
          <c:idx val="2"/>
          <c:order val="2"/>
          <c:tx>
            <c:strRef>
              <c:f>'Q19 X'!$H$32</c:f>
              <c:strCache>
                <c:ptCount val="1"/>
                <c:pt idx="0">
                  <c:v>Often practiced well</c:v>
                </c:pt>
              </c:strCache>
            </c:strRef>
          </c:tx>
          <c:spPr>
            <a:solidFill>
              <a:srgbClr val="00FF00"/>
            </a:solidFill>
            <a:ln>
              <a:solidFill>
                <a:schemeClr val="tx1"/>
              </a:solidFill>
            </a:ln>
          </c:spPr>
          <c:cat>
            <c:strRef>
              <c:f>'Q19 X'!$I$29:$K$29</c:f>
              <c:strCache>
                <c:ptCount val="3"/>
                <c:pt idx="0">
                  <c:v>Informally Promoted</c:v>
                </c:pt>
                <c:pt idx="1">
                  <c:v>Formally Promoted</c:v>
                </c:pt>
                <c:pt idx="2">
                  <c:v>Mandated</c:v>
                </c:pt>
              </c:strCache>
            </c:strRef>
          </c:cat>
          <c:val>
            <c:numRef>
              <c:f>'Q19 X'!$I$32:$K$32</c:f>
              <c:numCache>
                <c:formatCode>General</c:formatCode>
                <c:ptCount val="3"/>
                <c:pt idx="0">
                  <c:v>1</c:v>
                </c:pt>
                <c:pt idx="1">
                  <c:v>2</c:v>
                </c:pt>
                <c:pt idx="2">
                  <c:v>3</c:v>
                </c:pt>
              </c:numCache>
            </c:numRef>
          </c:val>
        </c:ser>
        <c:ser>
          <c:idx val="3"/>
          <c:order val="3"/>
          <c:tx>
            <c:strRef>
              <c:f>'Q19 X'!$H$33</c:f>
              <c:strCache>
                <c:ptCount val="1"/>
                <c:pt idx="0">
                  <c:v>Almost always practiced well</c:v>
                </c:pt>
              </c:strCache>
            </c:strRef>
          </c:tx>
          <c:spPr>
            <a:solidFill>
              <a:srgbClr val="008000"/>
            </a:solidFill>
            <a:ln>
              <a:solidFill>
                <a:schemeClr val="tx1"/>
              </a:solidFill>
            </a:ln>
          </c:spPr>
          <c:cat>
            <c:strRef>
              <c:f>'Q19 X'!$I$29:$K$29</c:f>
              <c:strCache>
                <c:ptCount val="3"/>
                <c:pt idx="0">
                  <c:v>Informally Promoted</c:v>
                </c:pt>
                <c:pt idx="1">
                  <c:v>Formally Promoted</c:v>
                </c:pt>
                <c:pt idx="2">
                  <c:v>Mandated</c:v>
                </c:pt>
              </c:strCache>
            </c:strRef>
          </c:cat>
          <c:val>
            <c:numRef>
              <c:f>'Q19 X'!$I$33:$K$33</c:f>
              <c:numCache>
                <c:formatCode>General</c:formatCode>
                <c:ptCount val="3"/>
                <c:pt idx="2">
                  <c:v>1</c:v>
                </c:pt>
              </c:numCache>
            </c:numRef>
          </c:val>
        </c:ser>
        <c:gapWidth val="10"/>
        <c:overlap val="100"/>
        <c:axId val="45083648"/>
        <c:axId val="45740800"/>
      </c:barChart>
      <c:catAx>
        <c:axId val="45083648"/>
        <c:scaling>
          <c:orientation val="minMax"/>
        </c:scaling>
        <c:axPos val="b"/>
        <c:tickLblPos val="nextTo"/>
        <c:txPr>
          <a:bodyPr wrap="square"/>
          <a:lstStyle/>
          <a:p>
            <a:pPr>
              <a:defRPr sz="1800" b="1"/>
            </a:pPr>
            <a:endParaRPr lang="en-US"/>
          </a:p>
        </c:txPr>
        <c:crossAx val="45740800"/>
        <c:crosses val="autoZero"/>
        <c:auto val="1"/>
        <c:lblAlgn val="ctr"/>
        <c:lblOffset val="100"/>
      </c:catAx>
      <c:valAx>
        <c:axId val="45740800"/>
        <c:scaling>
          <c:orientation val="minMax"/>
        </c:scaling>
        <c:axPos val="l"/>
        <c:numFmt formatCode="0%" sourceLinked="1"/>
        <c:tickLblPos val="nextTo"/>
        <c:txPr>
          <a:bodyPr/>
          <a:lstStyle/>
          <a:p>
            <a:pPr>
              <a:defRPr sz="1400"/>
            </a:pPr>
            <a:endParaRPr lang="en-US"/>
          </a:p>
        </c:txPr>
        <c:crossAx val="45083648"/>
        <c:crosses val="autoZero"/>
        <c:crossBetween val="between"/>
        <c:majorUnit val="0.2"/>
      </c:valAx>
    </c:plotArea>
    <c:legend>
      <c:legendPos val="r"/>
      <c:layout>
        <c:manualLayout>
          <c:xMode val="edge"/>
          <c:yMode val="edge"/>
          <c:x val="0.67902448153487927"/>
          <c:y val="7.0761266495835709E-2"/>
          <c:w val="0.32097553808897705"/>
          <c:h val="0.71651208002005484"/>
        </c:manualLayout>
      </c:layout>
      <c:txPr>
        <a:bodyPr/>
        <a:lstStyle/>
        <a:p>
          <a:pPr>
            <a:defRPr sz="1800"/>
          </a:pPr>
          <a:endParaRPr lang="en-US"/>
        </a:p>
      </c:txP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8197730779883707"/>
          <c:y val="9.4290837691090104E-2"/>
          <c:w val="0.48735468681992611"/>
          <c:h val="0.8238680851916409"/>
        </c:manualLayout>
      </c:layout>
      <c:barChart>
        <c:barDir val="bar"/>
        <c:grouping val="percentStacked"/>
        <c:ser>
          <c:idx val="0"/>
          <c:order val="0"/>
          <c:tx>
            <c:strRef>
              <c:f>'Q27'!$E$80</c:f>
              <c:strCache>
                <c:ptCount val="1"/>
                <c:pt idx="0">
                  <c:v>Not necessary</c:v>
                </c:pt>
              </c:strCache>
            </c:strRef>
          </c:tx>
          <c:spPr>
            <a:solidFill>
              <a:srgbClr val="DD0806"/>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'Q27'!$F$80:$P$80</c:f>
              <c:numCache>
                <c:formatCode>General</c:formatCode>
                <c:ptCount val="11"/>
                <c:pt idx="0">
                  <c:v>2</c:v>
                </c:pt>
                <c:pt idx="1">
                  <c:v>2</c:v>
                </c:pt>
                <c:pt idx="2">
                  <c:v>2</c:v>
                </c:pt>
                <c:pt idx="3">
                  <c:v>0</c:v>
                </c:pt>
                <c:pt idx="4">
                  <c:v>0</c:v>
                </c:pt>
                <c:pt idx="5">
                  <c:v>1</c:v>
                </c:pt>
                <c:pt idx="6">
                  <c:v>0</c:v>
                </c:pt>
                <c:pt idx="7">
                  <c:v>0</c:v>
                </c:pt>
                <c:pt idx="8">
                  <c:v>1</c:v>
                </c:pt>
                <c:pt idx="9">
                  <c:v>0</c:v>
                </c:pt>
                <c:pt idx="10">
                  <c:v>0</c:v>
                </c:pt>
              </c:numCache>
            </c:numRef>
          </c:val>
        </c:ser>
        <c:ser>
          <c:idx val="1"/>
          <c:order val="1"/>
          <c:tx>
            <c:strRef>
              <c:f>'Q27'!$E$81</c:f>
              <c:strCache>
                <c:ptCount val="1"/>
                <c:pt idx="0">
                  <c:v>Moderately useful</c:v>
                </c:pt>
              </c:strCache>
            </c:strRef>
          </c:tx>
          <c:spPr>
            <a:solidFill>
              <a:srgbClr val="FCF305"/>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'Q27'!$F$81:$P$81</c:f>
              <c:numCache>
                <c:formatCode>General</c:formatCode>
                <c:ptCount val="11"/>
                <c:pt idx="0">
                  <c:v>2</c:v>
                </c:pt>
                <c:pt idx="1">
                  <c:v>0</c:v>
                </c:pt>
                <c:pt idx="2">
                  <c:v>0</c:v>
                </c:pt>
                <c:pt idx="3">
                  <c:v>2</c:v>
                </c:pt>
                <c:pt idx="4">
                  <c:v>2</c:v>
                </c:pt>
                <c:pt idx="5">
                  <c:v>1</c:v>
                </c:pt>
                <c:pt idx="6">
                  <c:v>1</c:v>
                </c:pt>
                <c:pt idx="7">
                  <c:v>1</c:v>
                </c:pt>
                <c:pt idx="8">
                  <c:v>0</c:v>
                </c:pt>
                <c:pt idx="9">
                  <c:v>0</c:v>
                </c:pt>
                <c:pt idx="10">
                  <c:v>0</c:v>
                </c:pt>
              </c:numCache>
            </c:numRef>
          </c:val>
        </c:ser>
        <c:ser>
          <c:idx val="2"/>
          <c:order val="2"/>
          <c:tx>
            <c:strRef>
              <c:f>'Q27'!$E$82</c:f>
              <c:strCache>
                <c:ptCount val="1"/>
                <c:pt idx="0">
                  <c:v>Very important</c:v>
                </c:pt>
              </c:strCache>
            </c:strRef>
          </c:tx>
          <c:spPr>
            <a:solidFill>
              <a:srgbClr val="1FB714"/>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'Q27'!$F$82:$P$82</c:f>
              <c:numCache>
                <c:formatCode>General</c:formatCode>
                <c:ptCount val="11"/>
                <c:pt idx="0">
                  <c:v>0</c:v>
                </c:pt>
                <c:pt idx="1">
                  <c:v>1</c:v>
                </c:pt>
                <c:pt idx="2">
                  <c:v>0</c:v>
                </c:pt>
                <c:pt idx="3">
                  <c:v>1</c:v>
                </c:pt>
                <c:pt idx="4">
                  <c:v>1</c:v>
                </c:pt>
                <c:pt idx="5">
                  <c:v>0</c:v>
                </c:pt>
                <c:pt idx="6">
                  <c:v>2</c:v>
                </c:pt>
                <c:pt idx="7">
                  <c:v>1</c:v>
                </c:pt>
                <c:pt idx="8">
                  <c:v>0</c:v>
                </c:pt>
                <c:pt idx="9">
                  <c:v>1</c:v>
                </c:pt>
                <c:pt idx="10">
                  <c:v>0</c:v>
                </c:pt>
              </c:numCache>
            </c:numRef>
          </c:val>
        </c:ser>
        <c:ser>
          <c:idx val="3"/>
          <c:order val="3"/>
          <c:tx>
            <c:strRef>
              <c:f>'Q27'!$E$83</c:f>
              <c:strCache>
                <c:ptCount val="1"/>
                <c:pt idx="0">
                  <c:v>Absolutely essential</c:v>
                </c:pt>
              </c:strCache>
            </c:strRef>
          </c:tx>
          <c:spPr>
            <a:solidFill>
              <a:srgbClr val="006411"/>
            </a:solidFill>
            <a:ln w="12700">
              <a:solidFill>
                <a:srgbClr val="000000"/>
              </a:solidFill>
              <a:prstDash val="solid"/>
            </a:ln>
          </c:spPr>
          <c:cat>
            <c:strRef>
              <c:f>'Q27'!$F$73:$P$73</c:f>
              <c:strCache>
                <c:ptCount val="11"/>
                <c:pt idx="0">
                  <c:v>Seeing it being successfully implemented by other conservation or development NGO</c:v>
                </c:pt>
                <c:pt idx="1">
                  <c:v>Software tools that support SPM collection, management, &amp; reporting</c:v>
                </c:pt>
                <c:pt idx="2">
                  <c:v>Dedicated SPM program with staff supporting implementation</c:v>
                </c:pt>
                <c:pt idx="3">
                  <c:v>Donor reporting requirement</c:v>
                </c:pt>
                <c:pt idx="4">
                  <c:v>Donor requirement to adopt SPM</c:v>
                </c:pt>
                <c:pt idx="5">
                  <c:v>Dedicated funding for SPM</c:v>
                </c:pt>
                <c:pt idx="6">
                  <c:v>A vision for what could be accomplished with SPM</c:v>
                </c:pt>
                <c:pt idx="7">
                  <c:v>A comprehensive plan that integrated SPM</c:v>
                </c:pt>
                <c:pt idx="8">
                  <c:v>Presence of a champion within organization</c:v>
                </c:pt>
                <c:pt idx="9">
                  <c:v>Evidence that SPM led to increased effectiveness and/or efficiency</c:v>
                </c:pt>
                <c:pt idx="10">
                  <c:v>Institutional mandate</c:v>
                </c:pt>
              </c:strCache>
            </c:strRef>
          </c:cat>
          <c:val>
            <c:numRef>
              <c:f>'Q27'!$F$83:$P$83</c:f>
              <c:numCache>
                <c:formatCode>General</c:formatCode>
                <c:ptCount val="11"/>
                <c:pt idx="0">
                  <c:v>0</c:v>
                </c:pt>
                <c:pt idx="1">
                  <c:v>1</c:v>
                </c:pt>
                <c:pt idx="2">
                  <c:v>2</c:v>
                </c:pt>
                <c:pt idx="3">
                  <c:v>1</c:v>
                </c:pt>
                <c:pt idx="4">
                  <c:v>1</c:v>
                </c:pt>
                <c:pt idx="5">
                  <c:v>2</c:v>
                </c:pt>
                <c:pt idx="6">
                  <c:v>1</c:v>
                </c:pt>
                <c:pt idx="7">
                  <c:v>2</c:v>
                </c:pt>
                <c:pt idx="8">
                  <c:v>3</c:v>
                </c:pt>
                <c:pt idx="9">
                  <c:v>3</c:v>
                </c:pt>
                <c:pt idx="10">
                  <c:v>4</c:v>
                </c:pt>
              </c:numCache>
            </c:numRef>
          </c:val>
        </c:ser>
        <c:gapWidth val="0"/>
        <c:overlap val="100"/>
        <c:axId val="45928832"/>
        <c:axId val="45930368"/>
      </c:barChart>
      <c:catAx>
        <c:axId val="45928832"/>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5930368"/>
        <c:crosses val="autoZero"/>
        <c:auto val="1"/>
        <c:lblAlgn val="ctr"/>
        <c:lblOffset val="100"/>
        <c:tickLblSkip val="1"/>
        <c:tickMarkSkip val="1"/>
      </c:catAx>
      <c:valAx>
        <c:axId val="45930368"/>
        <c:scaling>
          <c:orientation val="minMax"/>
        </c:scaling>
        <c:axPos val="b"/>
        <c:numFmt formatCode="0%"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45928832"/>
        <c:crosses val="autoZero"/>
        <c:crossBetween val="between"/>
        <c:majorUnit val="0.2"/>
      </c:valAx>
      <c:spPr>
        <a:noFill/>
        <a:ln w="25400">
          <a:noFill/>
        </a:ln>
      </c:spPr>
    </c:plotArea>
    <c:legend>
      <c:legendPos val="r"/>
      <c:layout>
        <c:manualLayout>
          <c:xMode val="edge"/>
          <c:yMode val="edge"/>
          <c:x val="0.33192421259842508"/>
          <c:y val="1.6010498687664002E-3"/>
          <c:w val="0.6567692475940512"/>
          <c:h val="8.5023742261225055E-2"/>
        </c:manualLayout>
      </c:layout>
      <c:spPr>
        <a:solidFill>
          <a:srgbClr val="FFFFFF">
            <a:alpha val="0"/>
          </a:srgbClr>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775" b="0" i="0" u="none" strike="noStrike" baseline="0">
          <a:solidFill>
            <a:srgbClr val="000000"/>
          </a:solidFill>
          <a:latin typeface="Arial"/>
          <a:ea typeface="Arial"/>
          <a:cs typeface="Arial"/>
        </a:defRPr>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51966921153436907"/>
          <c:y val="0.12648945008267704"/>
          <c:w val="0.44400763460310694"/>
          <c:h val="0.7847594286279701"/>
        </c:manualLayout>
      </c:layout>
      <c:barChart>
        <c:barDir val="bar"/>
        <c:grouping val="percentStacked"/>
        <c:ser>
          <c:idx val="0"/>
          <c:order val="0"/>
          <c:tx>
            <c:strRef>
              <c:f>'Q34'!$D$27</c:f>
              <c:strCache>
                <c:ptCount val="1"/>
                <c:pt idx="0">
                  <c:v>Not necessary</c:v>
                </c:pt>
              </c:strCache>
            </c:strRef>
          </c:tx>
          <c:spPr>
            <a:solidFill>
              <a:srgbClr val="FF00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'Q34'!$E$27:$O$27</c:f>
              <c:numCache>
                <c:formatCode>General</c:formatCode>
                <c:ptCount val="11"/>
                <c:pt idx="0">
                  <c:v>2</c:v>
                </c:pt>
                <c:pt idx="1">
                  <c:v>1</c:v>
                </c:pt>
                <c:pt idx="2">
                  <c:v>0</c:v>
                </c:pt>
                <c:pt idx="3">
                  <c:v>1</c:v>
                </c:pt>
                <c:pt idx="4">
                  <c:v>1</c:v>
                </c:pt>
                <c:pt idx="5">
                  <c:v>0</c:v>
                </c:pt>
                <c:pt idx="6">
                  <c:v>0</c:v>
                </c:pt>
                <c:pt idx="7">
                  <c:v>0</c:v>
                </c:pt>
                <c:pt idx="8">
                  <c:v>0</c:v>
                </c:pt>
                <c:pt idx="9">
                  <c:v>0</c:v>
                </c:pt>
                <c:pt idx="10">
                  <c:v>0</c:v>
                </c:pt>
              </c:numCache>
            </c:numRef>
          </c:val>
        </c:ser>
        <c:ser>
          <c:idx val="1"/>
          <c:order val="1"/>
          <c:tx>
            <c:strRef>
              <c:f>'Q34'!$D$28</c:f>
              <c:strCache>
                <c:ptCount val="1"/>
                <c:pt idx="0">
                  <c:v>Moderately useful</c:v>
                </c:pt>
              </c:strCache>
            </c:strRef>
          </c:tx>
          <c:spPr>
            <a:solidFill>
              <a:srgbClr val="FFFF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'Q34'!$E$28:$O$28</c:f>
              <c:numCache>
                <c:formatCode>General</c:formatCode>
                <c:ptCount val="11"/>
                <c:pt idx="0">
                  <c:v>5</c:v>
                </c:pt>
                <c:pt idx="1">
                  <c:v>2</c:v>
                </c:pt>
                <c:pt idx="2">
                  <c:v>4</c:v>
                </c:pt>
                <c:pt idx="3">
                  <c:v>1</c:v>
                </c:pt>
                <c:pt idx="4">
                  <c:v>3</c:v>
                </c:pt>
                <c:pt idx="5">
                  <c:v>1</c:v>
                </c:pt>
                <c:pt idx="6">
                  <c:v>2</c:v>
                </c:pt>
                <c:pt idx="7">
                  <c:v>1</c:v>
                </c:pt>
                <c:pt idx="8">
                  <c:v>1</c:v>
                </c:pt>
                <c:pt idx="9">
                  <c:v>1</c:v>
                </c:pt>
                <c:pt idx="10">
                  <c:v>2</c:v>
                </c:pt>
              </c:numCache>
            </c:numRef>
          </c:val>
        </c:ser>
        <c:ser>
          <c:idx val="2"/>
          <c:order val="2"/>
          <c:tx>
            <c:strRef>
              <c:f>'Q34'!$D$29</c:f>
              <c:strCache>
                <c:ptCount val="1"/>
                <c:pt idx="0">
                  <c:v>Very important</c:v>
                </c:pt>
              </c:strCache>
            </c:strRef>
          </c:tx>
          <c:spPr>
            <a:solidFill>
              <a:srgbClr val="00FF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'Q34'!$E$29:$O$29</c:f>
              <c:numCache>
                <c:formatCode>General</c:formatCode>
                <c:ptCount val="11"/>
                <c:pt idx="0">
                  <c:v>3</c:v>
                </c:pt>
                <c:pt idx="1">
                  <c:v>6</c:v>
                </c:pt>
                <c:pt idx="2">
                  <c:v>5</c:v>
                </c:pt>
                <c:pt idx="3">
                  <c:v>5</c:v>
                </c:pt>
                <c:pt idx="4">
                  <c:v>2</c:v>
                </c:pt>
                <c:pt idx="5">
                  <c:v>9</c:v>
                </c:pt>
                <c:pt idx="6">
                  <c:v>5</c:v>
                </c:pt>
                <c:pt idx="7">
                  <c:v>7</c:v>
                </c:pt>
                <c:pt idx="8">
                  <c:v>6</c:v>
                </c:pt>
                <c:pt idx="9">
                  <c:v>6</c:v>
                </c:pt>
                <c:pt idx="10">
                  <c:v>4</c:v>
                </c:pt>
              </c:numCache>
            </c:numRef>
          </c:val>
        </c:ser>
        <c:ser>
          <c:idx val="3"/>
          <c:order val="3"/>
          <c:tx>
            <c:strRef>
              <c:f>'Q34'!$D$30</c:f>
              <c:strCache>
                <c:ptCount val="1"/>
                <c:pt idx="0">
                  <c:v>Absolutely essential</c:v>
                </c:pt>
              </c:strCache>
            </c:strRef>
          </c:tx>
          <c:spPr>
            <a:solidFill>
              <a:srgbClr val="008000"/>
            </a:solidFill>
            <a:ln>
              <a:solidFill>
                <a:schemeClr val="tx1"/>
              </a:solidFill>
            </a:ln>
          </c:spPr>
          <c:cat>
            <c:strRef>
              <c:f>'Q34'!$E$26:$O$26</c:f>
              <c:strCache>
                <c:ptCount val="11"/>
                <c:pt idx="0">
                  <c:v>Software tools that support SPM collection, management, &amp; reporting</c:v>
                </c:pt>
                <c:pt idx="1">
                  <c:v>Dedicated SPM program with staff supporting implementation</c:v>
                </c:pt>
                <c:pt idx="2">
                  <c:v>Seeing it being successfully implemented by other conservation or development NGO</c:v>
                </c:pt>
                <c:pt idx="3">
                  <c:v>Presence of a champion within organization</c:v>
                </c:pt>
                <c:pt idx="4">
                  <c:v>Donor requirement to adopt SPM</c:v>
                </c:pt>
                <c:pt idx="5">
                  <c:v>Dedicated funding for SPM</c:v>
                </c:pt>
                <c:pt idx="6">
                  <c:v>Donor reporting requirement</c:v>
                </c:pt>
                <c:pt idx="7">
                  <c:v>SPM as an integral part of organization's mission &amp; goals</c:v>
                </c:pt>
                <c:pt idx="8">
                  <c:v>A workplan of activities that integrated SPM</c:v>
                </c:pt>
                <c:pt idx="9">
                  <c:v>Evidence that SPM led to increased effectiveness and/or efficiency</c:v>
                </c:pt>
                <c:pt idx="10">
                  <c:v>Institutional mandate</c:v>
                </c:pt>
              </c:strCache>
            </c:strRef>
          </c:cat>
          <c:val>
            <c:numRef>
              <c:f>'Q34'!$E$30:$O$30</c:f>
              <c:numCache>
                <c:formatCode>General</c:formatCode>
                <c:ptCount val="11"/>
                <c:pt idx="0">
                  <c:v>0</c:v>
                </c:pt>
                <c:pt idx="1">
                  <c:v>0</c:v>
                </c:pt>
                <c:pt idx="2">
                  <c:v>1</c:v>
                </c:pt>
                <c:pt idx="3">
                  <c:v>2</c:v>
                </c:pt>
                <c:pt idx="4">
                  <c:v>4</c:v>
                </c:pt>
                <c:pt idx="5">
                  <c:v>0</c:v>
                </c:pt>
                <c:pt idx="6">
                  <c:v>3</c:v>
                </c:pt>
                <c:pt idx="7">
                  <c:v>2</c:v>
                </c:pt>
                <c:pt idx="8">
                  <c:v>3</c:v>
                </c:pt>
                <c:pt idx="9">
                  <c:v>3</c:v>
                </c:pt>
                <c:pt idx="10">
                  <c:v>4</c:v>
                </c:pt>
              </c:numCache>
            </c:numRef>
          </c:val>
        </c:ser>
        <c:gapWidth val="0"/>
        <c:overlap val="100"/>
        <c:axId val="46002176"/>
        <c:axId val="46003712"/>
      </c:barChart>
      <c:catAx>
        <c:axId val="46002176"/>
        <c:scaling>
          <c:orientation val="minMax"/>
        </c:scaling>
        <c:axPos val="l"/>
        <c:tickLblPos val="nextTo"/>
        <c:txPr>
          <a:bodyPr/>
          <a:lstStyle/>
          <a:p>
            <a:pPr>
              <a:defRPr sz="1100"/>
            </a:pPr>
            <a:endParaRPr lang="en-US"/>
          </a:p>
        </c:txPr>
        <c:crossAx val="46003712"/>
        <c:crosses val="autoZero"/>
        <c:auto val="1"/>
        <c:lblAlgn val="ctr"/>
        <c:lblOffset val="100"/>
      </c:catAx>
      <c:valAx>
        <c:axId val="46003712"/>
        <c:scaling>
          <c:orientation val="minMax"/>
        </c:scaling>
        <c:axPos val="b"/>
        <c:numFmt formatCode="0%" sourceLinked="1"/>
        <c:tickLblPos val="nextTo"/>
        <c:txPr>
          <a:bodyPr/>
          <a:lstStyle/>
          <a:p>
            <a:pPr>
              <a:defRPr sz="1200"/>
            </a:pPr>
            <a:endParaRPr lang="en-US"/>
          </a:p>
        </c:txPr>
        <c:crossAx val="46002176"/>
        <c:crosses val="autoZero"/>
        <c:crossBetween val="between"/>
      </c:valAx>
    </c:plotArea>
    <c:legend>
      <c:legendPos val="r"/>
      <c:layout>
        <c:manualLayout>
          <c:xMode val="edge"/>
          <c:yMode val="edge"/>
          <c:x val="0.38496784888306607"/>
          <c:y val="1.5584271052038506E-2"/>
          <c:w val="0.58631592315816194"/>
          <c:h val="9.9903714723636128E-2"/>
        </c:manualLayout>
      </c:layout>
      <c:txPr>
        <a:bodyPr/>
        <a:lstStyle/>
        <a:p>
          <a:pPr>
            <a:defRPr sz="1200"/>
          </a:pPr>
          <a:endParaRPr lang="en-US"/>
        </a:p>
      </c:txP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578798204296506"/>
          <c:y val="0.12709159392832201"/>
          <c:w val="0.69846732859583494"/>
          <c:h val="0.6024782912691431"/>
        </c:manualLayout>
      </c:layout>
      <c:barChart>
        <c:barDir val="col"/>
        <c:grouping val="clustered"/>
        <c:ser>
          <c:idx val="0"/>
          <c:order val="0"/>
          <c:spPr>
            <a:solidFill>
              <a:schemeClr val="accent1">
                <a:lumMod val="60000"/>
                <a:lumOff val="40000"/>
              </a:schemeClr>
            </a:solidFill>
            <a:ln w="12700">
              <a:solidFill>
                <a:schemeClr val="tx1"/>
              </a:solidFill>
              <a:prstDash val="solid"/>
            </a:ln>
          </c:spPr>
          <c:cat>
            <c:strRef>
              <c:f>'Q19, Q23 Budget'!$H$23:$H$25</c:f>
              <c:strCache>
                <c:ptCount val="3"/>
                <c:pt idx="0">
                  <c:v>1-5%</c:v>
                </c:pt>
                <c:pt idx="1">
                  <c:v>5-20%</c:v>
                </c:pt>
                <c:pt idx="2">
                  <c:v>&gt;20%</c:v>
                </c:pt>
              </c:strCache>
            </c:strRef>
          </c:cat>
          <c:val>
            <c:numRef>
              <c:f>'Q19, Q23 Budget'!$I$23:$I$25</c:f>
              <c:numCache>
                <c:formatCode>General</c:formatCode>
                <c:ptCount val="3"/>
                <c:pt idx="0">
                  <c:v>9</c:v>
                </c:pt>
                <c:pt idx="1">
                  <c:v>3</c:v>
                </c:pt>
                <c:pt idx="2">
                  <c:v>0</c:v>
                </c:pt>
              </c:numCache>
            </c:numRef>
          </c:val>
        </c:ser>
        <c:axId val="46026752"/>
        <c:axId val="46028288"/>
      </c:barChart>
      <c:catAx>
        <c:axId val="46026752"/>
        <c:scaling>
          <c:orientation val="minMax"/>
        </c:scaling>
        <c:axPos val="b"/>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46028288"/>
        <c:crosses val="autoZero"/>
        <c:auto val="1"/>
        <c:lblAlgn val="ctr"/>
        <c:lblOffset val="100"/>
        <c:tickLblSkip val="1"/>
        <c:tickMarkSkip val="1"/>
      </c:catAx>
      <c:valAx>
        <c:axId val="46028288"/>
        <c:scaling>
          <c:orientation val="minMax"/>
        </c:scaling>
        <c:axPos val="l"/>
        <c:title>
          <c:tx>
            <c:rich>
              <a:bodyPr rot="0" vert="horz"/>
              <a:lstStyle/>
              <a:p>
                <a:pPr>
                  <a:defRPr sz="1600" b="1" i="0" u="none" strike="noStrike" baseline="0">
                    <a:solidFill>
                      <a:srgbClr val="000000"/>
                    </a:solidFill>
                    <a:latin typeface="Arial"/>
                    <a:ea typeface="Arial"/>
                    <a:cs typeface="Arial"/>
                  </a:defRPr>
                </a:pPr>
                <a:r>
                  <a:rPr lang="en-US" sz="1600" dirty="0"/>
                  <a:t># of</a:t>
                </a:r>
                <a:r>
                  <a:rPr lang="en-US" sz="1600" dirty="0" smtClean="0"/>
                  <a:t> respondents</a:t>
                </a:r>
                <a:endParaRPr lang="en-US" sz="1600" dirty="0"/>
              </a:p>
            </c:rich>
          </c:tx>
          <c:layout>
            <c:manualLayout>
              <c:xMode val="edge"/>
              <c:yMode val="edge"/>
              <c:x val="7.151226088774541E-4"/>
              <c:y val="0.32730856846426215"/>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46026752"/>
        <c:crosses val="autoZero"/>
        <c:crossBetween val="between"/>
        <c:majorUnit val="2"/>
      </c:valAx>
      <c:spPr>
        <a:noFill/>
        <a:ln w="25400">
          <a:noFill/>
        </a:ln>
      </c:spPr>
    </c:plotArea>
    <c:plotVisOnly val="1"/>
    <c:dispBlanksAs val="gap"/>
  </c:chart>
  <c:spPr>
    <a:solidFill>
      <a:srgbClr val="FFFFFF">
        <a:alpha val="0"/>
      </a:srgbClr>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923249754410105"/>
          <c:y val="8.254053305827562E-2"/>
          <c:w val="0.66383410027766199"/>
          <c:h val="0.54036395664173797"/>
        </c:manualLayout>
      </c:layout>
      <c:barChart>
        <c:barDir val="col"/>
        <c:grouping val="clustered"/>
        <c:ser>
          <c:idx val="0"/>
          <c:order val="0"/>
          <c:spPr>
            <a:solidFill>
              <a:schemeClr val="accent1">
                <a:lumMod val="60000"/>
                <a:lumOff val="40000"/>
              </a:schemeClr>
            </a:solidFill>
            <a:ln w="12700">
              <a:solidFill>
                <a:srgbClr val="000000"/>
              </a:solidFill>
              <a:prstDash val="solid"/>
            </a:ln>
          </c:spPr>
          <c:cat>
            <c:strRef>
              <c:f>'Q19, Q23 Budget'!$H$23:$H$25</c:f>
              <c:strCache>
                <c:ptCount val="3"/>
                <c:pt idx="0">
                  <c:v>1-5%</c:v>
                </c:pt>
                <c:pt idx="1">
                  <c:v>5-20%</c:v>
                </c:pt>
                <c:pt idx="2">
                  <c:v>&gt;20%</c:v>
                </c:pt>
              </c:strCache>
            </c:strRef>
          </c:cat>
          <c:val>
            <c:numRef>
              <c:f>'Q19, Q23 Budget'!$J$23:$J$25</c:f>
              <c:numCache>
                <c:formatCode>0</c:formatCode>
                <c:ptCount val="3"/>
                <c:pt idx="0">
                  <c:v>1961.793692022263</c:v>
                </c:pt>
                <c:pt idx="1">
                  <c:v>45</c:v>
                </c:pt>
                <c:pt idx="2" formatCode="General">
                  <c:v>0</c:v>
                </c:pt>
              </c:numCache>
            </c:numRef>
          </c:val>
        </c:ser>
        <c:axId val="46052096"/>
        <c:axId val="46054016"/>
      </c:barChart>
      <c:catAx>
        <c:axId val="46052096"/>
        <c:scaling>
          <c:orientation val="minMax"/>
        </c:scaling>
        <c:axPos val="b"/>
        <c:title>
          <c:tx>
            <c:rich>
              <a:bodyPr/>
              <a:lstStyle/>
              <a:p>
                <a:pPr>
                  <a:defRPr sz="2000" b="1" i="0" u="none" strike="noStrike" baseline="0">
                    <a:solidFill>
                      <a:srgbClr val="000000"/>
                    </a:solidFill>
                    <a:latin typeface="Arial"/>
                    <a:ea typeface="Arial"/>
                    <a:cs typeface="Arial"/>
                  </a:defRPr>
                </a:pPr>
                <a:r>
                  <a:rPr lang="en-US" sz="2000"/>
                  <a:t>% conservation spend spent on SPM</a:t>
                </a:r>
              </a:p>
            </c:rich>
          </c:tx>
          <c:layout>
            <c:manualLayout>
              <c:xMode val="edge"/>
              <c:yMode val="edge"/>
              <c:x val="0.24601234314345705"/>
              <c:y val="0.85535716319499899"/>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46054016"/>
        <c:crosses val="autoZero"/>
        <c:auto val="1"/>
        <c:lblAlgn val="ctr"/>
        <c:lblOffset val="100"/>
        <c:tickLblSkip val="1"/>
        <c:tickMarkSkip val="1"/>
      </c:catAx>
      <c:valAx>
        <c:axId val="46054016"/>
        <c:scaling>
          <c:orientation val="minMax"/>
        </c:scaling>
        <c:axPos val="l"/>
        <c:title>
          <c:tx>
            <c:rich>
              <a:bodyPr rot="0" vert="horz"/>
              <a:lstStyle/>
              <a:p>
                <a:pPr>
                  <a:defRPr sz="1600" b="1" i="0" u="none" strike="noStrike" baseline="0">
                    <a:solidFill>
                      <a:srgbClr val="000000"/>
                    </a:solidFill>
                    <a:latin typeface="Arial"/>
                    <a:ea typeface="Arial"/>
                    <a:cs typeface="Arial"/>
                  </a:defRPr>
                </a:pPr>
                <a:r>
                  <a:rPr lang="en-US" sz="1600"/>
                  <a:t>$ Millions</a:t>
                </a:r>
              </a:p>
            </c:rich>
          </c:tx>
          <c:layout>
            <c:manualLayout>
              <c:xMode val="edge"/>
              <c:yMode val="edge"/>
              <c:x val="7.6721926799501006E-4"/>
              <c:y val="0.29531285582242711"/>
            </c:manualLayout>
          </c:layout>
          <c:spPr>
            <a:noFill/>
            <a:ln w="25400">
              <a:noFill/>
            </a:ln>
          </c:spPr>
        </c:title>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6052096"/>
        <c:crosses val="autoZero"/>
        <c:crossBetween val="between"/>
      </c:valAx>
      <c:spPr>
        <a:noFill/>
        <a:ln w="25400">
          <a:noFill/>
        </a:ln>
      </c:spPr>
    </c:plotArea>
    <c:plotVisOnly val="1"/>
    <c:dispBlanksAs val="gap"/>
  </c:chart>
  <c:spPr>
    <a:solidFill>
      <a:srgbClr val="FFFFFF">
        <a:alpha val="0"/>
      </a:srgbClr>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400"/>
            </a:pPr>
            <a:r>
              <a:rPr lang="en-US" sz="1400"/>
              <a:t>Has a thorough understanding of what SPM is and how it is implemented at the organization</a:t>
            </a:r>
          </a:p>
        </c:rich>
      </c:tx>
      <c:layout>
        <c:manualLayout>
          <c:xMode val="edge"/>
          <c:yMode val="edge"/>
          <c:x val="0.22202034120734901"/>
          <c:y val="2.3148148148148102E-2"/>
        </c:manualLayout>
      </c:layout>
    </c:title>
    <c:plotArea>
      <c:layout>
        <c:manualLayout>
          <c:layoutTarget val="inner"/>
          <c:xMode val="edge"/>
          <c:yMode val="edge"/>
          <c:x val="0.39550087489063912"/>
          <c:y val="0.21950655754068402"/>
          <c:w val="0.5445616797900259"/>
          <c:h val="0.61254969249068325"/>
        </c:manualLayout>
      </c:layout>
      <c:barChart>
        <c:barDir val="bar"/>
        <c:grouping val="percentStacked"/>
        <c:ser>
          <c:idx val="0"/>
          <c:order val="0"/>
          <c:tx>
            <c:strRef>
              <c:f>'Q18'!$D$106</c:f>
              <c:strCache>
                <c:ptCount val="1"/>
                <c:pt idx="0">
                  <c:v>Strongly disagree</c:v>
                </c:pt>
              </c:strCache>
            </c:strRef>
          </c:tx>
          <c:spPr>
            <a:solidFill>
              <a:srgbClr val="FF0000"/>
            </a:solidFill>
          </c:spPr>
          <c:cat>
            <c:strRef>
              <c:f>'Q18'!$E$105:$H$105</c:f>
              <c:strCache>
                <c:ptCount val="4"/>
                <c:pt idx="0">
                  <c:v>Project Managers</c:v>
                </c:pt>
                <c:pt idx="1">
                  <c:v>Program Directors</c:v>
                </c:pt>
                <c:pt idx="2">
                  <c:v>Upper Management</c:v>
                </c:pt>
                <c:pt idx="3">
                  <c:v>Board</c:v>
                </c:pt>
              </c:strCache>
            </c:strRef>
          </c:cat>
          <c:val>
            <c:numRef>
              <c:f>'Q18'!$E$106:$H$106</c:f>
              <c:numCache>
                <c:formatCode>General</c:formatCode>
                <c:ptCount val="4"/>
                <c:pt idx="0">
                  <c:v>0</c:v>
                </c:pt>
                <c:pt idx="1">
                  <c:v>0</c:v>
                </c:pt>
                <c:pt idx="2">
                  <c:v>500</c:v>
                </c:pt>
                <c:pt idx="3">
                  <c:v>500</c:v>
                </c:pt>
              </c:numCache>
            </c:numRef>
          </c:val>
        </c:ser>
        <c:ser>
          <c:idx val="1"/>
          <c:order val="1"/>
          <c:tx>
            <c:strRef>
              <c:f>'Q18'!$D$107</c:f>
              <c:strCache>
                <c:ptCount val="1"/>
                <c:pt idx="0">
                  <c:v>Moderately disagree</c:v>
                </c:pt>
              </c:strCache>
            </c:strRef>
          </c:tx>
          <c:spPr>
            <a:solidFill>
              <a:srgbClr val="FFFF00"/>
            </a:solidFill>
          </c:spPr>
          <c:cat>
            <c:strRef>
              <c:f>'Q18'!$E$105:$H$105</c:f>
              <c:strCache>
                <c:ptCount val="4"/>
                <c:pt idx="0">
                  <c:v>Project Managers</c:v>
                </c:pt>
                <c:pt idx="1">
                  <c:v>Program Directors</c:v>
                </c:pt>
                <c:pt idx="2">
                  <c:v>Upper Management</c:v>
                </c:pt>
                <c:pt idx="3">
                  <c:v>Board</c:v>
                </c:pt>
              </c:strCache>
            </c:strRef>
          </c:cat>
          <c:val>
            <c:numRef>
              <c:f>'Q18'!$E$107:$H$107</c:f>
              <c:numCache>
                <c:formatCode>General</c:formatCode>
                <c:ptCount val="4"/>
                <c:pt idx="0">
                  <c:v>1090.7</c:v>
                </c:pt>
                <c:pt idx="1">
                  <c:v>1541.7</c:v>
                </c:pt>
                <c:pt idx="2">
                  <c:v>1154.7</c:v>
                </c:pt>
                <c:pt idx="3">
                  <c:v>1338.2</c:v>
                </c:pt>
              </c:numCache>
            </c:numRef>
          </c:val>
        </c:ser>
        <c:ser>
          <c:idx val="2"/>
          <c:order val="2"/>
          <c:tx>
            <c:strRef>
              <c:f>'Q18'!$D$108</c:f>
              <c:strCache>
                <c:ptCount val="1"/>
                <c:pt idx="0">
                  <c:v>Moderately agree</c:v>
                </c:pt>
              </c:strCache>
            </c:strRef>
          </c:tx>
          <c:spPr>
            <a:solidFill>
              <a:srgbClr val="00FF00"/>
            </a:solidFill>
          </c:spPr>
          <c:cat>
            <c:strRef>
              <c:f>'Q18'!$E$105:$H$105</c:f>
              <c:strCache>
                <c:ptCount val="4"/>
                <c:pt idx="0">
                  <c:v>Project Managers</c:v>
                </c:pt>
                <c:pt idx="1">
                  <c:v>Program Directors</c:v>
                </c:pt>
                <c:pt idx="2">
                  <c:v>Upper Management</c:v>
                </c:pt>
                <c:pt idx="3">
                  <c:v>Board</c:v>
                </c:pt>
              </c:strCache>
            </c:strRef>
          </c:cat>
          <c:val>
            <c:numRef>
              <c:f>'Q18'!$E$108:$H$108</c:f>
              <c:numCache>
                <c:formatCode>General</c:formatCode>
                <c:ptCount val="4"/>
                <c:pt idx="0">
                  <c:v>898.09369202226344</c:v>
                </c:pt>
                <c:pt idx="1">
                  <c:v>419.09369202226338</c:v>
                </c:pt>
                <c:pt idx="2">
                  <c:v>99</c:v>
                </c:pt>
                <c:pt idx="3">
                  <c:v>167.59369202226338</c:v>
                </c:pt>
              </c:numCache>
            </c:numRef>
          </c:val>
        </c:ser>
        <c:ser>
          <c:idx val="3"/>
          <c:order val="3"/>
          <c:tx>
            <c:strRef>
              <c:f>'Q18'!$D$109</c:f>
              <c:strCache>
                <c:ptCount val="1"/>
                <c:pt idx="0">
                  <c:v>Strongly agree</c:v>
                </c:pt>
              </c:strCache>
            </c:strRef>
          </c:tx>
          <c:spPr>
            <a:solidFill>
              <a:srgbClr val="008000"/>
            </a:solidFill>
          </c:spPr>
          <c:cat>
            <c:strRef>
              <c:f>'Q18'!$E$105:$H$105</c:f>
              <c:strCache>
                <c:ptCount val="4"/>
                <c:pt idx="0">
                  <c:v>Project Managers</c:v>
                </c:pt>
                <c:pt idx="1">
                  <c:v>Program Directors</c:v>
                </c:pt>
                <c:pt idx="2">
                  <c:v>Upper Management</c:v>
                </c:pt>
                <c:pt idx="3">
                  <c:v>Board</c:v>
                </c:pt>
              </c:strCache>
            </c:strRef>
          </c:cat>
          <c:val>
            <c:numRef>
              <c:f>'Q18'!$E$109:$H$109</c:f>
              <c:numCache>
                <c:formatCode>General</c:formatCode>
                <c:ptCount val="4"/>
                <c:pt idx="0">
                  <c:v>105</c:v>
                </c:pt>
                <c:pt idx="1">
                  <c:v>88</c:v>
                </c:pt>
                <c:pt idx="2">
                  <c:v>340.09369202226338</c:v>
                </c:pt>
                <c:pt idx="3">
                  <c:v>73</c:v>
                </c:pt>
              </c:numCache>
            </c:numRef>
          </c:val>
        </c:ser>
        <c:gapWidth val="2"/>
        <c:overlap val="100"/>
        <c:axId val="46125824"/>
        <c:axId val="46127360"/>
      </c:barChart>
      <c:catAx>
        <c:axId val="46125824"/>
        <c:scaling>
          <c:orientation val="minMax"/>
        </c:scaling>
        <c:axPos val="l"/>
        <c:tickLblPos val="nextTo"/>
        <c:txPr>
          <a:bodyPr/>
          <a:lstStyle/>
          <a:p>
            <a:pPr>
              <a:defRPr sz="1400"/>
            </a:pPr>
            <a:endParaRPr lang="en-US"/>
          </a:p>
        </c:txPr>
        <c:crossAx val="46127360"/>
        <c:crosses val="autoZero"/>
        <c:auto val="1"/>
        <c:lblAlgn val="ctr"/>
        <c:lblOffset val="100"/>
      </c:catAx>
      <c:valAx>
        <c:axId val="46127360"/>
        <c:scaling>
          <c:orientation val="minMax"/>
        </c:scaling>
        <c:axPos val="b"/>
        <c:numFmt formatCode="0%" sourceLinked="1"/>
        <c:tickLblPos val="nextTo"/>
        <c:txPr>
          <a:bodyPr/>
          <a:lstStyle/>
          <a:p>
            <a:pPr>
              <a:defRPr sz="1200"/>
            </a:pPr>
            <a:endParaRPr lang="en-US"/>
          </a:p>
        </c:txPr>
        <c:crossAx val="46125824"/>
        <c:crosses val="autoZero"/>
        <c:crossBetween val="between"/>
        <c:majorUnit val="0.2"/>
      </c:valAx>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400"/>
            </a:pPr>
            <a:r>
              <a:rPr lang="en-US" sz="1400"/>
              <a:t>Has a thorough understanding of what the possible benefits of SPM are to the organization</a:t>
            </a:r>
          </a:p>
        </c:rich>
      </c:tx>
      <c:layout>
        <c:manualLayout>
          <c:xMode val="edge"/>
          <c:yMode val="edge"/>
          <c:x val="0.11074234470691202"/>
          <c:y val="0"/>
        </c:manualLayout>
      </c:layout>
    </c:title>
    <c:plotArea>
      <c:layout>
        <c:manualLayout>
          <c:layoutTarget val="inner"/>
          <c:xMode val="edge"/>
          <c:yMode val="edge"/>
          <c:x val="0.39550087489063912"/>
          <c:y val="0.19907407407407399"/>
          <c:w val="0.5445616797900259"/>
          <c:h val="0.62372302420530812"/>
        </c:manualLayout>
      </c:layout>
      <c:barChart>
        <c:barDir val="bar"/>
        <c:grouping val="percentStacked"/>
        <c:ser>
          <c:idx val="0"/>
          <c:order val="0"/>
          <c:tx>
            <c:strRef>
              <c:f>'Q18'!$D$106</c:f>
              <c:strCache>
                <c:ptCount val="1"/>
                <c:pt idx="0">
                  <c:v>Strongly disagree</c:v>
                </c:pt>
              </c:strCache>
            </c:strRef>
          </c:tx>
          <c:spPr>
            <a:solidFill>
              <a:srgbClr val="FF0000"/>
            </a:solidFill>
          </c:spPr>
          <c:cat>
            <c:strRef>
              <c:f>'Q18'!$J$105:$M$105</c:f>
              <c:strCache>
                <c:ptCount val="4"/>
                <c:pt idx="0">
                  <c:v>Project Managers</c:v>
                </c:pt>
                <c:pt idx="1">
                  <c:v>Program Directors</c:v>
                </c:pt>
                <c:pt idx="2">
                  <c:v>Upper Management</c:v>
                </c:pt>
                <c:pt idx="3">
                  <c:v>Board</c:v>
                </c:pt>
              </c:strCache>
            </c:strRef>
          </c:cat>
          <c:val>
            <c:numRef>
              <c:f>'Q18'!$J$106:$M$106</c:f>
              <c:numCache>
                <c:formatCode>General</c:formatCode>
                <c:ptCount val="4"/>
                <c:pt idx="0">
                  <c:v>0</c:v>
                </c:pt>
                <c:pt idx="1">
                  <c:v>0</c:v>
                </c:pt>
                <c:pt idx="2">
                  <c:v>500</c:v>
                </c:pt>
                <c:pt idx="3">
                  <c:v>500</c:v>
                </c:pt>
              </c:numCache>
            </c:numRef>
          </c:val>
        </c:ser>
        <c:ser>
          <c:idx val="1"/>
          <c:order val="1"/>
          <c:tx>
            <c:strRef>
              <c:f>'Q18'!$D$107</c:f>
              <c:strCache>
                <c:ptCount val="1"/>
                <c:pt idx="0">
                  <c:v>Moderately disagree</c:v>
                </c:pt>
              </c:strCache>
            </c:strRef>
          </c:tx>
          <c:spPr>
            <a:solidFill>
              <a:srgbClr val="FFFF00"/>
            </a:solidFill>
          </c:spPr>
          <c:cat>
            <c:strRef>
              <c:f>'Q18'!$J$105:$M$105</c:f>
              <c:strCache>
                <c:ptCount val="4"/>
                <c:pt idx="0">
                  <c:v>Project Managers</c:v>
                </c:pt>
                <c:pt idx="1">
                  <c:v>Program Directors</c:v>
                </c:pt>
                <c:pt idx="2">
                  <c:v>Upper Management</c:v>
                </c:pt>
                <c:pt idx="3">
                  <c:v>Board</c:v>
                </c:pt>
              </c:strCache>
            </c:strRef>
          </c:cat>
          <c:val>
            <c:numRef>
              <c:f>'Q18'!$J$107:$M$107</c:f>
              <c:numCache>
                <c:formatCode>General</c:formatCode>
                <c:ptCount val="4"/>
                <c:pt idx="0">
                  <c:v>1642.2</c:v>
                </c:pt>
                <c:pt idx="1">
                  <c:v>1629.2</c:v>
                </c:pt>
                <c:pt idx="2">
                  <c:v>1090.2</c:v>
                </c:pt>
                <c:pt idx="3">
                  <c:v>1302.2</c:v>
                </c:pt>
              </c:numCache>
            </c:numRef>
          </c:val>
        </c:ser>
        <c:ser>
          <c:idx val="2"/>
          <c:order val="2"/>
          <c:tx>
            <c:strRef>
              <c:f>'Q18'!$D$108</c:f>
              <c:strCache>
                <c:ptCount val="1"/>
                <c:pt idx="0">
                  <c:v>Moderately agree</c:v>
                </c:pt>
              </c:strCache>
            </c:strRef>
          </c:tx>
          <c:spPr>
            <a:solidFill>
              <a:srgbClr val="00FF00"/>
            </a:solidFill>
          </c:spPr>
          <c:cat>
            <c:strRef>
              <c:f>'Q18'!$J$105:$M$105</c:f>
              <c:strCache>
                <c:ptCount val="4"/>
                <c:pt idx="0">
                  <c:v>Project Managers</c:v>
                </c:pt>
                <c:pt idx="1">
                  <c:v>Program Directors</c:v>
                </c:pt>
                <c:pt idx="2">
                  <c:v>Upper Management</c:v>
                </c:pt>
                <c:pt idx="3">
                  <c:v>Board</c:v>
                </c:pt>
              </c:strCache>
            </c:strRef>
          </c:cat>
          <c:val>
            <c:numRef>
              <c:f>'Q18'!$J$108:$M$108</c:f>
              <c:numCache>
                <c:formatCode>General</c:formatCode>
                <c:ptCount val="4"/>
                <c:pt idx="0">
                  <c:v>206.59369202226338</c:v>
                </c:pt>
                <c:pt idx="1">
                  <c:v>183</c:v>
                </c:pt>
                <c:pt idx="2">
                  <c:v>225</c:v>
                </c:pt>
                <c:pt idx="3">
                  <c:v>276.59369202226338</c:v>
                </c:pt>
              </c:numCache>
            </c:numRef>
          </c:val>
        </c:ser>
        <c:ser>
          <c:idx val="3"/>
          <c:order val="3"/>
          <c:tx>
            <c:strRef>
              <c:f>'Q18'!$D$109</c:f>
              <c:strCache>
                <c:ptCount val="1"/>
                <c:pt idx="0">
                  <c:v>Strongly agree</c:v>
                </c:pt>
              </c:strCache>
            </c:strRef>
          </c:tx>
          <c:spPr>
            <a:solidFill>
              <a:srgbClr val="008000"/>
            </a:solidFill>
          </c:spPr>
          <c:cat>
            <c:strRef>
              <c:f>'Q18'!$J$105:$M$105</c:f>
              <c:strCache>
                <c:ptCount val="4"/>
                <c:pt idx="0">
                  <c:v>Project Managers</c:v>
                </c:pt>
                <c:pt idx="1">
                  <c:v>Program Directors</c:v>
                </c:pt>
                <c:pt idx="2">
                  <c:v>Upper Management</c:v>
                </c:pt>
                <c:pt idx="3">
                  <c:v>Board</c:v>
                </c:pt>
              </c:strCache>
            </c:strRef>
          </c:cat>
          <c:val>
            <c:numRef>
              <c:f>'Q18'!$J$109:$M$109</c:f>
              <c:numCache>
                <c:formatCode>General</c:formatCode>
                <c:ptCount val="4"/>
                <c:pt idx="0">
                  <c:v>245</c:v>
                </c:pt>
                <c:pt idx="1">
                  <c:v>236.59369202226338</c:v>
                </c:pt>
                <c:pt idx="2">
                  <c:v>278.59369202226338</c:v>
                </c:pt>
                <c:pt idx="3">
                  <c:v>0</c:v>
                </c:pt>
              </c:numCache>
            </c:numRef>
          </c:val>
        </c:ser>
        <c:gapWidth val="2"/>
        <c:overlap val="100"/>
        <c:axId val="55275520"/>
        <c:axId val="55277056"/>
      </c:barChart>
      <c:catAx>
        <c:axId val="55275520"/>
        <c:scaling>
          <c:orientation val="minMax"/>
        </c:scaling>
        <c:axPos val="l"/>
        <c:tickLblPos val="nextTo"/>
        <c:txPr>
          <a:bodyPr/>
          <a:lstStyle/>
          <a:p>
            <a:pPr>
              <a:defRPr sz="1400"/>
            </a:pPr>
            <a:endParaRPr lang="en-US"/>
          </a:p>
        </c:txPr>
        <c:crossAx val="55277056"/>
        <c:crosses val="autoZero"/>
        <c:auto val="1"/>
        <c:lblAlgn val="ctr"/>
        <c:lblOffset val="100"/>
      </c:catAx>
      <c:valAx>
        <c:axId val="55277056"/>
        <c:scaling>
          <c:orientation val="minMax"/>
        </c:scaling>
        <c:axPos val="b"/>
        <c:numFmt formatCode="0%" sourceLinked="1"/>
        <c:tickLblPos val="nextTo"/>
        <c:txPr>
          <a:bodyPr/>
          <a:lstStyle/>
          <a:p>
            <a:pPr>
              <a:defRPr sz="1200"/>
            </a:pPr>
            <a:endParaRPr lang="en-US"/>
          </a:p>
        </c:txPr>
        <c:crossAx val="55275520"/>
        <c:crosses val="autoZero"/>
        <c:crossBetween val="between"/>
        <c:majorUnit val="0.2"/>
      </c:valAx>
    </c:plotArea>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50343908573928287"/>
          <c:y val="5.5806065908428099E-2"/>
          <c:w val="0.46794280238057107"/>
          <c:h val="0.86312992125984311"/>
        </c:manualLayout>
      </c:layout>
      <c:barChart>
        <c:barDir val="bar"/>
        <c:grouping val="percentStacked"/>
        <c:ser>
          <c:idx val="0"/>
          <c:order val="0"/>
          <c:tx>
            <c:v>Not an issue</c:v>
          </c:tx>
          <c:spPr>
            <a:solidFill>
              <a:srgbClr val="0080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'Q32'!$C$21:$W$21</c:f>
              <c:numCache>
                <c:formatCode>General</c:formatCode>
                <c:ptCount val="21"/>
                <c:pt idx="0">
                  <c:v>7</c:v>
                </c:pt>
                <c:pt idx="1">
                  <c:v>7</c:v>
                </c:pt>
                <c:pt idx="2">
                  <c:v>5</c:v>
                </c:pt>
                <c:pt idx="3">
                  <c:v>4</c:v>
                </c:pt>
                <c:pt idx="4">
                  <c:v>7</c:v>
                </c:pt>
                <c:pt idx="5">
                  <c:v>4</c:v>
                </c:pt>
                <c:pt idx="6">
                  <c:v>3</c:v>
                </c:pt>
                <c:pt idx="7">
                  <c:v>5</c:v>
                </c:pt>
                <c:pt idx="8">
                  <c:v>5</c:v>
                </c:pt>
                <c:pt idx="9">
                  <c:v>5</c:v>
                </c:pt>
                <c:pt idx="10">
                  <c:v>4</c:v>
                </c:pt>
                <c:pt idx="11">
                  <c:v>2</c:v>
                </c:pt>
                <c:pt idx="12">
                  <c:v>2</c:v>
                </c:pt>
                <c:pt idx="13">
                  <c:v>1</c:v>
                </c:pt>
                <c:pt idx="14">
                  <c:v>1</c:v>
                </c:pt>
                <c:pt idx="15">
                  <c:v>2</c:v>
                </c:pt>
                <c:pt idx="16">
                  <c:v>1</c:v>
                </c:pt>
                <c:pt idx="17">
                  <c:v>2</c:v>
                </c:pt>
                <c:pt idx="18">
                  <c:v>1</c:v>
                </c:pt>
                <c:pt idx="19">
                  <c:v>0</c:v>
                </c:pt>
                <c:pt idx="20">
                  <c:v>0</c:v>
                </c:pt>
              </c:numCache>
            </c:numRef>
          </c:val>
        </c:ser>
        <c:ser>
          <c:idx val="1"/>
          <c:order val="1"/>
          <c:tx>
            <c:v>Minor hurdle</c:v>
          </c:tx>
          <c:spPr>
            <a:solidFill>
              <a:srgbClr val="00FF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'Q32'!$C$22:$W$22</c:f>
              <c:numCache>
                <c:formatCode>General</c:formatCode>
                <c:ptCount val="21"/>
                <c:pt idx="0">
                  <c:v>5</c:v>
                </c:pt>
                <c:pt idx="1">
                  <c:v>5</c:v>
                </c:pt>
                <c:pt idx="2">
                  <c:v>7</c:v>
                </c:pt>
                <c:pt idx="3">
                  <c:v>9</c:v>
                </c:pt>
                <c:pt idx="4">
                  <c:v>3</c:v>
                </c:pt>
                <c:pt idx="5">
                  <c:v>8</c:v>
                </c:pt>
                <c:pt idx="6">
                  <c:v>8</c:v>
                </c:pt>
                <c:pt idx="7">
                  <c:v>6</c:v>
                </c:pt>
                <c:pt idx="8">
                  <c:v>4</c:v>
                </c:pt>
                <c:pt idx="9">
                  <c:v>6</c:v>
                </c:pt>
                <c:pt idx="10">
                  <c:v>7</c:v>
                </c:pt>
                <c:pt idx="11">
                  <c:v>8</c:v>
                </c:pt>
                <c:pt idx="12">
                  <c:v>6</c:v>
                </c:pt>
                <c:pt idx="13">
                  <c:v>8</c:v>
                </c:pt>
                <c:pt idx="14">
                  <c:v>8</c:v>
                </c:pt>
                <c:pt idx="15">
                  <c:v>7</c:v>
                </c:pt>
                <c:pt idx="16">
                  <c:v>4</c:v>
                </c:pt>
                <c:pt idx="17">
                  <c:v>5</c:v>
                </c:pt>
                <c:pt idx="18">
                  <c:v>2</c:v>
                </c:pt>
                <c:pt idx="19">
                  <c:v>3</c:v>
                </c:pt>
                <c:pt idx="20">
                  <c:v>1</c:v>
                </c:pt>
              </c:numCache>
            </c:numRef>
          </c:val>
        </c:ser>
        <c:ser>
          <c:idx val="2"/>
          <c:order val="2"/>
          <c:tx>
            <c:v>Major barrier</c:v>
          </c:tx>
          <c:spPr>
            <a:solidFill>
              <a:srgbClr val="FFFF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'Q32'!$C$23:$W$23</c:f>
              <c:numCache>
                <c:formatCode>General</c:formatCode>
                <c:ptCount val="21"/>
                <c:pt idx="0">
                  <c:v>2</c:v>
                </c:pt>
                <c:pt idx="1">
                  <c:v>1</c:v>
                </c:pt>
                <c:pt idx="2">
                  <c:v>3</c:v>
                </c:pt>
                <c:pt idx="3">
                  <c:v>2</c:v>
                </c:pt>
                <c:pt idx="4">
                  <c:v>4</c:v>
                </c:pt>
                <c:pt idx="5">
                  <c:v>1</c:v>
                </c:pt>
                <c:pt idx="6">
                  <c:v>4</c:v>
                </c:pt>
                <c:pt idx="7">
                  <c:v>2</c:v>
                </c:pt>
                <c:pt idx="8">
                  <c:v>5</c:v>
                </c:pt>
                <c:pt idx="9">
                  <c:v>1</c:v>
                </c:pt>
                <c:pt idx="10">
                  <c:v>1</c:v>
                </c:pt>
                <c:pt idx="11">
                  <c:v>5</c:v>
                </c:pt>
                <c:pt idx="12">
                  <c:v>6</c:v>
                </c:pt>
                <c:pt idx="13">
                  <c:v>5</c:v>
                </c:pt>
                <c:pt idx="14">
                  <c:v>4</c:v>
                </c:pt>
                <c:pt idx="15">
                  <c:v>4</c:v>
                </c:pt>
                <c:pt idx="16">
                  <c:v>10</c:v>
                </c:pt>
                <c:pt idx="17">
                  <c:v>4</c:v>
                </c:pt>
                <c:pt idx="18">
                  <c:v>8</c:v>
                </c:pt>
                <c:pt idx="19">
                  <c:v>6</c:v>
                </c:pt>
                <c:pt idx="20">
                  <c:v>8</c:v>
                </c:pt>
              </c:numCache>
            </c:numRef>
          </c:val>
        </c:ser>
        <c:ser>
          <c:idx val="3"/>
          <c:order val="3"/>
          <c:tx>
            <c:v>Extreme obstacle</c:v>
          </c:tx>
          <c:spPr>
            <a:solidFill>
              <a:srgbClr val="FF0000"/>
            </a:solidFill>
            <a:ln w="12700">
              <a:solidFill>
                <a:srgbClr val="000000"/>
              </a:solidFill>
              <a:prstDash val="solid"/>
            </a:ln>
          </c:spPr>
          <c:cat>
            <c:strRef>
              <c:f>'Q32'!$C$20:$W$20</c:f>
              <c:strCache>
                <c:ptCount val="21"/>
                <c:pt idx="0">
                  <c:v>Perception that SPM has become a meaningless buzzword</c:v>
                </c:pt>
                <c:pt idx="1">
                  <c:v>Reporting guidelines of major donors discourage or inhibit SPM</c:v>
                </c:pt>
                <c:pt idx="2">
                  <c:v>Lack of good software tools to implement SPM</c:v>
                </c:pt>
                <c:pt idx="3">
                  <c:v>Lack of peer pressure</c:v>
                </c:pt>
                <c:pt idx="4">
                  <c:v>Perception that SPM is unnecessary to doing effective conservation</c:v>
                </c:pt>
                <c:pt idx="5">
                  <c:v>Perception that SPM is too simplistic</c:v>
                </c:pt>
                <c:pt idx="6">
                  <c:v>Lack of database exchange to share practices and learning</c:v>
                </c:pt>
                <c:pt idx="7">
                  <c:v>Lack of support from upper management</c:v>
                </c:pt>
                <c:pt idx="8">
                  <c:v>Lack of demand from upper management</c:v>
                </c:pt>
                <c:pt idx="9">
                  <c:v>Lack of board pressure</c:v>
                </c:pt>
                <c:pt idx="10">
                  <c:v>Lack of donor pressure</c:v>
                </c:pt>
                <c:pt idx="11">
                  <c:v>Lack of support and/or interest from project managers</c:v>
                </c:pt>
                <c:pt idx="12">
                  <c:v>Lack of incentives to change the status quo</c:v>
                </c:pt>
                <c:pt idx="13">
                  <c:v>Lack of good examples of SPM helping to achieve conservation goals</c:v>
                </c:pt>
                <c:pt idx="14">
                  <c:v>Lack of quality trainers</c:v>
                </c:pt>
                <c:pt idx="15">
                  <c:v>Lack of an overall culture of accountability to our bottom line</c:v>
                </c:pt>
                <c:pt idx="16">
                  <c:v>Lack of training</c:v>
                </c:pt>
                <c:pt idx="17">
                  <c:v>Perception that SPM is too complex</c:v>
                </c:pt>
                <c:pt idx="18">
                  <c:v>Lack of staff dedicated to SPM</c:v>
                </c:pt>
                <c:pt idx="19">
                  <c:v>Lack of money</c:v>
                </c:pt>
                <c:pt idx="20">
                  <c:v>Lack of time</c:v>
                </c:pt>
              </c:strCache>
            </c:strRef>
          </c:cat>
          <c:val>
            <c:numRef>
              <c:f>'Q32'!$C$24:$W$24</c:f>
              <c:numCache>
                <c:formatCode>General</c:formatCode>
                <c:ptCount val="21"/>
                <c:pt idx="0">
                  <c:v>1</c:v>
                </c:pt>
                <c:pt idx="1">
                  <c:v>2</c:v>
                </c:pt>
                <c:pt idx="2">
                  <c:v>0</c:v>
                </c:pt>
                <c:pt idx="3">
                  <c:v>0</c:v>
                </c:pt>
                <c:pt idx="4">
                  <c:v>1</c:v>
                </c:pt>
                <c:pt idx="5">
                  <c:v>2</c:v>
                </c:pt>
                <c:pt idx="6">
                  <c:v>0</c:v>
                </c:pt>
                <c:pt idx="7">
                  <c:v>2</c:v>
                </c:pt>
                <c:pt idx="8">
                  <c:v>1</c:v>
                </c:pt>
                <c:pt idx="9">
                  <c:v>3</c:v>
                </c:pt>
                <c:pt idx="10">
                  <c:v>3</c:v>
                </c:pt>
                <c:pt idx="11">
                  <c:v>0</c:v>
                </c:pt>
                <c:pt idx="12">
                  <c:v>1</c:v>
                </c:pt>
                <c:pt idx="13">
                  <c:v>1</c:v>
                </c:pt>
                <c:pt idx="14">
                  <c:v>2</c:v>
                </c:pt>
                <c:pt idx="15">
                  <c:v>1</c:v>
                </c:pt>
                <c:pt idx="16">
                  <c:v>0</c:v>
                </c:pt>
                <c:pt idx="17">
                  <c:v>4</c:v>
                </c:pt>
                <c:pt idx="18">
                  <c:v>4</c:v>
                </c:pt>
                <c:pt idx="19">
                  <c:v>6</c:v>
                </c:pt>
                <c:pt idx="20">
                  <c:v>6</c:v>
                </c:pt>
              </c:numCache>
            </c:numRef>
          </c:val>
        </c:ser>
        <c:gapWidth val="0"/>
        <c:overlap val="100"/>
        <c:axId val="55449856"/>
        <c:axId val="55480320"/>
      </c:barChart>
      <c:catAx>
        <c:axId val="55449856"/>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55480320"/>
        <c:crosses val="autoZero"/>
        <c:auto val="1"/>
        <c:lblAlgn val="ctr"/>
        <c:lblOffset val="100"/>
        <c:tickLblSkip val="1"/>
        <c:tickMarkSkip val="1"/>
      </c:catAx>
      <c:valAx>
        <c:axId val="55480320"/>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5449856"/>
        <c:crosses val="autoZero"/>
        <c:crossBetween val="between"/>
        <c:majorUnit val="0.2"/>
      </c:valAx>
      <c:spPr>
        <a:noFill/>
        <a:ln w="25400">
          <a:noFill/>
        </a:ln>
      </c:spPr>
    </c:plotArea>
    <c:legend>
      <c:legendPos val="r"/>
      <c:layout>
        <c:manualLayout>
          <c:xMode val="edge"/>
          <c:yMode val="edge"/>
          <c:x val="0.49040246482527311"/>
          <c:y val="6.3366917558956514E-4"/>
          <c:w val="0.48972173454394802"/>
          <c:h val="4.377719922106512E-2"/>
        </c:manualLayout>
      </c:layou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2275" b="0" i="0" u="none" strike="noStrike" baseline="0">
          <a:solidFill>
            <a:srgbClr val="000000"/>
          </a:solidFill>
          <a:latin typeface="Arial"/>
          <a:ea typeface="Arial"/>
          <a:cs typeface="Arial"/>
        </a:defRPr>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50343908573928287"/>
          <c:y val="5.7657917760280009E-2"/>
          <c:w val="0.46794280238057107"/>
          <c:h val="0.84646325459317617"/>
        </c:manualLayout>
      </c:layout>
      <c:barChart>
        <c:barDir val="bar"/>
        <c:grouping val="percentStacked"/>
        <c:ser>
          <c:idx val="0"/>
          <c:order val="0"/>
          <c:tx>
            <c:v>Not an issue</c:v>
          </c:tx>
          <c:spPr>
            <a:solidFill>
              <a:srgbClr val="0080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'Q32 $'!$E$28:$Y$28</c:f>
              <c:numCache>
                <c:formatCode>General</c:formatCode>
                <c:ptCount val="21"/>
                <c:pt idx="0">
                  <c:v>689</c:v>
                </c:pt>
                <c:pt idx="1">
                  <c:v>99</c:v>
                </c:pt>
                <c:pt idx="2">
                  <c:v>157</c:v>
                </c:pt>
                <c:pt idx="3">
                  <c:v>279.59369202226338</c:v>
                </c:pt>
                <c:pt idx="4">
                  <c:v>413.59369202226338</c:v>
                </c:pt>
                <c:pt idx="5">
                  <c:v>383.59369202226338</c:v>
                </c:pt>
                <c:pt idx="6">
                  <c:v>231.59369202226338</c:v>
                </c:pt>
                <c:pt idx="7">
                  <c:v>75</c:v>
                </c:pt>
                <c:pt idx="8">
                  <c:v>60</c:v>
                </c:pt>
                <c:pt idx="9">
                  <c:v>60</c:v>
                </c:pt>
                <c:pt idx="10">
                  <c:v>60</c:v>
                </c:pt>
                <c:pt idx="11">
                  <c:v>281.59369202226338</c:v>
                </c:pt>
                <c:pt idx="12">
                  <c:v>75</c:v>
                </c:pt>
                <c:pt idx="13">
                  <c:v>75</c:v>
                </c:pt>
                <c:pt idx="14">
                  <c:v>15</c:v>
                </c:pt>
                <c:pt idx="15">
                  <c:v>249.59369202226338</c:v>
                </c:pt>
                <c:pt idx="16">
                  <c:v>0</c:v>
                </c:pt>
                <c:pt idx="17">
                  <c:v>244.59369202226338</c:v>
                </c:pt>
                <c:pt idx="18">
                  <c:v>231.59369202226338</c:v>
                </c:pt>
                <c:pt idx="19">
                  <c:v>140</c:v>
                </c:pt>
                <c:pt idx="20">
                  <c:v>0</c:v>
                </c:pt>
              </c:numCache>
            </c:numRef>
          </c:val>
        </c:ser>
        <c:ser>
          <c:idx val="1"/>
          <c:order val="1"/>
          <c:tx>
            <c:v>Minor hurdle</c:v>
          </c:tx>
          <c:spPr>
            <a:solidFill>
              <a:srgbClr val="00FF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'Q32 $'!$E$29:$Y$29</c:f>
              <c:numCache>
                <c:formatCode>General</c:formatCode>
                <c:ptCount val="21"/>
                <c:pt idx="0">
                  <c:v>1350.793692022263</c:v>
                </c:pt>
                <c:pt idx="1">
                  <c:v>1742.7</c:v>
                </c:pt>
                <c:pt idx="2">
                  <c:v>1600.7</c:v>
                </c:pt>
                <c:pt idx="3">
                  <c:v>1562.7</c:v>
                </c:pt>
                <c:pt idx="4">
                  <c:v>1150.2</c:v>
                </c:pt>
                <c:pt idx="5">
                  <c:v>1072.7</c:v>
                </c:pt>
                <c:pt idx="6">
                  <c:v>802.5</c:v>
                </c:pt>
                <c:pt idx="7">
                  <c:v>874.59369202226344</c:v>
                </c:pt>
                <c:pt idx="8">
                  <c:v>528</c:v>
                </c:pt>
                <c:pt idx="9">
                  <c:v>627</c:v>
                </c:pt>
                <c:pt idx="10">
                  <c:v>314.5</c:v>
                </c:pt>
                <c:pt idx="11">
                  <c:v>130.5</c:v>
                </c:pt>
                <c:pt idx="12">
                  <c:v>297.09369202226338</c:v>
                </c:pt>
                <c:pt idx="13">
                  <c:v>310.09369202226338</c:v>
                </c:pt>
                <c:pt idx="14">
                  <c:v>73</c:v>
                </c:pt>
                <c:pt idx="15">
                  <c:v>275.5</c:v>
                </c:pt>
                <c:pt idx="16">
                  <c:v>60</c:v>
                </c:pt>
                <c:pt idx="17">
                  <c:v>149.5</c:v>
                </c:pt>
                <c:pt idx="18">
                  <c:v>162.5</c:v>
                </c:pt>
                <c:pt idx="19">
                  <c:v>176</c:v>
                </c:pt>
                <c:pt idx="20">
                  <c:v>100</c:v>
                </c:pt>
              </c:numCache>
            </c:numRef>
          </c:val>
        </c:ser>
        <c:ser>
          <c:idx val="2"/>
          <c:order val="2"/>
          <c:tx>
            <c:v>Major barrier</c:v>
          </c:tx>
          <c:spPr>
            <a:solidFill>
              <a:srgbClr val="FFFF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'Q32 $'!$E$30:$Y$30</c:f>
              <c:numCache>
                <c:formatCode>General</c:formatCode>
                <c:ptCount val="21"/>
                <c:pt idx="0">
                  <c:v>15</c:v>
                </c:pt>
                <c:pt idx="1">
                  <c:v>252.09369202226338</c:v>
                </c:pt>
                <c:pt idx="2">
                  <c:v>336.09369202226338</c:v>
                </c:pt>
                <c:pt idx="3">
                  <c:v>36</c:v>
                </c:pt>
                <c:pt idx="4">
                  <c:v>30</c:v>
                </c:pt>
                <c:pt idx="5">
                  <c:v>137.5</c:v>
                </c:pt>
                <c:pt idx="6">
                  <c:v>1059.7</c:v>
                </c:pt>
                <c:pt idx="7">
                  <c:v>1144.2</c:v>
                </c:pt>
                <c:pt idx="8">
                  <c:v>1505.793692022263</c:v>
                </c:pt>
                <c:pt idx="9">
                  <c:v>1191.293692022263</c:v>
                </c:pt>
                <c:pt idx="10">
                  <c:v>1707.293692022263</c:v>
                </c:pt>
                <c:pt idx="11">
                  <c:v>1041.7</c:v>
                </c:pt>
                <c:pt idx="12">
                  <c:v>1581.7</c:v>
                </c:pt>
                <c:pt idx="13">
                  <c:v>1193.7</c:v>
                </c:pt>
                <c:pt idx="14">
                  <c:v>1793.793692022263</c:v>
                </c:pt>
                <c:pt idx="15">
                  <c:v>554</c:v>
                </c:pt>
                <c:pt idx="16">
                  <c:v>1378.293692022263</c:v>
                </c:pt>
                <c:pt idx="17">
                  <c:v>140</c:v>
                </c:pt>
                <c:pt idx="18">
                  <c:v>45</c:v>
                </c:pt>
                <c:pt idx="19">
                  <c:v>175.59369202226338</c:v>
                </c:pt>
                <c:pt idx="20">
                  <c:v>363.09369202226338</c:v>
                </c:pt>
              </c:numCache>
            </c:numRef>
          </c:val>
        </c:ser>
        <c:ser>
          <c:idx val="3"/>
          <c:order val="3"/>
          <c:tx>
            <c:v>Extreme obstacle</c:v>
          </c:tx>
          <c:spPr>
            <a:solidFill>
              <a:srgbClr val="FF0000"/>
            </a:solidFill>
            <a:ln w="12700">
              <a:solidFill>
                <a:srgbClr val="000000"/>
              </a:solidFill>
              <a:prstDash val="solid"/>
            </a:ln>
          </c:spPr>
          <c:cat>
            <c:strRef>
              <c:f>'Q32 $'!$E$27:$Y$27</c:f>
              <c:strCache>
                <c:ptCount val="21"/>
                <c:pt idx="0">
                  <c:v>Perception that SPM is too simplistic</c:v>
                </c:pt>
                <c:pt idx="1">
                  <c:v>Lack of database exchange to share practices and learning</c:v>
                </c:pt>
                <c:pt idx="2">
                  <c:v>Lack of good software tools to implement SPM</c:v>
                </c:pt>
                <c:pt idx="3">
                  <c:v>Reporting guidelines of major donors discourage or inhibit SPM</c:v>
                </c:pt>
                <c:pt idx="4">
                  <c:v>Perception that SPM has become a meaningless buzzword</c:v>
                </c:pt>
                <c:pt idx="5">
                  <c:v>Perception that SPM is unnecessary to doing effective conservation</c:v>
                </c:pt>
                <c:pt idx="6">
                  <c:v>Lack of peer pressure</c:v>
                </c:pt>
                <c:pt idx="7">
                  <c:v>Lack of support and/or interest from project managers</c:v>
                </c:pt>
                <c:pt idx="8">
                  <c:v>Lack of training</c:v>
                </c:pt>
                <c:pt idx="9">
                  <c:v>Lack of quality trainers</c:v>
                </c:pt>
                <c:pt idx="10">
                  <c:v>Lack of good examples of SPM helping to achieve conservation goals</c:v>
                </c:pt>
                <c:pt idx="11">
                  <c:v>Lack of support from upper management</c:v>
                </c:pt>
                <c:pt idx="12">
                  <c:v>Lack of incentives to change the status quo</c:v>
                </c:pt>
                <c:pt idx="13">
                  <c:v>Lack of an overall culture of accountability to our bottom line</c:v>
                </c:pt>
                <c:pt idx="14">
                  <c:v>Lack of staff dedicated to SPM</c:v>
                </c:pt>
                <c:pt idx="15">
                  <c:v>Lack of demand from upper management</c:v>
                </c:pt>
                <c:pt idx="16">
                  <c:v>Lack of time</c:v>
                </c:pt>
                <c:pt idx="17">
                  <c:v>Lack of board pressure</c:v>
                </c:pt>
                <c:pt idx="18">
                  <c:v>Lack of donor pressure</c:v>
                </c:pt>
                <c:pt idx="19">
                  <c:v>Perception that SPM is too complex</c:v>
                </c:pt>
                <c:pt idx="20">
                  <c:v>Lack of money</c:v>
                </c:pt>
              </c:strCache>
            </c:strRef>
          </c:cat>
          <c:val>
            <c:numRef>
              <c:f>'Q32 $'!$E$31:$Y$31</c:f>
              <c:numCache>
                <c:formatCode>General</c:formatCode>
                <c:ptCount val="21"/>
                <c:pt idx="0">
                  <c:v>39</c:v>
                </c:pt>
                <c:pt idx="1">
                  <c:v>0</c:v>
                </c:pt>
                <c:pt idx="2">
                  <c:v>0</c:v>
                </c:pt>
                <c:pt idx="3">
                  <c:v>215.5</c:v>
                </c:pt>
                <c:pt idx="4">
                  <c:v>500</c:v>
                </c:pt>
                <c:pt idx="5">
                  <c:v>500</c:v>
                </c:pt>
                <c:pt idx="6">
                  <c:v>0</c:v>
                </c:pt>
                <c:pt idx="7">
                  <c:v>0</c:v>
                </c:pt>
                <c:pt idx="8">
                  <c:v>0</c:v>
                </c:pt>
                <c:pt idx="9">
                  <c:v>215.5</c:v>
                </c:pt>
                <c:pt idx="10">
                  <c:v>12</c:v>
                </c:pt>
                <c:pt idx="11">
                  <c:v>640</c:v>
                </c:pt>
                <c:pt idx="12">
                  <c:v>140</c:v>
                </c:pt>
                <c:pt idx="13">
                  <c:v>500</c:v>
                </c:pt>
                <c:pt idx="14">
                  <c:v>212</c:v>
                </c:pt>
                <c:pt idx="15">
                  <c:v>1014.7</c:v>
                </c:pt>
                <c:pt idx="16">
                  <c:v>655.5</c:v>
                </c:pt>
                <c:pt idx="17">
                  <c:v>1559.7</c:v>
                </c:pt>
                <c:pt idx="18">
                  <c:v>1654.7</c:v>
                </c:pt>
                <c:pt idx="19">
                  <c:v>1602.2</c:v>
                </c:pt>
                <c:pt idx="20">
                  <c:v>1630.7</c:v>
                </c:pt>
              </c:numCache>
            </c:numRef>
          </c:val>
        </c:ser>
        <c:gapWidth val="0"/>
        <c:overlap val="100"/>
        <c:axId val="55502720"/>
        <c:axId val="55504256"/>
      </c:barChart>
      <c:catAx>
        <c:axId val="55502720"/>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55504256"/>
        <c:crosses val="autoZero"/>
        <c:auto val="1"/>
        <c:lblAlgn val="ctr"/>
        <c:lblOffset val="100"/>
        <c:tickLblSkip val="1"/>
        <c:tickMarkSkip val="1"/>
      </c:catAx>
      <c:valAx>
        <c:axId val="55504256"/>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5502720"/>
        <c:crosses val="autoZero"/>
        <c:crossBetween val="between"/>
        <c:majorUnit val="0.2"/>
      </c:valAx>
      <c:spPr>
        <a:noFill/>
        <a:ln w="25400">
          <a:noFill/>
        </a:ln>
      </c:spPr>
    </c:plotArea>
    <c:legend>
      <c:legendPos val="r"/>
      <c:layout>
        <c:manualLayout>
          <c:xMode val="edge"/>
          <c:yMode val="edge"/>
          <c:x val="0.379291338582677"/>
          <c:y val="6.3362543391753425E-4"/>
          <c:w val="0.60083289588801403"/>
          <c:h val="4.377719922106512E-2"/>
        </c:manualLayout>
      </c:layout>
      <c:spPr>
        <a:solidFill>
          <a:srgbClr val="FFFFFF"/>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2275" b="0" i="0" u="none" strike="noStrike" baseline="0">
          <a:solidFill>
            <a:srgbClr val="000000"/>
          </a:solidFill>
          <a:latin typeface="Arial"/>
          <a:ea typeface="Arial"/>
          <a:cs typeface="Arial"/>
        </a:defRPr>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9401356080489911"/>
          <c:y val="7.4324584426946616E-2"/>
          <c:w val="0.46794280238057107"/>
          <c:h val="0.86868547681539821"/>
        </c:manualLayout>
      </c:layout>
      <c:barChart>
        <c:barDir val="bar"/>
        <c:grouping val="percentStacked"/>
        <c:ser>
          <c:idx val="0"/>
          <c:order val="0"/>
          <c:tx>
            <c:strRef>
              <c:f>'Q32'!$D$86</c:f>
              <c:strCache>
                <c:ptCount val="1"/>
                <c:pt idx="0">
                  <c:v>Not an issue</c:v>
                </c:pt>
              </c:strCache>
            </c:strRef>
          </c:tx>
          <c:spPr>
            <a:solidFill>
              <a:srgbClr val="0080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'Q32'!$F$86:$Z$86</c:f>
              <c:numCache>
                <c:formatCode>General</c:formatCode>
                <c:ptCount val="21"/>
                <c:pt idx="0">
                  <c:v>3</c:v>
                </c:pt>
                <c:pt idx="1">
                  <c:v>2</c:v>
                </c:pt>
                <c:pt idx="2">
                  <c:v>3</c:v>
                </c:pt>
                <c:pt idx="3">
                  <c:v>1</c:v>
                </c:pt>
                <c:pt idx="4">
                  <c:v>2</c:v>
                </c:pt>
                <c:pt idx="5">
                  <c:v>0</c:v>
                </c:pt>
                <c:pt idx="6">
                  <c:v>0</c:v>
                </c:pt>
                <c:pt idx="7">
                  <c:v>0</c:v>
                </c:pt>
                <c:pt idx="8">
                  <c:v>1</c:v>
                </c:pt>
                <c:pt idx="9">
                  <c:v>1</c:v>
                </c:pt>
                <c:pt idx="10">
                  <c:v>1</c:v>
                </c:pt>
                <c:pt idx="11">
                  <c:v>1</c:v>
                </c:pt>
                <c:pt idx="12">
                  <c:v>0</c:v>
                </c:pt>
                <c:pt idx="13">
                  <c:v>1</c:v>
                </c:pt>
                <c:pt idx="14">
                  <c:v>1</c:v>
                </c:pt>
                <c:pt idx="15">
                  <c:v>1</c:v>
                </c:pt>
                <c:pt idx="16">
                  <c:v>0</c:v>
                </c:pt>
                <c:pt idx="17">
                  <c:v>1</c:v>
                </c:pt>
                <c:pt idx="18">
                  <c:v>0</c:v>
                </c:pt>
                <c:pt idx="19">
                  <c:v>0</c:v>
                </c:pt>
                <c:pt idx="20">
                  <c:v>0</c:v>
                </c:pt>
              </c:numCache>
            </c:numRef>
          </c:val>
        </c:ser>
        <c:ser>
          <c:idx val="1"/>
          <c:order val="1"/>
          <c:tx>
            <c:strRef>
              <c:f>'Q32'!$D$87</c:f>
              <c:strCache>
                <c:ptCount val="1"/>
                <c:pt idx="0">
                  <c:v>Minor hurdle</c:v>
                </c:pt>
              </c:strCache>
            </c:strRef>
          </c:tx>
          <c:spPr>
            <a:solidFill>
              <a:srgbClr val="00FF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'Q32'!$F$87:$Z$87</c:f>
              <c:numCache>
                <c:formatCode>General</c:formatCode>
                <c:ptCount val="21"/>
                <c:pt idx="0">
                  <c:v>2</c:v>
                </c:pt>
                <c:pt idx="1">
                  <c:v>2</c:v>
                </c:pt>
                <c:pt idx="2">
                  <c:v>1</c:v>
                </c:pt>
                <c:pt idx="3">
                  <c:v>3</c:v>
                </c:pt>
                <c:pt idx="4">
                  <c:v>1</c:v>
                </c:pt>
                <c:pt idx="5">
                  <c:v>4</c:v>
                </c:pt>
                <c:pt idx="6">
                  <c:v>4</c:v>
                </c:pt>
                <c:pt idx="7">
                  <c:v>3</c:v>
                </c:pt>
                <c:pt idx="8">
                  <c:v>2</c:v>
                </c:pt>
                <c:pt idx="9">
                  <c:v>2</c:v>
                </c:pt>
                <c:pt idx="10">
                  <c:v>1</c:v>
                </c:pt>
                <c:pt idx="11">
                  <c:v>1</c:v>
                </c:pt>
                <c:pt idx="12">
                  <c:v>1</c:v>
                </c:pt>
                <c:pt idx="13">
                  <c:v>1</c:v>
                </c:pt>
                <c:pt idx="14">
                  <c:v>1</c:v>
                </c:pt>
                <c:pt idx="15">
                  <c:v>1</c:v>
                </c:pt>
                <c:pt idx="16">
                  <c:v>2</c:v>
                </c:pt>
                <c:pt idx="17">
                  <c:v>1</c:v>
                </c:pt>
                <c:pt idx="18">
                  <c:v>0</c:v>
                </c:pt>
                <c:pt idx="19">
                  <c:v>0</c:v>
                </c:pt>
                <c:pt idx="20">
                  <c:v>0</c:v>
                </c:pt>
              </c:numCache>
            </c:numRef>
          </c:val>
        </c:ser>
        <c:ser>
          <c:idx val="2"/>
          <c:order val="2"/>
          <c:tx>
            <c:strRef>
              <c:f>'Q32'!$D$88</c:f>
              <c:strCache>
                <c:ptCount val="1"/>
                <c:pt idx="0">
                  <c:v>Major barrier</c:v>
                </c:pt>
              </c:strCache>
            </c:strRef>
          </c:tx>
          <c:spPr>
            <a:solidFill>
              <a:srgbClr val="FFFF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'Q32'!$F$88:$Z$88</c:f>
              <c:numCache>
                <c:formatCode>General</c:formatCode>
                <c:ptCount val="21"/>
                <c:pt idx="0">
                  <c:v>0</c:v>
                </c:pt>
                <c:pt idx="1">
                  <c:v>1</c:v>
                </c:pt>
                <c:pt idx="2">
                  <c:v>0</c:v>
                </c:pt>
                <c:pt idx="3">
                  <c:v>1</c:v>
                </c:pt>
                <c:pt idx="4">
                  <c:v>1</c:v>
                </c:pt>
                <c:pt idx="5">
                  <c:v>1</c:v>
                </c:pt>
                <c:pt idx="6">
                  <c:v>1</c:v>
                </c:pt>
                <c:pt idx="7">
                  <c:v>2</c:v>
                </c:pt>
                <c:pt idx="8">
                  <c:v>1</c:v>
                </c:pt>
                <c:pt idx="9">
                  <c:v>1</c:v>
                </c:pt>
                <c:pt idx="10">
                  <c:v>2</c:v>
                </c:pt>
                <c:pt idx="11">
                  <c:v>2</c:v>
                </c:pt>
                <c:pt idx="12">
                  <c:v>4</c:v>
                </c:pt>
                <c:pt idx="13">
                  <c:v>1</c:v>
                </c:pt>
                <c:pt idx="14">
                  <c:v>1</c:v>
                </c:pt>
                <c:pt idx="15">
                  <c:v>1</c:v>
                </c:pt>
                <c:pt idx="16">
                  <c:v>2</c:v>
                </c:pt>
                <c:pt idx="17">
                  <c:v>0</c:v>
                </c:pt>
                <c:pt idx="18">
                  <c:v>3</c:v>
                </c:pt>
                <c:pt idx="19">
                  <c:v>3</c:v>
                </c:pt>
                <c:pt idx="20">
                  <c:v>1</c:v>
                </c:pt>
              </c:numCache>
            </c:numRef>
          </c:val>
        </c:ser>
        <c:ser>
          <c:idx val="3"/>
          <c:order val="3"/>
          <c:tx>
            <c:strRef>
              <c:f>'Q32'!$D$89</c:f>
              <c:strCache>
                <c:ptCount val="1"/>
                <c:pt idx="0">
                  <c:v>Extreme obstacle</c:v>
                </c:pt>
              </c:strCache>
            </c:strRef>
          </c:tx>
          <c:spPr>
            <a:solidFill>
              <a:srgbClr val="FF0000"/>
            </a:solidFill>
            <a:ln w="12700">
              <a:solidFill>
                <a:srgbClr val="000000"/>
              </a:solidFill>
              <a:prstDash val="solid"/>
            </a:ln>
          </c:spPr>
          <c:cat>
            <c:strRef>
              <c:f>'Q32'!$F$85:$Z$85</c:f>
              <c:strCache>
                <c:ptCount val="21"/>
                <c:pt idx="0">
                  <c:v>Perception that SPM is too simplistic</c:v>
                </c:pt>
                <c:pt idx="1">
                  <c:v>Lack of peer pressure</c:v>
                </c:pt>
                <c:pt idx="2">
                  <c:v>Perception that SPM is unnecessary to doing effective conservation</c:v>
                </c:pt>
                <c:pt idx="3">
                  <c:v>Lack of support and/or interest from project managers</c:v>
                </c:pt>
                <c:pt idx="4">
                  <c:v>Perception that SPM has become a meaningless buzzword</c:v>
                </c:pt>
                <c:pt idx="5">
                  <c:v>Lack of database exchange to share practices and learning</c:v>
                </c:pt>
                <c:pt idx="6">
                  <c:v>Lack of good software tools to implement SPM</c:v>
                </c:pt>
                <c:pt idx="7">
                  <c:v>Lack of good examples of SPM helping to achieve conservation goals</c:v>
                </c:pt>
                <c:pt idx="8">
                  <c:v>Reporting guidelines of major donors discourage or inhibit SPM</c:v>
                </c:pt>
                <c:pt idx="9">
                  <c:v>Lack of demand from upper management</c:v>
                </c:pt>
                <c:pt idx="10">
                  <c:v>Lack of incentives to change the status quo</c:v>
                </c:pt>
                <c:pt idx="11">
                  <c:v>Lack of an overall culture of accountability to our bottom line</c:v>
                </c:pt>
                <c:pt idx="12">
                  <c:v>Lack of training</c:v>
                </c:pt>
                <c:pt idx="13">
                  <c:v>Lack of support from upper management</c:v>
                </c:pt>
                <c:pt idx="14">
                  <c:v>Lack of board pressure</c:v>
                </c:pt>
                <c:pt idx="15">
                  <c:v>Perception that SPM is too complex</c:v>
                </c:pt>
                <c:pt idx="16">
                  <c:v>Lack of quality trainers</c:v>
                </c:pt>
                <c:pt idx="17">
                  <c:v>Lack of donor pressure</c:v>
                </c:pt>
                <c:pt idx="18">
                  <c:v>Lack of staff dedicated to SPM</c:v>
                </c:pt>
                <c:pt idx="19">
                  <c:v>Lack of time</c:v>
                </c:pt>
                <c:pt idx="20">
                  <c:v>Lack of money</c:v>
                </c:pt>
              </c:strCache>
            </c:strRef>
          </c:cat>
          <c:val>
            <c:numRef>
              <c:f>'Q32'!$F$89:$Z$89</c:f>
              <c:numCache>
                <c:formatCode>General</c:formatCode>
                <c:ptCount val="21"/>
                <c:pt idx="0">
                  <c:v>0</c:v>
                </c:pt>
                <c:pt idx="1">
                  <c:v>0</c:v>
                </c:pt>
                <c:pt idx="2">
                  <c:v>1</c:v>
                </c:pt>
                <c:pt idx="3">
                  <c:v>0</c:v>
                </c:pt>
                <c:pt idx="4">
                  <c:v>1</c:v>
                </c:pt>
                <c:pt idx="5">
                  <c:v>0</c:v>
                </c:pt>
                <c:pt idx="6">
                  <c:v>0</c:v>
                </c:pt>
                <c:pt idx="7">
                  <c:v>0</c:v>
                </c:pt>
                <c:pt idx="8">
                  <c:v>1</c:v>
                </c:pt>
                <c:pt idx="9">
                  <c:v>1</c:v>
                </c:pt>
                <c:pt idx="10">
                  <c:v>1</c:v>
                </c:pt>
                <c:pt idx="11">
                  <c:v>1</c:v>
                </c:pt>
                <c:pt idx="12">
                  <c:v>0</c:v>
                </c:pt>
                <c:pt idx="13">
                  <c:v>2</c:v>
                </c:pt>
                <c:pt idx="14">
                  <c:v>2</c:v>
                </c:pt>
                <c:pt idx="15">
                  <c:v>2</c:v>
                </c:pt>
                <c:pt idx="16">
                  <c:v>1</c:v>
                </c:pt>
                <c:pt idx="17">
                  <c:v>3</c:v>
                </c:pt>
                <c:pt idx="18">
                  <c:v>2</c:v>
                </c:pt>
                <c:pt idx="19">
                  <c:v>2</c:v>
                </c:pt>
                <c:pt idx="20">
                  <c:v>4</c:v>
                </c:pt>
              </c:numCache>
            </c:numRef>
          </c:val>
        </c:ser>
        <c:gapWidth val="0"/>
        <c:overlap val="100"/>
        <c:axId val="55689600"/>
        <c:axId val="55691136"/>
      </c:barChart>
      <c:catAx>
        <c:axId val="55689600"/>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55691136"/>
        <c:crosses val="autoZero"/>
        <c:auto val="1"/>
        <c:lblAlgn val="ctr"/>
        <c:lblOffset val="100"/>
        <c:tickLblSkip val="1"/>
        <c:tickMarkSkip val="1"/>
      </c:catAx>
      <c:valAx>
        <c:axId val="55691136"/>
        <c:scaling>
          <c:orientation val="minMax"/>
        </c:scaling>
        <c:axPos val="b"/>
        <c:numFmt formatCode="0%"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55689600"/>
        <c:crosses val="autoZero"/>
        <c:crossBetween val="between"/>
        <c:majorUnit val="0.2"/>
      </c:valAx>
      <c:spPr>
        <a:noFill/>
        <a:ln w="25400">
          <a:noFill/>
        </a:ln>
      </c:spPr>
    </c:plotArea>
    <c:legend>
      <c:legendPos val="r"/>
      <c:layout>
        <c:manualLayout>
          <c:xMode val="edge"/>
          <c:yMode val="edge"/>
          <c:x val="0.40966644794400708"/>
          <c:y val="6.3356663750364494E-4"/>
          <c:w val="0.56767995559274709"/>
          <c:h val="4.377719922106512E-2"/>
        </c:manualLayout>
      </c:layout>
      <c:spPr>
        <a:solidFill>
          <a:srgbClr val="FFFFFF"/>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2275"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23594740831192906"/>
          <c:y val="7.5829383886255916E-2"/>
          <c:w val="0.75297128300139016"/>
          <c:h val="0.70651621778836293"/>
        </c:manualLayout>
      </c:layout>
      <c:barChart>
        <c:barDir val="col"/>
        <c:grouping val="clustered"/>
        <c:ser>
          <c:idx val="0"/>
          <c:order val="0"/>
          <c:tx>
            <c:strRef>
              <c:f>'Q19'!$G$20</c:f>
              <c:strCache>
                <c:ptCount val="1"/>
                <c:pt idx="0">
                  <c:v>Projects</c:v>
                </c:pt>
              </c:strCache>
            </c:strRef>
          </c:tx>
          <c:spPr>
            <a:solidFill>
              <a:schemeClr val="tx2">
                <a:lumMod val="60000"/>
                <a:lumOff val="40000"/>
              </a:schemeClr>
            </a:solidFill>
            <a:ln w="25400">
              <a:noFill/>
            </a:ln>
            <a:effectLst/>
          </c:spPr>
          <c:cat>
            <c:strRef>
              <c:f>'Q19'!$F$27:$F$30</c:f>
              <c:strCache>
                <c:ptCount val="4"/>
                <c:pt idx="0">
                  <c:v>Almost never (&lt;10%)</c:v>
                </c:pt>
                <c:pt idx="1">
                  <c:v>Occasionally (10-49%)</c:v>
                </c:pt>
                <c:pt idx="2">
                  <c:v>Often (50-90%)</c:v>
                </c:pt>
                <c:pt idx="3">
                  <c:v>Almost always (&gt;90%)</c:v>
                </c:pt>
              </c:strCache>
            </c:strRef>
          </c:cat>
          <c:val>
            <c:numRef>
              <c:f>'Q19'!$G$27:$G$30</c:f>
              <c:numCache>
                <c:formatCode>General</c:formatCode>
                <c:ptCount val="4"/>
                <c:pt idx="0">
                  <c:v>140</c:v>
                </c:pt>
                <c:pt idx="1">
                  <c:v>1682.2</c:v>
                </c:pt>
                <c:pt idx="2">
                  <c:v>211.59369202226338</c:v>
                </c:pt>
                <c:pt idx="3">
                  <c:v>60</c:v>
                </c:pt>
              </c:numCache>
            </c:numRef>
          </c:val>
        </c:ser>
        <c:axId val="103832192"/>
        <c:axId val="103969152"/>
      </c:barChart>
      <c:catAx>
        <c:axId val="103832192"/>
        <c:scaling>
          <c:orientation val="minMax"/>
        </c:scaling>
        <c:axPos val="b"/>
        <c:numFmt formatCode="General" sourceLinked="1"/>
        <c:tickLblPos val="nextTo"/>
        <c:spPr>
          <a:ln w="3175">
            <a:solidFill>
              <a:srgbClr val="808080"/>
            </a:solidFill>
            <a:prstDash val="solid"/>
          </a:ln>
        </c:spPr>
        <c:txPr>
          <a:bodyPr/>
          <a:lstStyle/>
          <a:p>
            <a:pPr>
              <a:defRPr sz="1100"/>
            </a:pPr>
            <a:endParaRPr lang="en-US"/>
          </a:p>
        </c:txPr>
        <c:crossAx val="103969152"/>
        <c:crosses val="autoZero"/>
        <c:auto val="1"/>
        <c:lblAlgn val="ctr"/>
        <c:lblOffset val="100"/>
      </c:catAx>
      <c:valAx>
        <c:axId val="103969152"/>
        <c:scaling>
          <c:orientation val="minMax"/>
        </c:scaling>
        <c:axPos val="l"/>
        <c:title>
          <c:tx>
            <c:rich>
              <a:bodyPr rot="0" vert="horz"/>
              <a:lstStyle/>
              <a:p>
                <a:pPr>
                  <a:defRPr sz="1200"/>
                </a:pPr>
                <a:r>
                  <a:rPr lang="en-US" sz="1200"/>
                  <a:t>$ Million</a:t>
                </a:r>
              </a:p>
            </c:rich>
          </c:tx>
          <c:layout>
            <c:manualLayout>
              <c:xMode val="edge"/>
              <c:yMode val="edge"/>
              <c:x val="3.4759358288770019E-2"/>
              <c:y val="0.30888822641346209"/>
            </c:manualLayout>
          </c:layout>
        </c:title>
        <c:numFmt formatCode="General" sourceLinked="1"/>
        <c:tickLblPos val="nextTo"/>
        <c:spPr>
          <a:ln w="3175">
            <a:solidFill>
              <a:srgbClr val="808080"/>
            </a:solidFill>
            <a:prstDash val="solid"/>
          </a:ln>
        </c:spPr>
        <c:crossAx val="103832192"/>
        <c:crosses val="autoZero"/>
        <c:crossBetween val="between"/>
        <c:majorUnit val="500"/>
      </c:valAx>
      <c:spPr>
        <a:solidFill>
          <a:srgbClr val="FFFFFF">
            <a:alpha val="0"/>
          </a:srgbClr>
        </a:solidFill>
        <a:ln w="25400">
          <a:noFill/>
        </a:ln>
      </c:spPr>
    </c:plotArea>
    <c:plotVisOnly val="1"/>
    <c:dispBlanksAs val="gap"/>
  </c:chart>
  <c:spPr>
    <a:solidFill>
      <a:srgbClr val="FFFFFF">
        <a:alpha val="0"/>
      </a:srgbClr>
    </a:solidFill>
    <a:ln w="3175">
      <a:noFill/>
      <a:prstDash val="solid"/>
    </a:ln>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51966921153436907"/>
          <c:y val="0.12648945008267704"/>
          <c:w val="0.44400763460310694"/>
          <c:h val="0.7847594286279701"/>
        </c:manualLayout>
      </c:layout>
      <c:barChart>
        <c:barDir val="bar"/>
        <c:grouping val="percentStacked"/>
        <c:ser>
          <c:idx val="0"/>
          <c:order val="0"/>
          <c:tx>
            <c:v>Not an issue</c:v>
          </c:tx>
          <c:spPr>
            <a:solidFill>
              <a:srgbClr val="0080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'Q36'!$E$27:$Y$27</c:f>
              <c:numCache>
                <c:formatCode>General</c:formatCode>
                <c:ptCount val="21"/>
                <c:pt idx="0">
                  <c:v>4</c:v>
                </c:pt>
                <c:pt idx="1">
                  <c:v>6</c:v>
                </c:pt>
                <c:pt idx="2">
                  <c:v>4</c:v>
                </c:pt>
                <c:pt idx="3">
                  <c:v>3</c:v>
                </c:pt>
                <c:pt idx="4">
                  <c:v>4</c:v>
                </c:pt>
                <c:pt idx="5">
                  <c:v>2</c:v>
                </c:pt>
                <c:pt idx="6">
                  <c:v>2</c:v>
                </c:pt>
                <c:pt idx="7">
                  <c:v>2</c:v>
                </c:pt>
                <c:pt idx="8">
                  <c:v>2</c:v>
                </c:pt>
                <c:pt idx="9">
                  <c:v>2</c:v>
                </c:pt>
                <c:pt idx="10">
                  <c:v>1</c:v>
                </c:pt>
                <c:pt idx="11">
                  <c:v>1</c:v>
                </c:pt>
                <c:pt idx="12">
                  <c:v>1</c:v>
                </c:pt>
                <c:pt idx="13">
                  <c:v>1</c:v>
                </c:pt>
                <c:pt idx="14">
                  <c:v>1</c:v>
                </c:pt>
                <c:pt idx="15">
                  <c:v>1</c:v>
                </c:pt>
                <c:pt idx="16">
                  <c:v>2</c:v>
                </c:pt>
                <c:pt idx="17">
                  <c:v>1</c:v>
                </c:pt>
                <c:pt idx="18">
                  <c:v>1</c:v>
                </c:pt>
                <c:pt idx="19">
                  <c:v>1</c:v>
                </c:pt>
                <c:pt idx="20">
                  <c:v>0</c:v>
                </c:pt>
              </c:numCache>
            </c:numRef>
          </c:val>
        </c:ser>
        <c:ser>
          <c:idx val="1"/>
          <c:order val="1"/>
          <c:tx>
            <c:v>Minor hurdle</c:v>
          </c:tx>
          <c:spPr>
            <a:solidFill>
              <a:srgbClr val="00FF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'Q36'!$E$28:$Y$28</c:f>
              <c:numCache>
                <c:formatCode>General</c:formatCode>
                <c:ptCount val="21"/>
                <c:pt idx="0">
                  <c:v>3</c:v>
                </c:pt>
                <c:pt idx="1">
                  <c:v>1</c:v>
                </c:pt>
                <c:pt idx="2">
                  <c:v>3</c:v>
                </c:pt>
                <c:pt idx="3">
                  <c:v>5</c:v>
                </c:pt>
                <c:pt idx="4">
                  <c:v>3</c:v>
                </c:pt>
                <c:pt idx="5">
                  <c:v>6</c:v>
                </c:pt>
                <c:pt idx="6">
                  <c:v>5</c:v>
                </c:pt>
                <c:pt idx="7">
                  <c:v>4</c:v>
                </c:pt>
                <c:pt idx="8">
                  <c:v>4</c:v>
                </c:pt>
                <c:pt idx="9">
                  <c:v>3</c:v>
                </c:pt>
                <c:pt idx="10">
                  <c:v>3</c:v>
                </c:pt>
                <c:pt idx="11">
                  <c:v>2</c:v>
                </c:pt>
                <c:pt idx="12">
                  <c:v>4</c:v>
                </c:pt>
                <c:pt idx="13">
                  <c:v>4</c:v>
                </c:pt>
                <c:pt idx="14">
                  <c:v>1</c:v>
                </c:pt>
                <c:pt idx="15">
                  <c:v>2</c:v>
                </c:pt>
                <c:pt idx="16">
                  <c:v>2</c:v>
                </c:pt>
                <c:pt idx="17">
                  <c:v>1</c:v>
                </c:pt>
                <c:pt idx="18">
                  <c:v>0</c:v>
                </c:pt>
                <c:pt idx="19">
                  <c:v>0</c:v>
                </c:pt>
                <c:pt idx="20">
                  <c:v>1</c:v>
                </c:pt>
              </c:numCache>
            </c:numRef>
          </c:val>
        </c:ser>
        <c:ser>
          <c:idx val="2"/>
          <c:order val="2"/>
          <c:tx>
            <c:v>Major barrier</c:v>
          </c:tx>
          <c:spPr>
            <a:solidFill>
              <a:srgbClr val="FFFF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'Q36'!$E$29:$Y$29</c:f>
              <c:numCache>
                <c:formatCode>General</c:formatCode>
                <c:ptCount val="21"/>
                <c:pt idx="0">
                  <c:v>2</c:v>
                </c:pt>
                <c:pt idx="1">
                  <c:v>4</c:v>
                </c:pt>
                <c:pt idx="2">
                  <c:v>2</c:v>
                </c:pt>
                <c:pt idx="3">
                  <c:v>3</c:v>
                </c:pt>
                <c:pt idx="4">
                  <c:v>2</c:v>
                </c:pt>
                <c:pt idx="5">
                  <c:v>2</c:v>
                </c:pt>
                <c:pt idx="6">
                  <c:v>3</c:v>
                </c:pt>
                <c:pt idx="7">
                  <c:v>4</c:v>
                </c:pt>
                <c:pt idx="8">
                  <c:v>1</c:v>
                </c:pt>
                <c:pt idx="9">
                  <c:v>3</c:v>
                </c:pt>
                <c:pt idx="10">
                  <c:v>6</c:v>
                </c:pt>
                <c:pt idx="11">
                  <c:v>5</c:v>
                </c:pt>
                <c:pt idx="12">
                  <c:v>3</c:v>
                </c:pt>
                <c:pt idx="13">
                  <c:v>3</c:v>
                </c:pt>
                <c:pt idx="14">
                  <c:v>8</c:v>
                </c:pt>
                <c:pt idx="15">
                  <c:v>6</c:v>
                </c:pt>
                <c:pt idx="16">
                  <c:v>3</c:v>
                </c:pt>
                <c:pt idx="17">
                  <c:v>5</c:v>
                </c:pt>
                <c:pt idx="18">
                  <c:v>6</c:v>
                </c:pt>
                <c:pt idx="19">
                  <c:v>6</c:v>
                </c:pt>
                <c:pt idx="20">
                  <c:v>3</c:v>
                </c:pt>
              </c:numCache>
            </c:numRef>
          </c:val>
        </c:ser>
        <c:ser>
          <c:idx val="3"/>
          <c:order val="3"/>
          <c:tx>
            <c:v>Extreme obstacle</c:v>
          </c:tx>
          <c:spPr>
            <a:solidFill>
              <a:srgbClr val="FF0000"/>
            </a:solidFill>
            <a:ln>
              <a:solidFill>
                <a:schemeClr val="tx1"/>
              </a:solidFill>
            </a:ln>
          </c:spPr>
          <c:cat>
            <c:strRef>
              <c:f>'Q36'!$E$26:$Y$26</c:f>
              <c:strCache>
                <c:ptCount val="21"/>
                <c:pt idx="0">
                  <c:v>Lack of database exchange to share practices and learning</c:v>
                </c:pt>
                <c:pt idx="1">
                  <c:v>Reporting guidelines of major donors discourage or inhibit SPM</c:v>
                </c:pt>
                <c:pt idx="2">
                  <c:v>Perception that SPM is too simplistic</c:v>
                </c:pt>
                <c:pt idx="3">
                  <c:v>Lack of good software tools to implement SPM</c:v>
                </c:pt>
                <c:pt idx="4">
                  <c:v>Perception that SPM has become a meaningless buzzword</c:v>
                </c:pt>
                <c:pt idx="5">
                  <c:v>Lack of peer pressure</c:v>
                </c:pt>
                <c:pt idx="6">
                  <c:v>Lack of donor pressure</c:v>
                </c:pt>
                <c:pt idx="7">
                  <c:v>Lack of board pressure</c:v>
                </c:pt>
                <c:pt idx="8">
                  <c:v>Perception that SPM is unnecessary to doing effective conservation</c:v>
                </c:pt>
                <c:pt idx="9">
                  <c:v>Lack of incentives to change the status quo</c:v>
                </c:pt>
                <c:pt idx="10">
                  <c:v>Lack of training</c:v>
                </c:pt>
                <c:pt idx="11">
                  <c:v>Lack of quality trainers</c:v>
                </c:pt>
                <c:pt idx="12">
                  <c:v>Lack of good examples of SPM helping to achieve conservation goals</c:v>
                </c:pt>
                <c:pt idx="13">
                  <c:v>Lack of support and/or interest from project managers</c:v>
                </c:pt>
                <c:pt idx="14">
                  <c:v>Lack of support from upper management</c:v>
                </c:pt>
                <c:pt idx="15">
                  <c:v>Lack of demand from upper management</c:v>
                </c:pt>
                <c:pt idx="16">
                  <c:v>Lack of an overall culture of accountability to our bottom line</c:v>
                </c:pt>
                <c:pt idx="17">
                  <c:v>Lack of staff dedicated to SPM</c:v>
                </c:pt>
                <c:pt idx="18">
                  <c:v>Perception that SPM is too complex</c:v>
                </c:pt>
                <c:pt idx="19">
                  <c:v>Lack of money</c:v>
                </c:pt>
                <c:pt idx="20">
                  <c:v>Lack of time</c:v>
                </c:pt>
              </c:strCache>
            </c:strRef>
          </c:cat>
          <c:val>
            <c:numRef>
              <c:f>'Q36'!$E$30:$Y$30</c:f>
              <c:numCache>
                <c:formatCode>General</c:formatCode>
                <c:ptCount val="21"/>
                <c:pt idx="0">
                  <c:v>0</c:v>
                </c:pt>
                <c:pt idx="1">
                  <c:v>0</c:v>
                </c:pt>
                <c:pt idx="2">
                  <c:v>1</c:v>
                </c:pt>
                <c:pt idx="3">
                  <c:v>0</c:v>
                </c:pt>
                <c:pt idx="4">
                  <c:v>2</c:v>
                </c:pt>
                <c:pt idx="5">
                  <c:v>1</c:v>
                </c:pt>
                <c:pt idx="6">
                  <c:v>1</c:v>
                </c:pt>
                <c:pt idx="7">
                  <c:v>1</c:v>
                </c:pt>
                <c:pt idx="8">
                  <c:v>4</c:v>
                </c:pt>
                <c:pt idx="9">
                  <c:v>3</c:v>
                </c:pt>
                <c:pt idx="10">
                  <c:v>1</c:v>
                </c:pt>
                <c:pt idx="11">
                  <c:v>1</c:v>
                </c:pt>
                <c:pt idx="12">
                  <c:v>3</c:v>
                </c:pt>
                <c:pt idx="13">
                  <c:v>3</c:v>
                </c:pt>
                <c:pt idx="14">
                  <c:v>1</c:v>
                </c:pt>
                <c:pt idx="15">
                  <c:v>2</c:v>
                </c:pt>
                <c:pt idx="16">
                  <c:v>4</c:v>
                </c:pt>
                <c:pt idx="17">
                  <c:v>3</c:v>
                </c:pt>
                <c:pt idx="18">
                  <c:v>4</c:v>
                </c:pt>
                <c:pt idx="19">
                  <c:v>4</c:v>
                </c:pt>
                <c:pt idx="20">
                  <c:v>7</c:v>
                </c:pt>
              </c:numCache>
            </c:numRef>
          </c:val>
        </c:ser>
        <c:gapWidth val="0"/>
        <c:overlap val="100"/>
        <c:axId val="56127488"/>
        <c:axId val="56129024"/>
      </c:barChart>
      <c:catAx>
        <c:axId val="56127488"/>
        <c:scaling>
          <c:orientation val="minMax"/>
        </c:scaling>
        <c:axPos val="l"/>
        <c:tickLblPos val="nextTo"/>
        <c:txPr>
          <a:bodyPr/>
          <a:lstStyle/>
          <a:p>
            <a:pPr>
              <a:defRPr sz="1100"/>
            </a:pPr>
            <a:endParaRPr lang="en-US"/>
          </a:p>
        </c:txPr>
        <c:crossAx val="56129024"/>
        <c:crosses val="autoZero"/>
        <c:auto val="1"/>
        <c:lblAlgn val="ctr"/>
        <c:lblOffset val="100"/>
      </c:catAx>
      <c:valAx>
        <c:axId val="56129024"/>
        <c:scaling>
          <c:orientation val="minMax"/>
        </c:scaling>
        <c:axPos val="b"/>
        <c:numFmt formatCode="0%" sourceLinked="1"/>
        <c:tickLblPos val="nextTo"/>
        <c:crossAx val="56127488"/>
        <c:crosses val="autoZero"/>
        <c:crossBetween val="between"/>
      </c:valAx>
    </c:plotArea>
    <c:legend>
      <c:legendPos val="r"/>
      <c:layout>
        <c:manualLayout>
          <c:xMode val="edge"/>
          <c:yMode val="edge"/>
          <c:x val="0.41352624671916005"/>
          <c:y val="1.5584271052038506E-2"/>
          <c:w val="0.55775754593175886"/>
          <c:h val="9.9903714723636128E-2"/>
        </c:manualLayout>
      </c:layout>
      <c:txPr>
        <a:bodyPr/>
        <a:lstStyle/>
        <a:p>
          <a:pPr>
            <a:defRPr sz="1400"/>
          </a:pPr>
          <a:endParaRPr lang="en-US"/>
        </a:p>
      </c:txPr>
    </c:legend>
    <c:plotVisOnly val="1"/>
  </c:chart>
  <c:spPr>
    <a:solidFill>
      <a:schemeClr val="bg1"/>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600"/>
            </a:pPr>
            <a:r>
              <a:rPr lang="en-US" sz="1600" dirty="0"/>
              <a:t>Has a positive/favorable attitude towards implementing SPM within the organization</a:t>
            </a:r>
          </a:p>
        </c:rich>
      </c:tx>
      <c:layout>
        <c:manualLayout>
          <c:xMode val="edge"/>
          <c:yMode val="edge"/>
          <c:x val="0.11802320434321803"/>
          <c:y val="0"/>
        </c:manualLayout>
      </c:layout>
    </c:title>
    <c:plotArea>
      <c:layout>
        <c:manualLayout>
          <c:layoutTarget val="inner"/>
          <c:xMode val="edge"/>
          <c:yMode val="edge"/>
          <c:x val="0.39550087489063912"/>
          <c:y val="0.23020224528756802"/>
          <c:w val="0.5445616797900259"/>
          <c:h val="0.62037254224845806"/>
        </c:manualLayout>
      </c:layout>
      <c:barChart>
        <c:barDir val="bar"/>
        <c:grouping val="percentStacked"/>
        <c:ser>
          <c:idx val="0"/>
          <c:order val="0"/>
          <c:tx>
            <c:strRef>
              <c:f>'Q18'!$D$130</c:f>
              <c:strCache>
                <c:ptCount val="1"/>
                <c:pt idx="0">
                  <c:v>Strongly disagree</c:v>
                </c:pt>
              </c:strCache>
            </c:strRef>
          </c:tx>
          <c:spPr>
            <a:solidFill>
              <a:srgbClr val="FF0000"/>
            </a:solidFill>
          </c:spPr>
          <c:cat>
            <c:strRef>
              <c:f>'Q18'!$O$105:$R$105</c:f>
              <c:strCache>
                <c:ptCount val="4"/>
                <c:pt idx="0">
                  <c:v>Project Managers</c:v>
                </c:pt>
                <c:pt idx="1">
                  <c:v>Program Directors</c:v>
                </c:pt>
                <c:pt idx="2">
                  <c:v>Upper Management</c:v>
                </c:pt>
                <c:pt idx="3">
                  <c:v>Board</c:v>
                </c:pt>
              </c:strCache>
            </c:strRef>
          </c:cat>
          <c:val>
            <c:numRef>
              <c:f>'Q18'!$O$130:$R$130</c:f>
              <c:numCache>
                <c:formatCode>General</c:formatCode>
                <c:ptCount val="4"/>
                <c:pt idx="0">
                  <c:v>0</c:v>
                </c:pt>
                <c:pt idx="1">
                  <c:v>0</c:v>
                </c:pt>
                <c:pt idx="2">
                  <c:v>0</c:v>
                </c:pt>
                <c:pt idx="3">
                  <c:v>0</c:v>
                </c:pt>
              </c:numCache>
            </c:numRef>
          </c:val>
        </c:ser>
        <c:ser>
          <c:idx val="1"/>
          <c:order val="1"/>
          <c:tx>
            <c:strRef>
              <c:f>'Q18'!$D$131</c:f>
              <c:strCache>
                <c:ptCount val="1"/>
                <c:pt idx="0">
                  <c:v>Moderately disagree</c:v>
                </c:pt>
              </c:strCache>
            </c:strRef>
          </c:tx>
          <c:spPr>
            <a:solidFill>
              <a:srgbClr val="FFFF00"/>
            </a:solidFill>
          </c:spPr>
          <c:cat>
            <c:strRef>
              <c:f>'Q18'!$O$105:$R$105</c:f>
              <c:strCache>
                <c:ptCount val="4"/>
                <c:pt idx="0">
                  <c:v>Project Managers</c:v>
                </c:pt>
                <c:pt idx="1">
                  <c:v>Program Directors</c:v>
                </c:pt>
                <c:pt idx="2">
                  <c:v>Upper Management</c:v>
                </c:pt>
                <c:pt idx="3">
                  <c:v>Board</c:v>
                </c:pt>
              </c:strCache>
            </c:strRef>
          </c:cat>
          <c:val>
            <c:numRef>
              <c:f>'Q18'!$O$131:$R$131</c:f>
              <c:numCache>
                <c:formatCode>General</c:formatCode>
                <c:ptCount val="4"/>
                <c:pt idx="0">
                  <c:v>5</c:v>
                </c:pt>
                <c:pt idx="1">
                  <c:v>5</c:v>
                </c:pt>
                <c:pt idx="2">
                  <c:v>3</c:v>
                </c:pt>
                <c:pt idx="3">
                  <c:v>3</c:v>
                </c:pt>
              </c:numCache>
            </c:numRef>
          </c:val>
        </c:ser>
        <c:ser>
          <c:idx val="2"/>
          <c:order val="2"/>
          <c:tx>
            <c:strRef>
              <c:f>'Q18'!$D$132</c:f>
              <c:strCache>
                <c:ptCount val="1"/>
                <c:pt idx="0">
                  <c:v>Moderately agree</c:v>
                </c:pt>
              </c:strCache>
            </c:strRef>
          </c:tx>
          <c:spPr>
            <a:solidFill>
              <a:srgbClr val="00FF00"/>
            </a:solidFill>
          </c:spPr>
          <c:cat>
            <c:strRef>
              <c:f>'Q18'!$O$105:$R$105</c:f>
              <c:strCache>
                <c:ptCount val="4"/>
                <c:pt idx="0">
                  <c:v>Project Managers</c:v>
                </c:pt>
                <c:pt idx="1">
                  <c:v>Program Directors</c:v>
                </c:pt>
                <c:pt idx="2">
                  <c:v>Upper Management</c:v>
                </c:pt>
                <c:pt idx="3">
                  <c:v>Board</c:v>
                </c:pt>
              </c:strCache>
            </c:strRef>
          </c:cat>
          <c:val>
            <c:numRef>
              <c:f>'Q18'!$O$132:$R$132</c:f>
              <c:numCache>
                <c:formatCode>General</c:formatCode>
                <c:ptCount val="4"/>
                <c:pt idx="0">
                  <c:v>8</c:v>
                </c:pt>
                <c:pt idx="1">
                  <c:v>4</c:v>
                </c:pt>
                <c:pt idx="2">
                  <c:v>5</c:v>
                </c:pt>
                <c:pt idx="3">
                  <c:v>8</c:v>
                </c:pt>
              </c:numCache>
            </c:numRef>
          </c:val>
        </c:ser>
        <c:ser>
          <c:idx val="3"/>
          <c:order val="3"/>
          <c:tx>
            <c:strRef>
              <c:f>'Q18'!$D$133</c:f>
              <c:strCache>
                <c:ptCount val="1"/>
                <c:pt idx="0">
                  <c:v>Strongly agree</c:v>
                </c:pt>
              </c:strCache>
            </c:strRef>
          </c:tx>
          <c:spPr>
            <a:solidFill>
              <a:srgbClr val="008000"/>
            </a:solidFill>
          </c:spPr>
          <c:cat>
            <c:strRef>
              <c:f>'Q18'!$O$105:$R$105</c:f>
              <c:strCache>
                <c:ptCount val="4"/>
                <c:pt idx="0">
                  <c:v>Project Managers</c:v>
                </c:pt>
                <c:pt idx="1">
                  <c:v>Program Directors</c:v>
                </c:pt>
                <c:pt idx="2">
                  <c:v>Upper Management</c:v>
                </c:pt>
                <c:pt idx="3">
                  <c:v>Board</c:v>
                </c:pt>
              </c:strCache>
            </c:strRef>
          </c:cat>
          <c:val>
            <c:numRef>
              <c:f>'Q18'!$O$133:$R$133</c:f>
              <c:numCache>
                <c:formatCode>General</c:formatCode>
                <c:ptCount val="4"/>
                <c:pt idx="0">
                  <c:v>2</c:v>
                </c:pt>
                <c:pt idx="1">
                  <c:v>5</c:v>
                </c:pt>
                <c:pt idx="2">
                  <c:v>7</c:v>
                </c:pt>
                <c:pt idx="3">
                  <c:v>3</c:v>
                </c:pt>
              </c:numCache>
            </c:numRef>
          </c:val>
        </c:ser>
        <c:gapWidth val="2"/>
        <c:overlap val="100"/>
        <c:axId val="119633408"/>
        <c:axId val="120865152"/>
      </c:barChart>
      <c:catAx>
        <c:axId val="119633408"/>
        <c:scaling>
          <c:orientation val="minMax"/>
        </c:scaling>
        <c:axPos val="l"/>
        <c:tickLblPos val="nextTo"/>
        <c:txPr>
          <a:bodyPr/>
          <a:lstStyle/>
          <a:p>
            <a:pPr>
              <a:defRPr sz="1400"/>
            </a:pPr>
            <a:endParaRPr lang="en-US"/>
          </a:p>
        </c:txPr>
        <c:crossAx val="120865152"/>
        <c:crosses val="autoZero"/>
        <c:auto val="1"/>
        <c:lblAlgn val="ctr"/>
        <c:lblOffset val="100"/>
      </c:catAx>
      <c:valAx>
        <c:axId val="120865152"/>
        <c:scaling>
          <c:orientation val="minMax"/>
        </c:scaling>
        <c:axPos val="b"/>
        <c:numFmt formatCode="0%" sourceLinked="1"/>
        <c:tickLblPos val="nextTo"/>
        <c:crossAx val="119633408"/>
        <c:crosses val="autoZero"/>
        <c:crossBetween val="between"/>
        <c:majorUnit val="0.2"/>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1600"/>
            </a:pPr>
            <a:r>
              <a:rPr lang="en-US" sz="1600" dirty="0"/>
              <a:t>Views the implementation of SPM in the near future as a high priority</a:t>
            </a:r>
          </a:p>
        </c:rich>
      </c:tx>
      <c:layout>
        <c:manualLayout>
          <c:xMode val="edge"/>
          <c:yMode val="edge"/>
          <c:x val="0.13634864391950999"/>
          <c:y val="4.6296296296296301E-2"/>
        </c:manualLayout>
      </c:layout>
    </c:title>
    <c:plotArea>
      <c:layout>
        <c:manualLayout>
          <c:layoutTarget val="inner"/>
          <c:xMode val="edge"/>
          <c:yMode val="edge"/>
          <c:x val="0.39550087489063912"/>
          <c:y val="0.23358155433945699"/>
          <c:w val="0.5445616797900259"/>
          <c:h val="0.61699351286367121"/>
        </c:manualLayout>
      </c:layout>
      <c:barChart>
        <c:barDir val="bar"/>
        <c:grouping val="percentStacked"/>
        <c:ser>
          <c:idx val="0"/>
          <c:order val="0"/>
          <c:tx>
            <c:strRef>
              <c:f>'Q18'!$D$130</c:f>
              <c:strCache>
                <c:ptCount val="1"/>
                <c:pt idx="0">
                  <c:v>Strongly disagree</c:v>
                </c:pt>
              </c:strCache>
            </c:strRef>
          </c:tx>
          <c:spPr>
            <a:solidFill>
              <a:srgbClr val="FF0000"/>
            </a:solidFill>
          </c:spPr>
          <c:cat>
            <c:strRef>
              <c:f>'Q18'!$T$105:$W$105</c:f>
              <c:strCache>
                <c:ptCount val="4"/>
                <c:pt idx="0">
                  <c:v>Project Managers</c:v>
                </c:pt>
                <c:pt idx="1">
                  <c:v>Program Directors</c:v>
                </c:pt>
                <c:pt idx="2">
                  <c:v>Upper Management</c:v>
                </c:pt>
                <c:pt idx="3">
                  <c:v>Board</c:v>
                </c:pt>
              </c:strCache>
            </c:strRef>
          </c:cat>
          <c:val>
            <c:numRef>
              <c:f>'Q18'!$T$130:$W$130</c:f>
              <c:numCache>
                <c:formatCode>General</c:formatCode>
                <c:ptCount val="4"/>
                <c:pt idx="0">
                  <c:v>0</c:v>
                </c:pt>
                <c:pt idx="1">
                  <c:v>0</c:v>
                </c:pt>
                <c:pt idx="2">
                  <c:v>0</c:v>
                </c:pt>
                <c:pt idx="3">
                  <c:v>0</c:v>
                </c:pt>
              </c:numCache>
            </c:numRef>
          </c:val>
        </c:ser>
        <c:ser>
          <c:idx val="1"/>
          <c:order val="1"/>
          <c:tx>
            <c:strRef>
              <c:f>'Q18'!$D$131</c:f>
              <c:strCache>
                <c:ptCount val="1"/>
                <c:pt idx="0">
                  <c:v>Moderately disagree</c:v>
                </c:pt>
              </c:strCache>
            </c:strRef>
          </c:tx>
          <c:spPr>
            <a:solidFill>
              <a:srgbClr val="FFFF00"/>
            </a:solidFill>
          </c:spPr>
          <c:cat>
            <c:strRef>
              <c:f>'Q18'!$T$105:$W$105</c:f>
              <c:strCache>
                <c:ptCount val="4"/>
                <c:pt idx="0">
                  <c:v>Project Managers</c:v>
                </c:pt>
                <c:pt idx="1">
                  <c:v>Program Directors</c:v>
                </c:pt>
                <c:pt idx="2">
                  <c:v>Upper Management</c:v>
                </c:pt>
                <c:pt idx="3">
                  <c:v>Board</c:v>
                </c:pt>
              </c:strCache>
            </c:strRef>
          </c:cat>
          <c:val>
            <c:numRef>
              <c:f>'Q18'!$T$131:$W$131</c:f>
              <c:numCache>
                <c:formatCode>General</c:formatCode>
                <c:ptCount val="4"/>
                <c:pt idx="0">
                  <c:v>7</c:v>
                </c:pt>
                <c:pt idx="1">
                  <c:v>4</c:v>
                </c:pt>
                <c:pt idx="2">
                  <c:v>2</c:v>
                </c:pt>
                <c:pt idx="3">
                  <c:v>3</c:v>
                </c:pt>
              </c:numCache>
            </c:numRef>
          </c:val>
        </c:ser>
        <c:ser>
          <c:idx val="2"/>
          <c:order val="2"/>
          <c:tx>
            <c:strRef>
              <c:f>'Q18'!$D$132</c:f>
              <c:strCache>
                <c:ptCount val="1"/>
                <c:pt idx="0">
                  <c:v>Moderately agree</c:v>
                </c:pt>
              </c:strCache>
            </c:strRef>
          </c:tx>
          <c:spPr>
            <a:solidFill>
              <a:srgbClr val="00FF00"/>
            </a:solidFill>
          </c:spPr>
          <c:cat>
            <c:strRef>
              <c:f>'Q18'!$T$105:$W$105</c:f>
              <c:strCache>
                <c:ptCount val="4"/>
                <c:pt idx="0">
                  <c:v>Project Managers</c:v>
                </c:pt>
                <c:pt idx="1">
                  <c:v>Program Directors</c:v>
                </c:pt>
                <c:pt idx="2">
                  <c:v>Upper Management</c:v>
                </c:pt>
                <c:pt idx="3">
                  <c:v>Board</c:v>
                </c:pt>
              </c:strCache>
            </c:strRef>
          </c:cat>
          <c:val>
            <c:numRef>
              <c:f>'Q18'!$T$132:$W$132</c:f>
              <c:numCache>
                <c:formatCode>General</c:formatCode>
                <c:ptCount val="4"/>
                <c:pt idx="0">
                  <c:v>6</c:v>
                </c:pt>
                <c:pt idx="1">
                  <c:v>7</c:v>
                </c:pt>
                <c:pt idx="2">
                  <c:v>6</c:v>
                </c:pt>
                <c:pt idx="3">
                  <c:v>9</c:v>
                </c:pt>
              </c:numCache>
            </c:numRef>
          </c:val>
        </c:ser>
        <c:ser>
          <c:idx val="3"/>
          <c:order val="3"/>
          <c:tx>
            <c:strRef>
              <c:f>'Q18'!$D$133</c:f>
              <c:strCache>
                <c:ptCount val="1"/>
                <c:pt idx="0">
                  <c:v>Strongly agree</c:v>
                </c:pt>
              </c:strCache>
            </c:strRef>
          </c:tx>
          <c:spPr>
            <a:solidFill>
              <a:srgbClr val="008000"/>
            </a:solidFill>
          </c:spPr>
          <c:cat>
            <c:strRef>
              <c:f>'Q18'!$T$105:$W$105</c:f>
              <c:strCache>
                <c:ptCount val="4"/>
                <c:pt idx="0">
                  <c:v>Project Managers</c:v>
                </c:pt>
                <c:pt idx="1">
                  <c:v>Program Directors</c:v>
                </c:pt>
                <c:pt idx="2">
                  <c:v>Upper Management</c:v>
                </c:pt>
                <c:pt idx="3">
                  <c:v>Board</c:v>
                </c:pt>
              </c:strCache>
            </c:strRef>
          </c:cat>
          <c:val>
            <c:numRef>
              <c:f>'Q18'!$T$133:$W$133</c:f>
              <c:numCache>
                <c:formatCode>General</c:formatCode>
                <c:ptCount val="4"/>
                <c:pt idx="0">
                  <c:v>2</c:v>
                </c:pt>
                <c:pt idx="1">
                  <c:v>3</c:v>
                </c:pt>
                <c:pt idx="2">
                  <c:v>7</c:v>
                </c:pt>
                <c:pt idx="3">
                  <c:v>2</c:v>
                </c:pt>
              </c:numCache>
            </c:numRef>
          </c:val>
        </c:ser>
        <c:gapWidth val="2"/>
        <c:overlap val="100"/>
        <c:axId val="124049280"/>
        <c:axId val="124050816"/>
      </c:barChart>
      <c:catAx>
        <c:axId val="124049280"/>
        <c:scaling>
          <c:orientation val="minMax"/>
        </c:scaling>
        <c:axPos val="l"/>
        <c:tickLblPos val="nextTo"/>
        <c:txPr>
          <a:bodyPr/>
          <a:lstStyle/>
          <a:p>
            <a:pPr>
              <a:defRPr sz="1400"/>
            </a:pPr>
            <a:endParaRPr lang="en-US"/>
          </a:p>
        </c:txPr>
        <c:crossAx val="124050816"/>
        <c:crosses val="autoZero"/>
        <c:auto val="1"/>
        <c:lblAlgn val="ctr"/>
        <c:lblOffset val="100"/>
      </c:catAx>
      <c:valAx>
        <c:axId val="124050816"/>
        <c:scaling>
          <c:orientation val="minMax"/>
        </c:scaling>
        <c:axPos val="b"/>
        <c:numFmt formatCode="0%" sourceLinked="1"/>
        <c:tickLblPos val="nextTo"/>
        <c:crossAx val="124049280"/>
        <c:crosses val="autoZero"/>
        <c:crossBetween val="between"/>
        <c:majorUnit val="0.2"/>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7967603706548906"/>
          <c:y val="0.11122858873410101"/>
          <c:w val="0.49206920971768808"/>
          <c:h val="0.80401720169594193"/>
        </c:manualLayout>
      </c:layout>
      <c:barChart>
        <c:barDir val="bar"/>
        <c:grouping val="percentStacked"/>
        <c:ser>
          <c:idx val="0"/>
          <c:order val="0"/>
          <c:tx>
            <c:strRef>
              <c:f>'Q13'!$D$21</c:f>
              <c:strCache>
                <c:ptCount val="1"/>
                <c:pt idx="0">
                  <c:v>Not at all important</c:v>
                </c:pt>
              </c:strCache>
            </c:strRef>
          </c:tx>
          <c:spPr>
            <a:solidFill>
              <a:srgbClr val="DD0806"/>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'Q13'!$E$21:$O$21</c:f>
              <c:numCache>
                <c:formatCode>General</c:formatCode>
                <c:ptCount val="11"/>
                <c:pt idx="0">
                  <c:v>1</c:v>
                </c:pt>
                <c:pt idx="1">
                  <c:v>1</c:v>
                </c:pt>
                <c:pt idx="2">
                  <c:v>1</c:v>
                </c:pt>
                <c:pt idx="3">
                  <c:v>1</c:v>
                </c:pt>
                <c:pt idx="4">
                  <c:v>1</c:v>
                </c:pt>
                <c:pt idx="5">
                  <c:v>1</c:v>
                </c:pt>
                <c:pt idx="6">
                  <c:v>2</c:v>
                </c:pt>
                <c:pt idx="7">
                  <c:v>0</c:v>
                </c:pt>
                <c:pt idx="8">
                  <c:v>0</c:v>
                </c:pt>
                <c:pt idx="9">
                  <c:v>0</c:v>
                </c:pt>
                <c:pt idx="10">
                  <c:v>0</c:v>
                </c:pt>
              </c:numCache>
            </c:numRef>
          </c:val>
        </c:ser>
        <c:ser>
          <c:idx val="1"/>
          <c:order val="1"/>
          <c:tx>
            <c:strRef>
              <c:f>'Q13'!$D$22</c:f>
              <c:strCache>
                <c:ptCount val="1"/>
                <c:pt idx="0">
                  <c:v>Minimally important</c:v>
                </c:pt>
              </c:strCache>
            </c:strRef>
          </c:tx>
          <c:spPr>
            <a:solidFill>
              <a:srgbClr val="FCF305"/>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'Q13'!$E$22:$O$22</c:f>
              <c:numCache>
                <c:formatCode>General</c:formatCode>
                <c:ptCount val="11"/>
                <c:pt idx="0">
                  <c:v>8</c:v>
                </c:pt>
                <c:pt idx="1">
                  <c:v>4</c:v>
                </c:pt>
                <c:pt idx="2">
                  <c:v>3</c:v>
                </c:pt>
                <c:pt idx="3">
                  <c:v>4</c:v>
                </c:pt>
                <c:pt idx="4">
                  <c:v>3</c:v>
                </c:pt>
                <c:pt idx="5">
                  <c:v>3</c:v>
                </c:pt>
                <c:pt idx="6">
                  <c:v>3</c:v>
                </c:pt>
                <c:pt idx="7">
                  <c:v>3</c:v>
                </c:pt>
                <c:pt idx="8">
                  <c:v>3</c:v>
                </c:pt>
                <c:pt idx="9">
                  <c:v>2</c:v>
                </c:pt>
                <c:pt idx="10">
                  <c:v>1</c:v>
                </c:pt>
              </c:numCache>
            </c:numRef>
          </c:val>
        </c:ser>
        <c:ser>
          <c:idx val="2"/>
          <c:order val="2"/>
          <c:tx>
            <c:strRef>
              <c:f>'Q13'!$D$23</c:f>
              <c:strCache>
                <c:ptCount val="1"/>
                <c:pt idx="0">
                  <c:v>Somewhat important</c:v>
                </c:pt>
              </c:strCache>
            </c:strRef>
          </c:tx>
          <c:spPr>
            <a:solidFill>
              <a:srgbClr val="1FB714"/>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'Q13'!$E$23:$O$23</c:f>
              <c:numCache>
                <c:formatCode>General</c:formatCode>
                <c:ptCount val="11"/>
                <c:pt idx="0">
                  <c:v>3</c:v>
                </c:pt>
                <c:pt idx="1">
                  <c:v>8</c:v>
                </c:pt>
                <c:pt idx="2">
                  <c:v>8</c:v>
                </c:pt>
                <c:pt idx="3">
                  <c:v>5</c:v>
                </c:pt>
                <c:pt idx="4">
                  <c:v>7</c:v>
                </c:pt>
                <c:pt idx="5">
                  <c:v>7</c:v>
                </c:pt>
                <c:pt idx="6">
                  <c:v>4</c:v>
                </c:pt>
                <c:pt idx="7">
                  <c:v>7</c:v>
                </c:pt>
                <c:pt idx="8">
                  <c:v>6</c:v>
                </c:pt>
                <c:pt idx="9">
                  <c:v>3</c:v>
                </c:pt>
                <c:pt idx="10">
                  <c:v>1</c:v>
                </c:pt>
              </c:numCache>
            </c:numRef>
          </c:val>
        </c:ser>
        <c:ser>
          <c:idx val="3"/>
          <c:order val="3"/>
          <c:tx>
            <c:strRef>
              <c:f>'Q13'!$D$24</c:f>
              <c:strCache>
                <c:ptCount val="1"/>
                <c:pt idx="0">
                  <c:v>Very important</c:v>
                </c:pt>
              </c:strCache>
            </c:strRef>
          </c:tx>
          <c:spPr>
            <a:solidFill>
              <a:srgbClr val="006411"/>
            </a:solidFill>
            <a:ln w="12700">
              <a:solidFill>
                <a:srgbClr val="000000"/>
              </a:solidFill>
              <a:prstDash val="solid"/>
            </a:ln>
          </c:spPr>
          <c:cat>
            <c:strRef>
              <c:f>'Q13'!$E$3:$O$3</c:f>
              <c:strCache>
                <c:ptCount val="11"/>
                <c:pt idx="0">
                  <c:v>To satisfy requests from project managers</c:v>
                </c:pt>
                <c:pt idx="1">
                  <c:v>To guide capacity building decisions by board and/or upper management</c:v>
                </c:pt>
                <c:pt idx="2">
                  <c:v>To guide funding decisions by board and/or upper management</c:v>
                </c:pt>
                <c:pt idx="3">
                  <c:v>To satisfy pressure from donors and/or supporters to show results</c:v>
                </c:pt>
                <c:pt idx="4">
                  <c:v>To improve evidence-based communication</c:v>
                </c:pt>
                <c:pt idx="5">
                  <c:v>To improve coordination and/or integration across programs</c:v>
                </c:pt>
                <c:pt idx="6">
                  <c:v>To facilitate adaptive learning of what works in conservation</c:v>
                </c:pt>
                <c:pt idx="7">
                  <c:v>To improve strategic fundraising</c:v>
                </c:pt>
                <c:pt idx="8">
                  <c:v>To satisfy requests from board and/or upper management</c:v>
                </c:pt>
                <c:pt idx="9">
                  <c:v>To enable project managers to evaluate effectiveness</c:v>
                </c:pt>
                <c:pt idx="10">
                  <c:v>To improve organizational effectiveness and/or efficiency</c:v>
                </c:pt>
              </c:strCache>
            </c:strRef>
          </c:cat>
          <c:val>
            <c:numRef>
              <c:f>'Q13'!$E$24:$O$24</c:f>
              <c:numCache>
                <c:formatCode>General</c:formatCode>
                <c:ptCount val="11"/>
                <c:pt idx="0">
                  <c:v>3</c:v>
                </c:pt>
                <c:pt idx="1">
                  <c:v>2</c:v>
                </c:pt>
                <c:pt idx="2">
                  <c:v>3</c:v>
                </c:pt>
                <c:pt idx="3">
                  <c:v>5</c:v>
                </c:pt>
                <c:pt idx="4">
                  <c:v>4</c:v>
                </c:pt>
                <c:pt idx="5">
                  <c:v>4</c:v>
                </c:pt>
                <c:pt idx="6">
                  <c:v>6</c:v>
                </c:pt>
                <c:pt idx="7">
                  <c:v>5</c:v>
                </c:pt>
                <c:pt idx="8">
                  <c:v>6</c:v>
                </c:pt>
                <c:pt idx="9">
                  <c:v>10</c:v>
                </c:pt>
                <c:pt idx="10">
                  <c:v>13</c:v>
                </c:pt>
              </c:numCache>
            </c:numRef>
          </c:val>
        </c:ser>
        <c:gapWidth val="0"/>
        <c:overlap val="100"/>
        <c:axId val="126033920"/>
        <c:axId val="126035840"/>
      </c:barChart>
      <c:catAx>
        <c:axId val="126033920"/>
        <c:scaling>
          <c:orientation val="minMax"/>
        </c:scaling>
        <c:axPos val="l"/>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126035840"/>
        <c:crosses val="autoZero"/>
        <c:auto val="1"/>
        <c:lblAlgn val="ctr"/>
        <c:lblOffset val="100"/>
        <c:tickLblSkip val="1"/>
        <c:tickMarkSkip val="1"/>
      </c:catAx>
      <c:valAx>
        <c:axId val="126035840"/>
        <c:scaling>
          <c:orientation val="minMax"/>
        </c:scaling>
        <c:axPos val="b"/>
        <c:numFmt formatCode="0%"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126033920"/>
        <c:crosses val="autoZero"/>
        <c:crossBetween val="between"/>
      </c:valAx>
      <c:spPr>
        <a:noFill/>
        <a:ln w="25400">
          <a:noFill/>
        </a:ln>
      </c:spPr>
    </c:plotArea>
    <c:legend>
      <c:legendPos val="r"/>
      <c:layout>
        <c:manualLayout>
          <c:xMode val="edge"/>
          <c:yMode val="edge"/>
          <c:x val="0.23628083989501303"/>
          <c:y val="1.3114476075106003E-3"/>
          <c:w val="0.75522769028871417"/>
          <c:h val="9.8819687672820095E-2"/>
        </c:manualLayout>
      </c:layout>
      <c:spPr>
        <a:solidFill>
          <a:srgbClr val="FFFFFF">
            <a:alpha val="0"/>
          </a:srgbClr>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46768902381178301"/>
          <c:y val="0.12839509293163501"/>
          <c:w val="0.49945242165204112"/>
          <c:h val="0.75732010239139214"/>
        </c:manualLayout>
      </c:layout>
      <c:barChart>
        <c:barDir val="bar"/>
        <c:grouping val="percentStacked"/>
        <c:ser>
          <c:idx val="0"/>
          <c:order val="0"/>
          <c:tx>
            <c:strRef>
              <c:f>'Q15'!$B$62</c:f>
              <c:strCache>
                <c:ptCount val="1"/>
                <c:pt idx="0">
                  <c:v>Not at all important</c:v>
                </c:pt>
              </c:strCache>
            </c:strRef>
          </c:tx>
          <c:spPr>
            <a:solidFill>
              <a:srgbClr val="DD0806"/>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'Q15'!$C$62:$J$62</c:f>
              <c:numCache>
                <c:formatCode>General</c:formatCode>
                <c:ptCount val="8"/>
                <c:pt idx="0">
                  <c:v>0</c:v>
                </c:pt>
                <c:pt idx="1">
                  <c:v>0</c:v>
                </c:pt>
                <c:pt idx="2">
                  <c:v>0</c:v>
                </c:pt>
                <c:pt idx="3">
                  <c:v>0</c:v>
                </c:pt>
                <c:pt idx="4">
                  <c:v>0</c:v>
                </c:pt>
                <c:pt idx="5">
                  <c:v>0</c:v>
                </c:pt>
                <c:pt idx="6">
                  <c:v>0</c:v>
                </c:pt>
                <c:pt idx="7">
                  <c:v>0</c:v>
                </c:pt>
              </c:numCache>
            </c:numRef>
          </c:val>
        </c:ser>
        <c:ser>
          <c:idx val="1"/>
          <c:order val="1"/>
          <c:tx>
            <c:strRef>
              <c:f>'Q15'!$B$63</c:f>
              <c:strCache>
                <c:ptCount val="1"/>
                <c:pt idx="0">
                  <c:v>Minimally important</c:v>
                </c:pt>
              </c:strCache>
            </c:strRef>
          </c:tx>
          <c:spPr>
            <a:solidFill>
              <a:srgbClr val="FCF305"/>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'Q15'!$C$63:$J$63</c:f>
              <c:numCache>
                <c:formatCode>General</c:formatCode>
                <c:ptCount val="8"/>
                <c:pt idx="0">
                  <c:v>2</c:v>
                </c:pt>
                <c:pt idx="1">
                  <c:v>2</c:v>
                </c:pt>
                <c:pt idx="2">
                  <c:v>1</c:v>
                </c:pt>
                <c:pt idx="3">
                  <c:v>2</c:v>
                </c:pt>
                <c:pt idx="4">
                  <c:v>1</c:v>
                </c:pt>
                <c:pt idx="5">
                  <c:v>1</c:v>
                </c:pt>
                <c:pt idx="6">
                  <c:v>1</c:v>
                </c:pt>
                <c:pt idx="7">
                  <c:v>1</c:v>
                </c:pt>
              </c:numCache>
            </c:numRef>
          </c:val>
        </c:ser>
        <c:ser>
          <c:idx val="2"/>
          <c:order val="2"/>
          <c:tx>
            <c:strRef>
              <c:f>'Q15'!$B$64</c:f>
              <c:strCache>
                <c:ptCount val="1"/>
                <c:pt idx="0">
                  <c:v>Somewhat important</c:v>
                </c:pt>
              </c:strCache>
            </c:strRef>
          </c:tx>
          <c:spPr>
            <a:solidFill>
              <a:srgbClr val="1FB714"/>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'Q15'!$C$64:$J$64</c:f>
              <c:numCache>
                <c:formatCode>General</c:formatCode>
                <c:ptCount val="8"/>
                <c:pt idx="0">
                  <c:v>4</c:v>
                </c:pt>
                <c:pt idx="1">
                  <c:v>4</c:v>
                </c:pt>
                <c:pt idx="2">
                  <c:v>4</c:v>
                </c:pt>
                <c:pt idx="3">
                  <c:v>2</c:v>
                </c:pt>
                <c:pt idx="4">
                  <c:v>3</c:v>
                </c:pt>
                <c:pt idx="5">
                  <c:v>3</c:v>
                </c:pt>
                <c:pt idx="6">
                  <c:v>2</c:v>
                </c:pt>
                <c:pt idx="7">
                  <c:v>1</c:v>
                </c:pt>
              </c:numCache>
            </c:numRef>
          </c:val>
        </c:ser>
        <c:ser>
          <c:idx val="3"/>
          <c:order val="3"/>
          <c:tx>
            <c:strRef>
              <c:f>'Q15'!$B$65</c:f>
              <c:strCache>
                <c:ptCount val="1"/>
                <c:pt idx="0">
                  <c:v>Very important</c:v>
                </c:pt>
              </c:strCache>
            </c:strRef>
          </c:tx>
          <c:spPr>
            <a:solidFill>
              <a:srgbClr val="006411"/>
            </a:solidFill>
            <a:ln w="12700">
              <a:solidFill>
                <a:srgbClr val="000000"/>
              </a:solidFill>
              <a:prstDash val="solid"/>
            </a:ln>
          </c:spPr>
          <c:cat>
            <c:strRef>
              <c:f>'Q15'!$C$61:$J$61</c:f>
              <c:strCache>
                <c:ptCount val="8"/>
                <c:pt idx="0">
                  <c:v>Can our actions be better coordinated across the org?</c:v>
                </c:pt>
                <c:pt idx="1">
                  <c:v>Do we understand why a project/program fails when it does so?</c:v>
                </c:pt>
                <c:pt idx="2">
                  <c:v>Are our actions cost-effective?</c:v>
                </c:pt>
                <c:pt idx="3">
                  <c:v>What can be learned to improve our organization's work?</c:v>
                </c:pt>
                <c:pt idx="4">
                  <c:v>Are our actions being adapted and improved?</c:v>
                </c:pt>
                <c:pt idx="5">
                  <c:v>Can credible results be demonstrated to our board, donors, and supporters?</c:v>
                </c:pt>
                <c:pt idx="6">
                  <c:v>Are our programs having their intended impacts?</c:v>
                </c:pt>
                <c:pt idx="7">
                  <c:v>Are our projects having their intended impacts?</c:v>
                </c:pt>
              </c:strCache>
            </c:strRef>
          </c:cat>
          <c:val>
            <c:numRef>
              <c:f>'Q15'!$C$65:$J$65</c:f>
              <c:numCache>
                <c:formatCode>General</c:formatCode>
                <c:ptCount val="8"/>
                <c:pt idx="0">
                  <c:v>9</c:v>
                </c:pt>
                <c:pt idx="1">
                  <c:v>9</c:v>
                </c:pt>
                <c:pt idx="2">
                  <c:v>10</c:v>
                </c:pt>
                <c:pt idx="3">
                  <c:v>11</c:v>
                </c:pt>
                <c:pt idx="4">
                  <c:v>11</c:v>
                </c:pt>
                <c:pt idx="5">
                  <c:v>11</c:v>
                </c:pt>
                <c:pt idx="6">
                  <c:v>12</c:v>
                </c:pt>
                <c:pt idx="7">
                  <c:v>13</c:v>
                </c:pt>
              </c:numCache>
            </c:numRef>
          </c:val>
        </c:ser>
        <c:gapWidth val="0"/>
        <c:overlap val="100"/>
        <c:axId val="130152704"/>
        <c:axId val="130183936"/>
      </c:barChart>
      <c:catAx>
        <c:axId val="130152704"/>
        <c:scaling>
          <c:orientation val="minMax"/>
        </c:scaling>
        <c:axPos val="l"/>
        <c:numFmt formatCode="General" sourceLinked="1"/>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30183936"/>
        <c:crosses val="autoZero"/>
        <c:auto val="1"/>
        <c:lblAlgn val="ctr"/>
        <c:lblOffset val="100"/>
        <c:tickLblSkip val="1"/>
        <c:tickMarkSkip val="1"/>
      </c:catAx>
      <c:valAx>
        <c:axId val="130183936"/>
        <c:scaling>
          <c:orientation val="minMax"/>
        </c:scaling>
        <c:axPos val="b"/>
        <c:numFmt formatCode="0%" sourceLinked="1"/>
        <c:tickLblPos val="nextTo"/>
        <c:spPr>
          <a:ln w="3175">
            <a:solidFill>
              <a:srgbClr val="000000"/>
            </a:solidFill>
            <a:prstDash val="solid"/>
          </a:ln>
        </c:spPr>
        <c:txPr>
          <a:bodyPr rot="0" vert="horz"/>
          <a:lstStyle/>
          <a:p>
            <a:pPr>
              <a:defRPr sz="1425" b="0" i="0" u="none" strike="noStrike" baseline="0">
                <a:solidFill>
                  <a:srgbClr val="000000"/>
                </a:solidFill>
                <a:latin typeface="Arial"/>
                <a:ea typeface="Arial"/>
                <a:cs typeface="Arial"/>
              </a:defRPr>
            </a:pPr>
            <a:endParaRPr lang="en-US"/>
          </a:p>
        </c:txPr>
        <c:crossAx val="130152704"/>
        <c:crosses val="autoZero"/>
        <c:crossBetween val="between"/>
      </c:valAx>
      <c:spPr>
        <a:noFill/>
        <a:ln w="25400">
          <a:noFill/>
        </a:ln>
      </c:spPr>
    </c:plotArea>
    <c:legend>
      <c:legendPos val="r"/>
      <c:layout>
        <c:manualLayout>
          <c:xMode val="edge"/>
          <c:yMode val="edge"/>
          <c:x val="0.24635968941382302"/>
          <c:y val="1.6490720445883299E-2"/>
          <c:w val="0.72940857392825897"/>
          <c:h val="0.12380977377827802"/>
        </c:manualLayout>
      </c:layout>
      <c:spPr>
        <a:solidFill>
          <a:srgbClr val="FFFFFF">
            <a:alpha val="0"/>
          </a:srgbClr>
        </a:solid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chart>
  <c:spPr>
    <a:solidFill>
      <a:srgbClr val="FFFFFF">
        <a:alpha val="0"/>
      </a:srgbClr>
    </a:solidFill>
    <a:ln w="9525">
      <a:noFill/>
    </a:ln>
  </c:spPr>
  <c:txPr>
    <a:bodyPr/>
    <a:lstStyle/>
    <a:p>
      <a:pPr>
        <a:defRPr sz="1425" b="0" i="0" u="none" strike="noStrike" baseline="0">
          <a:solidFill>
            <a:srgbClr val="000000"/>
          </a:solidFill>
          <a:latin typeface="Arial"/>
          <a:ea typeface="Arial"/>
          <a:cs typeface="Aria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492477252843395"/>
          <c:y val="0.18981481481481502"/>
          <c:w val="0.44952187226596707"/>
          <c:h val="0.66076006124234499"/>
        </c:manualLayout>
      </c:layout>
      <c:barChart>
        <c:barDir val="bar"/>
        <c:grouping val="percentStacked"/>
        <c:ser>
          <c:idx val="0"/>
          <c:order val="0"/>
          <c:tx>
            <c:strRef>
              <c:f>'Q13'!$D$28</c:f>
              <c:strCache>
                <c:ptCount val="1"/>
                <c:pt idx="0">
                  <c:v>Not at all important</c:v>
                </c:pt>
              </c:strCache>
            </c:strRef>
          </c:tx>
          <c:spPr>
            <a:solidFill>
              <a:srgbClr val="FF0000"/>
            </a:solidFill>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'Q13'!$E$28:$N$28</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1"/>
          <c:order val="1"/>
          <c:tx>
            <c:strRef>
              <c:f>'Q13'!$D$29</c:f>
              <c:strCache>
                <c:ptCount val="1"/>
                <c:pt idx="0">
                  <c:v>Minimally important</c:v>
                </c:pt>
              </c:strCache>
            </c:strRef>
          </c:tx>
          <c:spPr>
            <a:solidFill>
              <a:srgbClr val="FFFF00"/>
            </a:solidFill>
            <a:ln>
              <a:solidFill>
                <a:schemeClr val="tx1"/>
              </a:solidFill>
            </a:ln>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'Q13'!$E$29:$N$29</c:f>
              <c:numCache>
                <c:formatCode>General</c:formatCode>
                <c:ptCount val="10"/>
                <c:pt idx="0">
                  <c:v>1</c:v>
                </c:pt>
                <c:pt idx="1">
                  <c:v>1</c:v>
                </c:pt>
                <c:pt idx="2">
                  <c:v>1</c:v>
                </c:pt>
                <c:pt idx="3">
                  <c:v>1</c:v>
                </c:pt>
                <c:pt idx="4">
                  <c:v>1</c:v>
                </c:pt>
                <c:pt idx="5">
                  <c:v>1</c:v>
                </c:pt>
                <c:pt idx="6">
                  <c:v>1</c:v>
                </c:pt>
                <c:pt idx="7">
                  <c:v>1</c:v>
                </c:pt>
                <c:pt idx="8">
                  <c:v>0</c:v>
                </c:pt>
                <c:pt idx="9">
                  <c:v>0</c:v>
                </c:pt>
              </c:numCache>
            </c:numRef>
          </c:val>
        </c:ser>
        <c:ser>
          <c:idx val="2"/>
          <c:order val="2"/>
          <c:tx>
            <c:strRef>
              <c:f>'Q13'!$D$30</c:f>
              <c:strCache>
                <c:ptCount val="1"/>
                <c:pt idx="0">
                  <c:v>Somewhat important</c:v>
                </c:pt>
              </c:strCache>
            </c:strRef>
          </c:tx>
          <c:spPr>
            <a:solidFill>
              <a:srgbClr val="00FF00"/>
            </a:solidFill>
            <a:ln>
              <a:solidFill>
                <a:schemeClr val="tx1"/>
              </a:solidFill>
            </a:ln>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'Q13'!$E$30:$N$30</c:f>
              <c:numCache>
                <c:formatCode>General</c:formatCode>
                <c:ptCount val="10"/>
                <c:pt idx="0">
                  <c:v>6</c:v>
                </c:pt>
                <c:pt idx="1">
                  <c:v>5</c:v>
                </c:pt>
                <c:pt idx="2">
                  <c:v>4</c:v>
                </c:pt>
                <c:pt idx="3">
                  <c:v>4</c:v>
                </c:pt>
                <c:pt idx="4">
                  <c:v>3</c:v>
                </c:pt>
                <c:pt idx="5">
                  <c:v>2</c:v>
                </c:pt>
                <c:pt idx="6">
                  <c:v>2</c:v>
                </c:pt>
                <c:pt idx="7">
                  <c:v>2</c:v>
                </c:pt>
                <c:pt idx="8">
                  <c:v>2</c:v>
                </c:pt>
                <c:pt idx="9">
                  <c:v>2</c:v>
                </c:pt>
              </c:numCache>
            </c:numRef>
          </c:val>
        </c:ser>
        <c:ser>
          <c:idx val="3"/>
          <c:order val="3"/>
          <c:tx>
            <c:strRef>
              <c:f>'Q13'!$D$31</c:f>
              <c:strCache>
                <c:ptCount val="1"/>
                <c:pt idx="0">
                  <c:v>Very important</c:v>
                </c:pt>
              </c:strCache>
            </c:strRef>
          </c:tx>
          <c:spPr>
            <a:solidFill>
              <a:srgbClr val="008000"/>
            </a:solidFill>
            <a:ln>
              <a:solidFill>
                <a:schemeClr val="tx1"/>
              </a:solidFill>
            </a:ln>
          </c:spPr>
          <c:cat>
            <c:strRef>
              <c:f>'Q13'!$E$27:$N$27</c:f>
              <c:strCache>
                <c:ptCount val="10"/>
                <c:pt idx="0">
                  <c:v>Can our funding be better coordinated across the foundation?</c:v>
                </c:pt>
                <c:pt idx="1">
                  <c:v>Are our grantee's actions cost-effective?</c:v>
                </c:pt>
                <c:pt idx="2">
                  <c:v>Can credible results be demonstrated to our board?</c:v>
                </c:pt>
                <c:pt idx="3">
                  <c:v>Are our foundation strategies regularly being adapted and improved?</c:v>
                </c:pt>
                <c:pt idx="4">
                  <c:v>Can our funding be better coordinated with other foundations?</c:v>
                </c:pt>
                <c:pt idx="5">
                  <c:v>Do we understand why a grantee's project fails when it does so?</c:v>
                </c:pt>
                <c:pt idx="6">
                  <c:v>What can be learned to improve our foundation's work?</c:v>
                </c:pt>
                <c:pt idx="7">
                  <c:v>Are our grantee's actions being adapted and improved?</c:v>
                </c:pt>
                <c:pt idx="8">
                  <c:v>Are our funding programs having their intended impacts?</c:v>
                </c:pt>
                <c:pt idx="9">
                  <c:v>Are our grantee's projects having their intended impacts?</c:v>
                </c:pt>
              </c:strCache>
            </c:strRef>
          </c:cat>
          <c:val>
            <c:numRef>
              <c:f>'Q13'!$E$31:$N$31</c:f>
              <c:numCache>
                <c:formatCode>General</c:formatCode>
                <c:ptCount val="10"/>
                <c:pt idx="0">
                  <c:v>7</c:v>
                </c:pt>
                <c:pt idx="1">
                  <c:v>8</c:v>
                </c:pt>
                <c:pt idx="2">
                  <c:v>8</c:v>
                </c:pt>
                <c:pt idx="3">
                  <c:v>9</c:v>
                </c:pt>
                <c:pt idx="4">
                  <c:v>10</c:v>
                </c:pt>
                <c:pt idx="5">
                  <c:v>10</c:v>
                </c:pt>
                <c:pt idx="6">
                  <c:v>10</c:v>
                </c:pt>
                <c:pt idx="7">
                  <c:v>11</c:v>
                </c:pt>
                <c:pt idx="8">
                  <c:v>12</c:v>
                </c:pt>
                <c:pt idx="9">
                  <c:v>12</c:v>
                </c:pt>
              </c:numCache>
            </c:numRef>
          </c:val>
        </c:ser>
        <c:gapWidth val="2"/>
        <c:overlap val="100"/>
        <c:axId val="130978560"/>
        <c:axId val="130980480"/>
      </c:barChart>
      <c:catAx>
        <c:axId val="130978560"/>
        <c:scaling>
          <c:orientation val="minMax"/>
        </c:scaling>
        <c:axPos val="l"/>
        <c:tickLblPos val="nextTo"/>
        <c:txPr>
          <a:bodyPr/>
          <a:lstStyle/>
          <a:p>
            <a:pPr>
              <a:defRPr sz="1100" strike="noStrike"/>
            </a:pPr>
            <a:endParaRPr lang="en-US"/>
          </a:p>
        </c:txPr>
        <c:crossAx val="130980480"/>
        <c:crosses val="autoZero"/>
        <c:auto val="1"/>
        <c:lblAlgn val="ctr"/>
        <c:lblOffset val="100"/>
      </c:catAx>
      <c:valAx>
        <c:axId val="130980480"/>
        <c:scaling>
          <c:orientation val="minMax"/>
        </c:scaling>
        <c:axPos val="b"/>
        <c:numFmt formatCode="0%" sourceLinked="1"/>
        <c:tickLblPos val="nextTo"/>
        <c:crossAx val="130978560"/>
        <c:crosses val="autoZero"/>
        <c:crossBetween val="between"/>
      </c:valAx>
    </c:plotArea>
    <c:legend>
      <c:legendPos val="r"/>
      <c:layout>
        <c:manualLayout>
          <c:xMode val="edge"/>
          <c:yMode val="edge"/>
          <c:x val="0.25054768153980705"/>
          <c:y val="5.4787839020122506E-2"/>
          <c:w val="0.73556342957130394"/>
          <c:h val="0.11727617381160703"/>
        </c:manualLayout>
      </c:layout>
      <c:txPr>
        <a:bodyPr/>
        <a:lstStyle/>
        <a:p>
          <a:pPr>
            <a:defRPr sz="1400"/>
          </a:pPr>
          <a:endParaRPr lang="en-US"/>
        </a:p>
      </c:txP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492477252843395"/>
          <c:y val="0.18981481481481502"/>
          <c:w val="0.44952187226596707"/>
          <c:h val="0.69421723105280297"/>
        </c:manualLayout>
      </c:layout>
      <c:barChart>
        <c:barDir val="bar"/>
        <c:grouping val="percentStacked"/>
        <c:ser>
          <c:idx val="0"/>
          <c:order val="0"/>
          <c:tx>
            <c:strRef>
              <c:f>'Q14'!$D$27</c:f>
              <c:strCache>
                <c:ptCount val="1"/>
                <c:pt idx="0">
                  <c:v>Not at all</c:v>
                </c:pt>
              </c:strCache>
            </c:strRef>
          </c:tx>
          <c:spPr>
            <a:solidFill>
              <a:srgbClr val="FF00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'Q14'!$E$27:$N$27</c:f>
              <c:numCache>
                <c:formatCode>General</c:formatCode>
                <c:ptCount val="10"/>
                <c:pt idx="0">
                  <c:v>1</c:v>
                </c:pt>
                <c:pt idx="1">
                  <c:v>1</c:v>
                </c:pt>
                <c:pt idx="2">
                  <c:v>1</c:v>
                </c:pt>
                <c:pt idx="3">
                  <c:v>1</c:v>
                </c:pt>
                <c:pt idx="4">
                  <c:v>0</c:v>
                </c:pt>
                <c:pt idx="5">
                  <c:v>1</c:v>
                </c:pt>
                <c:pt idx="6">
                  <c:v>1</c:v>
                </c:pt>
                <c:pt idx="7">
                  <c:v>1</c:v>
                </c:pt>
                <c:pt idx="8">
                  <c:v>0</c:v>
                </c:pt>
                <c:pt idx="9">
                  <c:v>1</c:v>
                </c:pt>
              </c:numCache>
            </c:numRef>
          </c:val>
        </c:ser>
        <c:ser>
          <c:idx val="1"/>
          <c:order val="1"/>
          <c:tx>
            <c:strRef>
              <c:f>'Q14'!$D$28</c:f>
              <c:strCache>
                <c:ptCount val="1"/>
                <c:pt idx="0">
                  <c:v>Minimally well</c:v>
                </c:pt>
              </c:strCache>
            </c:strRef>
          </c:tx>
          <c:spPr>
            <a:solidFill>
              <a:srgbClr val="FFFF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'Q14'!$E$28:$N$28</c:f>
              <c:numCache>
                <c:formatCode>General</c:formatCode>
                <c:ptCount val="10"/>
                <c:pt idx="0">
                  <c:v>7</c:v>
                </c:pt>
                <c:pt idx="1">
                  <c:v>4</c:v>
                </c:pt>
                <c:pt idx="2">
                  <c:v>4</c:v>
                </c:pt>
                <c:pt idx="3">
                  <c:v>3</c:v>
                </c:pt>
                <c:pt idx="4">
                  <c:v>4</c:v>
                </c:pt>
                <c:pt idx="5">
                  <c:v>3</c:v>
                </c:pt>
                <c:pt idx="6">
                  <c:v>2</c:v>
                </c:pt>
                <c:pt idx="7">
                  <c:v>3</c:v>
                </c:pt>
                <c:pt idx="8">
                  <c:v>2</c:v>
                </c:pt>
                <c:pt idx="9">
                  <c:v>1</c:v>
                </c:pt>
              </c:numCache>
            </c:numRef>
          </c:val>
        </c:ser>
        <c:ser>
          <c:idx val="2"/>
          <c:order val="2"/>
          <c:tx>
            <c:strRef>
              <c:f>'Q14'!$D$29</c:f>
              <c:strCache>
                <c:ptCount val="1"/>
                <c:pt idx="0">
                  <c:v>Somewhat well</c:v>
                </c:pt>
              </c:strCache>
            </c:strRef>
          </c:tx>
          <c:spPr>
            <a:solidFill>
              <a:srgbClr val="00FF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'Q14'!$E$29:$N$29</c:f>
              <c:numCache>
                <c:formatCode>General</c:formatCode>
                <c:ptCount val="10"/>
                <c:pt idx="0">
                  <c:v>4</c:v>
                </c:pt>
                <c:pt idx="1">
                  <c:v>6</c:v>
                </c:pt>
                <c:pt idx="2">
                  <c:v>6</c:v>
                </c:pt>
                <c:pt idx="3">
                  <c:v>8</c:v>
                </c:pt>
                <c:pt idx="4">
                  <c:v>7</c:v>
                </c:pt>
                <c:pt idx="5">
                  <c:v>7</c:v>
                </c:pt>
                <c:pt idx="6">
                  <c:v>7</c:v>
                </c:pt>
                <c:pt idx="7">
                  <c:v>5</c:v>
                </c:pt>
                <c:pt idx="8">
                  <c:v>9</c:v>
                </c:pt>
                <c:pt idx="9">
                  <c:v>7</c:v>
                </c:pt>
              </c:numCache>
            </c:numRef>
          </c:val>
        </c:ser>
        <c:ser>
          <c:idx val="3"/>
          <c:order val="3"/>
          <c:tx>
            <c:strRef>
              <c:f>'Q14'!$D$30</c:f>
              <c:strCache>
                <c:ptCount val="1"/>
                <c:pt idx="0">
                  <c:v>Very well</c:v>
                </c:pt>
              </c:strCache>
            </c:strRef>
          </c:tx>
          <c:spPr>
            <a:solidFill>
              <a:srgbClr val="008000"/>
            </a:solidFill>
            <a:ln>
              <a:solidFill>
                <a:schemeClr val="tx1"/>
              </a:solidFill>
            </a:ln>
          </c:spPr>
          <c:cat>
            <c:strRef>
              <c:f>'Q14'!$E$26:$N$26</c:f>
              <c:strCache>
                <c:ptCount val="10"/>
                <c:pt idx="0">
                  <c:v>Are our grantee's actions cost-effective?</c:v>
                </c:pt>
                <c:pt idx="1">
                  <c:v>Are our grantee's actions being adapted and improved?</c:v>
                </c:pt>
                <c:pt idx="2">
                  <c:v>Are our funding programs having their intended impacts?</c:v>
                </c:pt>
                <c:pt idx="3">
                  <c:v>Can our funding be better coordinated across the foundation?</c:v>
                </c:pt>
                <c:pt idx="4">
                  <c:v>Do we understand why a grantee's project fails when it does so?</c:v>
                </c:pt>
                <c:pt idx="5">
                  <c:v>Can our funding be better coordinated with other foundations?</c:v>
                </c:pt>
                <c:pt idx="6">
                  <c:v>Are our foundation strategies regularly being adapted and improved?</c:v>
                </c:pt>
                <c:pt idx="7">
                  <c:v>What can be learned to improve our foundation's work?</c:v>
                </c:pt>
                <c:pt idx="8">
                  <c:v>Are our grantee's projects having their intended impacts?</c:v>
                </c:pt>
                <c:pt idx="9">
                  <c:v>Can credible results be demonstrated to our board?</c:v>
                </c:pt>
              </c:strCache>
            </c:strRef>
          </c:cat>
          <c:val>
            <c:numRef>
              <c:f>'Q14'!$E$30:$N$30</c:f>
              <c:numCache>
                <c:formatCode>General</c:formatCode>
                <c:ptCount val="10"/>
                <c:pt idx="0">
                  <c:v>2</c:v>
                </c:pt>
                <c:pt idx="1">
                  <c:v>2</c:v>
                </c:pt>
                <c:pt idx="2">
                  <c:v>3</c:v>
                </c:pt>
                <c:pt idx="3">
                  <c:v>2</c:v>
                </c:pt>
                <c:pt idx="4">
                  <c:v>2</c:v>
                </c:pt>
                <c:pt idx="5">
                  <c:v>3</c:v>
                </c:pt>
                <c:pt idx="6">
                  <c:v>4</c:v>
                </c:pt>
                <c:pt idx="7">
                  <c:v>4</c:v>
                </c:pt>
                <c:pt idx="8">
                  <c:v>3</c:v>
                </c:pt>
                <c:pt idx="9">
                  <c:v>5</c:v>
                </c:pt>
              </c:numCache>
            </c:numRef>
          </c:val>
        </c:ser>
        <c:gapWidth val="2"/>
        <c:overlap val="100"/>
        <c:axId val="139712384"/>
        <c:axId val="139713920"/>
      </c:barChart>
      <c:catAx>
        <c:axId val="139712384"/>
        <c:scaling>
          <c:orientation val="minMax"/>
        </c:scaling>
        <c:axPos val="l"/>
        <c:tickLblPos val="nextTo"/>
        <c:txPr>
          <a:bodyPr/>
          <a:lstStyle/>
          <a:p>
            <a:pPr>
              <a:defRPr sz="1100"/>
            </a:pPr>
            <a:endParaRPr lang="en-US"/>
          </a:p>
        </c:txPr>
        <c:crossAx val="139713920"/>
        <c:crosses val="autoZero"/>
        <c:auto val="1"/>
        <c:lblAlgn val="ctr"/>
        <c:lblOffset val="100"/>
      </c:catAx>
      <c:valAx>
        <c:axId val="139713920"/>
        <c:scaling>
          <c:orientation val="minMax"/>
        </c:scaling>
        <c:axPos val="b"/>
        <c:numFmt formatCode="0%" sourceLinked="1"/>
        <c:tickLblPos val="nextTo"/>
        <c:crossAx val="139712384"/>
        <c:crosses val="autoZero"/>
        <c:crossBetween val="between"/>
      </c:valAx>
    </c:plotArea>
    <c:legend>
      <c:legendPos val="r"/>
      <c:layout>
        <c:manualLayout>
          <c:xMode val="edge"/>
          <c:yMode val="edge"/>
          <c:x val="0.41165879265091904"/>
          <c:y val="5.4787839020122506E-2"/>
          <c:w val="0.57445231846019307"/>
          <c:h val="0.11727617381160703"/>
        </c:manualLayout>
      </c:layout>
      <c:txPr>
        <a:bodyPr/>
        <a:lstStyle/>
        <a:p>
          <a:pPr>
            <a:defRPr sz="16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1081D-2B03-A843-940D-DB7D1136AA70}"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B9A870A7-5313-3C40-A12C-9A36F245EAC0}">
      <dgm:prSet phldrT="[Text]"/>
      <dgm:spPr>
        <a:gradFill rotWithShape="0">
          <a:gsLst>
            <a:gs pos="42000">
              <a:schemeClr val="bg2">
                <a:lumMod val="40000"/>
                <a:lumOff val="60000"/>
              </a:schemeClr>
            </a:gs>
            <a:gs pos="100000">
              <a:schemeClr val="bg1"/>
            </a:gs>
          </a:gsLst>
        </a:gradFill>
      </dgm:spPr>
      <dgm:t>
        <a:bodyPr/>
        <a:lstStyle/>
        <a:p>
          <a:endParaRPr lang="en-US" dirty="0" smtClean="0"/>
        </a:p>
      </dgm:t>
    </dgm:pt>
    <dgm:pt modelId="{98FBF66C-4F01-6848-9B51-A71FA81BAA11}" type="parTrans" cxnId="{2C65F655-A329-D043-9549-730EBB2310F9}">
      <dgm:prSet/>
      <dgm:spPr/>
      <dgm:t>
        <a:bodyPr/>
        <a:lstStyle/>
        <a:p>
          <a:endParaRPr lang="en-US"/>
        </a:p>
      </dgm:t>
    </dgm:pt>
    <dgm:pt modelId="{32484BA3-4FE7-834E-86B1-DE31D0F60BAD}" type="sibTrans" cxnId="{2C65F655-A329-D043-9549-730EBB2310F9}">
      <dgm:prSet/>
      <dgm:spPr/>
      <dgm:t>
        <a:bodyPr/>
        <a:lstStyle/>
        <a:p>
          <a:endParaRPr lang="en-US"/>
        </a:p>
      </dgm:t>
    </dgm:pt>
    <dgm:pt modelId="{6CB8903D-3FAD-4E49-BCC4-BE9547ABE973}">
      <dgm:prSet phldrT="[Text]"/>
      <dgm:spPr>
        <a:gradFill rotWithShape="0">
          <a:gsLst>
            <a:gs pos="62000">
              <a:schemeClr val="tx2">
                <a:lumMod val="25000"/>
                <a:lumOff val="75000"/>
              </a:schemeClr>
            </a:gs>
            <a:gs pos="100000">
              <a:schemeClr val="bg1"/>
            </a:gs>
          </a:gsLst>
        </a:gradFill>
      </dgm:spPr>
      <dgm:t>
        <a:bodyPr/>
        <a:lstStyle/>
        <a:p>
          <a:endParaRPr lang="en-US" dirty="0"/>
        </a:p>
      </dgm:t>
    </dgm:pt>
    <dgm:pt modelId="{90501B86-2E4F-D34F-ADB7-4675AA160848}" type="parTrans" cxnId="{0D698ACE-63B8-CA4A-9957-D719CEF9DD65}">
      <dgm:prSet/>
      <dgm:spPr/>
      <dgm:t>
        <a:bodyPr/>
        <a:lstStyle/>
        <a:p>
          <a:endParaRPr lang="en-US"/>
        </a:p>
      </dgm:t>
    </dgm:pt>
    <dgm:pt modelId="{E2B33536-7EAA-C146-A867-CD4246C255F7}" type="sibTrans" cxnId="{0D698ACE-63B8-CA4A-9957-D719CEF9DD65}">
      <dgm:prSet/>
      <dgm:spPr/>
      <dgm:t>
        <a:bodyPr/>
        <a:lstStyle/>
        <a:p>
          <a:endParaRPr lang="en-US"/>
        </a:p>
      </dgm:t>
    </dgm:pt>
    <dgm:pt modelId="{54930514-1C28-2D48-BA14-F1181DAF96F3}">
      <dgm:prSet/>
      <dgm:spPr/>
      <dgm:t>
        <a:bodyPr/>
        <a:lstStyle/>
        <a:p>
          <a:endParaRPr lang="en-US"/>
        </a:p>
      </dgm:t>
    </dgm:pt>
    <dgm:pt modelId="{23F30FED-D7F7-6A4A-9679-E5932BD50B47}" type="parTrans" cxnId="{3D1E7E9A-F506-5940-A18D-D32BE22F37B8}">
      <dgm:prSet/>
      <dgm:spPr/>
      <dgm:t>
        <a:bodyPr/>
        <a:lstStyle/>
        <a:p>
          <a:endParaRPr lang="en-US"/>
        </a:p>
      </dgm:t>
    </dgm:pt>
    <dgm:pt modelId="{9350AA46-9439-E540-BBE2-C2156F653B90}" type="sibTrans" cxnId="{3D1E7E9A-F506-5940-A18D-D32BE22F37B8}">
      <dgm:prSet/>
      <dgm:spPr/>
      <dgm:t>
        <a:bodyPr/>
        <a:lstStyle/>
        <a:p>
          <a:endParaRPr lang="en-US"/>
        </a:p>
      </dgm:t>
    </dgm:pt>
    <dgm:pt modelId="{7A0B68CE-AD2F-754B-8ECD-FE3EBE5719B3}" type="pres">
      <dgm:prSet presAssocID="{4701081D-2B03-A843-940D-DB7D1136AA70}" presName="Name0" presStyleCnt="0">
        <dgm:presLayoutVars>
          <dgm:chMax val="7"/>
          <dgm:resizeHandles val="exact"/>
        </dgm:presLayoutVars>
      </dgm:prSet>
      <dgm:spPr/>
      <dgm:t>
        <a:bodyPr/>
        <a:lstStyle/>
        <a:p>
          <a:endParaRPr lang="en-US"/>
        </a:p>
      </dgm:t>
    </dgm:pt>
    <dgm:pt modelId="{32635439-0E20-CD41-ACAD-CF2E9272D285}" type="pres">
      <dgm:prSet presAssocID="{4701081D-2B03-A843-940D-DB7D1136AA70}" presName="comp1" presStyleCnt="0"/>
      <dgm:spPr/>
    </dgm:pt>
    <dgm:pt modelId="{37B762D4-91D6-6546-BD81-BF5565C58019}" type="pres">
      <dgm:prSet presAssocID="{4701081D-2B03-A843-940D-DB7D1136AA70}" presName="circle1" presStyleLbl="node1" presStyleIdx="0" presStyleCnt="3"/>
      <dgm:spPr/>
      <dgm:t>
        <a:bodyPr/>
        <a:lstStyle/>
        <a:p>
          <a:endParaRPr lang="en-US"/>
        </a:p>
      </dgm:t>
    </dgm:pt>
    <dgm:pt modelId="{C543A79E-48F3-C64B-8EBC-BC947C8BC4CA}" type="pres">
      <dgm:prSet presAssocID="{4701081D-2B03-A843-940D-DB7D1136AA70}" presName="c1text" presStyleLbl="node1" presStyleIdx="0" presStyleCnt="3">
        <dgm:presLayoutVars>
          <dgm:bulletEnabled val="1"/>
        </dgm:presLayoutVars>
      </dgm:prSet>
      <dgm:spPr/>
      <dgm:t>
        <a:bodyPr/>
        <a:lstStyle/>
        <a:p>
          <a:endParaRPr lang="en-US"/>
        </a:p>
      </dgm:t>
    </dgm:pt>
    <dgm:pt modelId="{A012EDA5-919E-8043-A98A-8D521B07A602}" type="pres">
      <dgm:prSet presAssocID="{4701081D-2B03-A843-940D-DB7D1136AA70}" presName="comp2" presStyleCnt="0"/>
      <dgm:spPr/>
    </dgm:pt>
    <dgm:pt modelId="{85880E5B-5929-F54E-93C9-C0566DD04C1F}" type="pres">
      <dgm:prSet presAssocID="{4701081D-2B03-A843-940D-DB7D1136AA70}" presName="circle2" presStyleLbl="node1" presStyleIdx="1" presStyleCnt="3" custScaleX="81667" custScaleY="81667" custLinFactNeighborY="21667"/>
      <dgm:spPr/>
      <dgm:t>
        <a:bodyPr/>
        <a:lstStyle/>
        <a:p>
          <a:endParaRPr lang="en-US"/>
        </a:p>
      </dgm:t>
    </dgm:pt>
    <dgm:pt modelId="{52BE68D5-DCAC-D842-BBFC-3A98830C06C9}" type="pres">
      <dgm:prSet presAssocID="{4701081D-2B03-A843-940D-DB7D1136AA70}" presName="c2text" presStyleLbl="node1" presStyleIdx="1" presStyleCnt="3">
        <dgm:presLayoutVars>
          <dgm:bulletEnabled val="1"/>
        </dgm:presLayoutVars>
      </dgm:prSet>
      <dgm:spPr/>
      <dgm:t>
        <a:bodyPr/>
        <a:lstStyle/>
        <a:p>
          <a:endParaRPr lang="en-US"/>
        </a:p>
      </dgm:t>
    </dgm:pt>
    <dgm:pt modelId="{81C8DE73-223E-7A4B-8BA4-7836F4F70211}" type="pres">
      <dgm:prSet presAssocID="{4701081D-2B03-A843-940D-DB7D1136AA70}" presName="comp3" presStyleCnt="0"/>
      <dgm:spPr/>
    </dgm:pt>
    <dgm:pt modelId="{3B1B5A50-64D1-3448-8D8B-25A18B264012}" type="pres">
      <dgm:prSet presAssocID="{4701081D-2B03-A843-940D-DB7D1136AA70}" presName="circle3" presStyleLbl="node1" presStyleIdx="2" presStyleCnt="3" custScaleX="49083" custScaleY="47500" custLinFactNeighborY="27500"/>
      <dgm:spPr/>
      <dgm:t>
        <a:bodyPr/>
        <a:lstStyle/>
        <a:p>
          <a:endParaRPr lang="en-US"/>
        </a:p>
      </dgm:t>
    </dgm:pt>
    <dgm:pt modelId="{243FF316-AEA2-8E4A-BF12-7D2F375EF80A}" type="pres">
      <dgm:prSet presAssocID="{4701081D-2B03-A843-940D-DB7D1136AA70}" presName="c3text" presStyleLbl="node1" presStyleIdx="2" presStyleCnt="3">
        <dgm:presLayoutVars>
          <dgm:bulletEnabled val="1"/>
        </dgm:presLayoutVars>
      </dgm:prSet>
      <dgm:spPr/>
      <dgm:t>
        <a:bodyPr/>
        <a:lstStyle/>
        <a:p>
          <a:endParaRPr lang="en-US"/>
        </a:p>
      </dgm:t>
    </dgm:pt>
  </dgm:ptLst>
  <dgm:cxnLst>
    <dgm:cxn modelId="{06A120E4-251F-6746-8E3A-6E5B4611AFA0}" type="presOf" srcId="{6CB8903D-3FAD-4E49-BCC4-BE9547ABE973}" destId="{52BE68D5-DCAC-D842-BBFC-3A98830C06C9}" srcOrd="1" destOrd="0" presId="urn:microsoft.com/office/officeart/2005/8/layout/venn2"/>
    <dgm:cxn modelId="{C8B07EE9-2748-8342-BF18-BBDFA77392ED}" type="presOf" srcId="{4701081D-2B03-A843-940D-DB7D1136AA70}" destId="{7A0B68CE-AD2F-754B-8ECD-FE3EBE5719B3}" srcOrd="0" destOrd="0" presId="urn:microsoft.com/office/officeart/2005/8/layout/venn2"/>
    <dgm:cxn modelId="{0D698ACE-63B8-CA4A-9957-D719CEF9DD65}" srcId="{4701081D-2B03-A843-940D-DB7D1136AA70}" destId="{6CB8903D-3FAD-4E49-BCC4-BE9547ABE973}" srcOrd="1" destOrd="0" parTransId="{90501B86-2E4F-D34F-ADB7-4675AA160848}" sibTransId="{E2B33536-7EAA-C146-A867-CD4246C255F7}"/>
    <dgm:cxn modelId="{2CEDD926-E50D-614E-99F2-39ADF6C79352}" type="presOf" srcId="{B9A870A7-5313-3C40-A12C-9A36F245EAC0}" destId="{C543A79E-48F3-C64B-8EBC-BC947C8BC4CA}" srcOrd="1" destOrd="0" presId="urn:microsoft.com/office/officeart/2005/8/layout/venn2"/>
    <dgm:cxn modelId="{C60C4B96-D631-D643-98C2-1379196DAFC5}" type="presOf" srcId="{6CB8903D-3FAD-4E49-BCC4-BE9547ABE973}" destId="{85880E5B-5929-F54E-93C9-C0566DD04C1F}" srcOrd="0" destOrd="0" presId="urn:microsoft.com/office/officeart/2005/8/layout/venn2"/>
    <dgm:cxn modelId="{3D1E7E9A-F506-5940-A18D-D32BE22F37B8}" srcId="{4701081D-2B03-A843-940D-DB7D1136AA70}" destId="{54930514-1C28-2D48-BA14-F1181DAF96F3}" srcOrd="2" destOrd="0" parTransId="{23F30FED-D7F7-6A4A-9679-E5932BD50B47}" sibTransId="{9350AA46-9439-E540-BBE2-C2156F653B90}"/>
    <dgm:cxn modelId="{75ADE8F0-BCEE-1845-B860-41B82E7416AE}" type="presOf" srcId="{B9A870A7-5313-3C40-A12C-9A36F245EAC0}" destId="{37B762D4-91D6-6546-BD81-BF5565C58019}" srcOrd="0" destOrd="0" presId="urn:microsoft.com/office/officeart/2005/8/layout/venn2"/>
    <dgm:cxn modelId="{EB45F784-1C84-DC4B-B793-A0FB0EE0F7F4}" type="presOf" srcId="{54930514-1C28-2D48-BA14-F1181DAF96F3}" destId="{3B1B5A50-64D1-3448-8D8B-25A18B264012}" srcOrd="0" destOrd="0" presId="urn:microsoft.com/office/officeart/2005/8/layout/venn2"/>
    <dgm:cxn modelId="{C38A0EBB-B0AB-0649-B601-EC2DD0601D03}" type="presOf" srcId="{54930514-1C28-2D48-BA14-F1181DAF96F3}" destId="{243FF316-AEA2-8E4A-BF12-7D2F375EF80A}" srcOrd="1" destOrd="0" presId="urn:microsoft.com/office/officeart/2005/8/layout/venn2"/>
    <dgm:cxn modelId="{2C65F655-A329-D043-9549-730EBB2310F9}" srcId="{4701081D-2B03-A843-940D-DB7D1136AA70}" destId="{B9A870A7-5313-3C40-A12C-9A36F245EAC0}" srcOrd="0" destOrd="0" parTransId="{98FBF66C-4F01-6848-9B51-A71FA81BAA11}" sibTransId="{32484BA3-4FE7-834E-86B1-DE31D0F60BAD}"/>
    <dgm:cxn modelId="{4A659133-34DB-7348-BCD7-E8B9F3CF6756}" type="presParOf" srcId="{7A0B68CE-AD2F-754B-8ECD-FE3EBE5719B3}" destId="{32635439-0E20-CD41-ACAD-CF2E9272D285}" srcOrd="0" destOrd="0" presId="urn:microsoft.com/office/officeart/2005/8/layout/venn2"/>
    <dgm:cxn modelId="{57A45745-000F-054B-B620-6B11C80C6B30}" type="presParOf" srcId="{32635439-0E20-CD41-ACAD-CF2E9272D285}" destId="{37B762D4-91D6-6546-BD81-BF5565C58019}" srcOrd="0" destOrd="0" presId="urn:microsoft.com/office/officeart/2005/8/layout/venn2"/>
    <dgm:cxn modelId="{06F7F3F6-457B-4648-800D-8BE92E3B6B9F}" type="presParOf" srcId="{32635439-0E20-CD41-ACAD-CF2E9272D285}" destId="{C543A79E-48F3-C64B-8EBC-BC947C8BC4CA}" srcOrd="1" destOrd="0" presId="urn:microsoft.com/office/officeart/2005/8/layout/venn2"/>
    <dgm:cxn modelId="{9FD32ED7-BB0C-7840-962E-ED90DE4E85D4}" type="presParOf" srcId="{7A0B68CE-AD2F-754B-8ECD-FE3EBE5719B3}" destId="{A012EDA5-919E-8043-A98A-8D521B07A602}" srcOrd="1" destOrd="0" presId="urn:microsoft.com/office/officeart/2005/8/layout/venn2"/>
    <dgm:cxn modelId="{4141AD9C-FFED-C348-AD3F-17FDB8748341}" type="presParOf" srcId="{A012EDA5-919E-8043-A98A-8D521B07A602}" destId="{85880E5B-5929-F54E-93C9-C0566DD04C1F}" srcOrd="0" destOrd="0" presId="urn:microsoft.com/office/officeart/2005/8/layout/venn2"/>
    <dgm:cxn modelId="{7E13B1CC-9526-3E4C-9C55-6115FC04DD5E}" type="presParOf" srcId="{A012EDA5-919E-8043-A98A-8D521B07A602}" destId="{52BE68D5-DCAC-D842-BBFC-3A98830C06C9}" srcOrd="1" destOrd="0" presId="urn:microsoft.com/office/officeart/2005/8/layout/venn2"/>
    <dgm:cxn modelId="{9675AC3F-558D-6641-A5A9-563608D7BB94}" type="presParOf" srcId="{7A0B68CE-AD2F-754B-8ECD-FE3EBE5719B3}" destId="{81C8DE73-223E-7A4B-8BA4-7836F4F70211}" srcOrd="2" destOrd="0" presId="urn:microsoft.com/office/officeart/2005/8/layout/venn2"/>
    <dgm:cxn modelId="{6FE0E2AF-621A-CD47-8933-16C230AD6DD7}" type="presParOf" srcId="{81C8DE73-223E-7A4B-8BA4-7836F4F70211}" destId="{3B1B5A50-64D1-3448-8D8B-25A18B264012}" srcOrd="0" destOrd="0" presId="urn:microsoft.com/office/officeart/2005/8/layout/venn2"/>
    <dgm:cxn modelId="{9B0597AA-18ED-C240-B971-B0EA1473BB45}" type="presParOf" srcId="{81C8DE73-223E-7A4B-8BA4-7836F4F70211}" destId="{243FF316-AEA2-8E4A-BF12-7D2F375EF80A}" srcOrd="1" destOrd="0" presId="urn:microsoft.com/office/officeart/2005/8/layout/ven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805A9-26D9-6441-8DEE-129EDDDEA13A}"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2C8A2F2F-FFD4-724D-ACD6-23AEF846E377}">
      <dgm:prSet/>
      <dgm:spPr>
        <a:gradFill rotWithShape="0">
          <a:gsLst>
            <a:gs pos="0">
              <a:schemeClr val="bg2">
                <a:lumMod val="40000"/>
                <a:lumOff val="60000"/>
              </a:schemeClr>
            </a:gs>
            <a:gs pos="100000">
              <a:schemeClr val="accent1">
                <a:hueOff val="0"/>
                <a:satOff val="0"/>
                <a:lumOff val="0"/>
                <a:alphaOff val="0"/>
                <a:tint val="50000"/>
                <a:shade val="100000"/>
                <a:satMod val="350000"/>
              </a:schemeClr>
            </a:gs>
          </a:gsLst>
        </a:gradFill>
      </dgm:spPr>
      <dgm:t>
        <a:bodyPr/>
        <a:lstStyle/>
        <a:p>
          <a:endParaRPr lang="en-US" dirty="0"/>
        </a:p>
      </dgm:t>
    </dgm:pt>
    <dgm:pt modelId="{48190833-47CA-7D49-9E21-9A6E8E94F87A}" type="parTrans" cxnId="{A9D855AC-E534-604E-ADF6-65BD7AC01CC5}">
      <dgm:prSet/>
      <dgm:spPr/>
      <dgm:t>
        <a:bodyPr/>
        <a:lstStyle/>
        <a:p>
          <a:endParaRPr lang="en-US"/>
        </a:p>
      </dgm:t>
    </dgm:pt>
    <dgm:pt modelId="{6C9EC3CF-E118-A44D-8283-779FF1795311}" type="sibTrans" cxnId="{A9D855AC-E534-604E-ADF6-65BD7AC01CC5}">
      <dgm:prSet/>
      <dgm:spPr/>
      <dgm:t>
        <a:bodyPr/>
        <a:lstStyle/>
        <a:p>
          <a:endParaRPr lang="en-US"/>
        </a:p>
      </dgm:t>
    </dgm:pt>
    <dgm:pt modelId="{8B5511A8-F1D7-054A-9C59-C755A65835AE}">
      <dgm:prSet/>
      <dgm:spPr>
        <a:gradFill rotWithShape="0">
          <a:gsLst>
            <a:gs pos="0">
              <a:srgbClr val="008000"/>
            </a:gs>
            <a:gs pos="100000">
              <a:schemeClr val="accent1">
                <a:hueOff val="0"/>
                <a:satOff val="0"/>
                <a:lumOff val="0"/>
                <a:alphaOff val="0"/>
                <a:tint val="50000"/>
                <a:shade val="100000"/>
                <a:satMod val="350000"/>
              </a:schemeClr>
            </a:gs>
          </a:gsLst>
        </a:gradFill>
      </dgm:spPr>
      <dgm:t>
        <a:bodyPr/>
        <a:lstStyle/>
        <a:p>
          <a:endParaRPr lang="en-US" dirty="0"/>
        </a:p>
      </dgm:t>
    </dgm:pt>
    <dgm:pt modelId="{BA5C3EB4-00FD-5B4A-8D2E-65497B979463}" type="parTrans" cxnId="{0D2E7313-C28C-E747-98BC-B9D92CD202CF}">
      <dgm:prSet/>
      <dgm:spPr/>
      <dgm:t>
        <a:bodyPr/>
        <a:lstStyle/>
        <a:p>
          <a:endParaRPr lang="en-US"/>
        </a:p>
      </dgm:t>
    </dgm:pt>
    <dgm:pt modelId="{D02B575F-35E8-AD4A-950C-9AB88A9AA1C9}" type="sibTrans" cxnId="{0D2E7313-C28C-E747-98BC-B9D92CD202CF}">
      <dgm:prSet/>
      <dgm:spPr/>
      <dgm:t>
        <a:bodyPr/>
        <a:lstStyle/>
        <a:p>
          <a:endParaRPr lang="en-US"/>
        </a:p>
      </dgm:t>
    </dgm:pt>
    <dgm:pt modelId="{844B310A-4809-A44B-8A6E-5AF9D72C3743}" type="pres">
      <dgm:prSet presAssocID="{BD9805A9-26D9-6441-8DEE-129EDDDEA13A}" presName="Name0" presStyleCnt="0">
        <dgm:presLayoutVars>
          <dgm:chMax val="7"/>
          <dgm:resizeHandles val="exact"/>
        </dgm:presLayoutVars>
      </dgm:prSet>
      <dgm:spPr/>
      <dgm:t>
        <a:bodyPr/>
        <a:lstStyle/>
        <a:p>
          <a:endParaRPr lang="en-US"/>
        </a:p>
      </dgm:t>
    </dgm:pt>
    <dgm:pt modelId="{4E6BD65B-D098-2E4E-9C6B-80B91AC1827E}" type="pres">
      <dgm:prSet presAssocID="{BD9805A9-26D9-6441-8DEE-129EDDDEA13A}" presName="comp1" presStyleCnt="0"/>
      <dgm:spPr/>
    </dgm:pt>
    <dgm:pt modelId="{D7D08050-1E56-E34C-9ABB-F50523754385}" type="pres">
      <dgm:prSet presAssocID="{BD9805A9-26D9-6441-8DEE-129EDDDEA13A}" presName="circle1" presStyleLbl="node1" presStyleIdx="0" presStyleCnt="2" custLinFactNeighborX="4370"/>
      <dgm:spPr/>
      <dgm:t>
        <a:bodyPr/>
        <a:lstStyle/>
        <a:p>
          <a:endParaRPr lang="en-US"/>
        </a:p>
      </dgm:t>
    </dgm:pt>
    <dgm:pt modelId="{4190AA44-F113-624B-97FD-DA093B759418}" type="pres">
      <dgm:prSet presAssocID="{BD9805A9-26D9-6441-8DEE-129EDDDEA13A}" presName="c1text" presStyleLbl="node1" presStyleIdx="0" presStyleCnt="2">
        <dgm:presLayoutVars>
          <dgm:bulletEnabled val="1"/>
        </dgm:presLayoutVars>
      </dgm:prSet>
      <dgm:spPr/>
      <dgm:t>
        <a:bodyPr/>
        <a:lstStyle/>
        <a:p>
          <a:endParaRPr lang="en-US"/>
        </a:p>
      </dgm:t>
    </dgm:pt>
    <dgm:pt modelId="{0FF9AD3D-D3C9-304E-A034-15933095BBB0}" type="pres">
      <dgm:prSet presAssocID="{BD9805A9-26D9-6441-8DEE-129EDDDEA13A}" presName="comp2" presStyleCnt="0"/>
      <dgm:spPr/>
    </dgm:pt>
    <dgm:pt modelId="{EBF07437-56C3-D448-881B-A889817FD971}" type="pres">
      <dgm:prSet presAssocID="{BD9805A9-26D9-6441-8DEE-129EDDDEA13A}" presName="circle2" presStyleLbl="node1" presStyleIdx="1" presStyleCnt="2" custScaleX="21820" custScaleY="21819" custLinFactNeighborX="5426" custLinFactNeighborY="41057"/>
      <dgm:spPr/>
      <dgm:t>
        <a:bodyPr/>
        <a:lstStyle/>
        <a:p>
          <a:endParaRPr lang="en-US"/>
        </a:p>
      </dgm:t>
    </dgm:pt>
    <dgm:pt modelId="{531C780D-B0A4-AB4D-BDDD-95DCC57AE1C4}" type="pres">
      <dgm:prSet presAssocID="{BD9805A9-26D9-6441-8DEE-129EDDDEA13A}" presName="c2text" presStyleLbl="node1" presStyleIdx="1" presStyleCnt="2">
        <dgm:presLayoutVars>
          <dgm:bulletEnabled val="1"/>
        </dgm:presLayoutVars>
      </dgm:prSet>
      <dgm:spPr/>
      <dgm:t>
        <a:bodyPr/>
        <a:lstStyle/>
        <a:p>
          <a:endParaRPr lang="en-US"/>
        </a:p>
      </dgm:t>
    </dgm:pt>
  </dgm:ptLst>
  <dgm:cxnLst>
    <dgm:cxn modelId="{0D2E7313-C28C-E747-98BC-B9D92CD202CF}" srcId="{BD9805A9-26D9-6441-8DEE-129EDDDEA13A}" destId="{8B5511A8-F1D7-054A-9C59-C755A65835AE}" srcOrd="1" destOrd="0" parTransId="{BA5C3EB4-00FD-5B4A-8D2E-65497B979463}" sibTransId="{D02B575F-35E8-AD4A-950C-9AB88A9AA1C9}"/>
    <dgm:cxn modelId="{5F526948-C481-CA46-8A3F-3E5EDC35107A}" type="presOf" srcId="{8B5511A8-F1D7-054A-9C59-C755A65835AE}" destId="{EBF07437-56C3-D448-881B-A889817FD971}" srcOrd="0" destOrd="0" presId="urn:microsoft.com/office/officeart/2005/8/layout/venn2"/>
    <dgm:cxn modelId="{A9D855AC-E534-604E-ADF6-65BD7AC01CC5}" srcId="{BD9805A9-26D9-6441-8DEE-129EDDDEA13A}" destId="{2C8A2F2F-FFD4-724D-ACD6-23AEF846E377}" srcOrd="0" destOrd="0" parTransId="{48190833-47CA-7D49-9E21-9A6E8E94F87A}" sibTransId="{6C9EC3CF-E118-A44D-8283-779FF1795311}"/>
    <dgm:cxn modelId="{510C9EFF-8CE4-6F47-AD37-830A7F966A9A}" type="presOf" srcId="{2C8A2F2F-FFD4-724D-ACD6-23AEF846E377}" destId="{D7D08050-1E56-E34C-9ABB-F50523754385}" srcOrd="0" destOrd="0" presId="urn:microsoft.com/office/officeart/2005/8/layout/venn2"/>
    <dgm:cxn modelId="{55247D4E-AE65-DA4E-84BF-D2D6A90F6C7C}" type="presOf" srcId="{BD9805A9-26D9-6441-8DEE-129EDDDEA13A}" destId="{844B310A-4809-A44B-8A6E-5AF9D72C3743}" srcOrd="0" destOrd="0" presId="urn:microsoft.com/office/officeart/2005/8/layout/venn2"/>
    <dgm:cxn modelId="{230E28B3-B87F-E843-B29C-4D3B5A582C32}" type="presOf" srcId="{8B5511A8-F1D7-054A-9C59-C755A65835AE}" destId="{531C780D-B0A4-AB4D-BDDD-95DCC57AE1C4}" srcOrd="1" destOrd="0" presId="urn:microsoft.com/office/officeart/2005/8/layout/venn2"/>
    <dgm:cxn modelId="{32D1B0F2-AA90-E548-9CE4-830910AEDCD1}" type="presOf" srcId="{2C8A2F2F-FFD4-724D-ACD6-23AEF846E377}" destId="{4190AA44-F113-624B-97FD-DA093B759418}" srcOrd="1" destOrd="0" presId="urn:microsoft.com/office/officeart/2005/8/layout/venn2"/>
    <dgm:cxn modelId="{6A58A579-3383-E442-A491-CC6BFFCBCA55}" type="presParOf" srcId="{844B310A-4809-A44B-8A6E-5AF9D72C3743}" destId="{4E6BD65B-D098-2E4E-9C6B-80B91AC1827E}" srcOrd="0" destOrd="0" presId="urn:microsoft.com/office/officeart/2005/8/layout/venn2"/>
    <dgm:cxn modelId="{40F27AF1-1FBE-A54E-944D-A396F9319B78}" type="presParOf" srcId="{4E6BD65B-D098-2E4E-9C6B-80B91AC1827E}" destId="{D7D08050-1E56-E34C-9ABB-F50523754385}" srcOrd="0" destOrd="0" presId="urn:microsoft.com/office/officeart/2005/8/layout/venn2"/>
    <dgm:cxn modelId="{69C822F8-973A-2C48-931B-A0EE84DCA107}" type="presParOf" srcId="{4E6BD65B-D098-2E4E-9C6B-80B91AC1827E}" destId="{4190AA44-F113-624B-97FD-DA093B759418}" srcOrd="1" destOrd="0" presId="urn:microsoft.com/office/officeart/2005/8/layout/venn2"/>
    <dgm:cxn modelId="{C7819362-4CE7-BE40-9C7A-5FA6D48B9720}" type="presParOf" srcId="{844B310A-4809-A44B-8A6E-5AF9D72C3743}" destId="{0FF9AD3D-D3C9-304E-A034-15933095BBB0}" srcOrd="1" destOrd="0" presId="urn:microsoft.com/office/officeart/2005/8/layout/venn2"/>
    <dgm:cxn modelId="{FE940CED-1FC9-9544-BE73-EB2AED041172}" type="presParOf" srcId="{0FF9AD3D-D3C9-304E-A034-15933095BBB0}" destId="{EBF07437-56C3-D448-881B-A889817FD971}" srcOrd="0" destOrd="0" presId="urn:microsoft.com/office/officeart/2005/8/layout/venn2"/>
    <dgm:cxn modelId="{DFA604D5-1BEA-A046-BC4D-20E88C274E3F}" type="presParOf" srcId="{0FF9AD3D-D3C9-304E-A034-15933095BBB0}" destId="{531C780D-B0A4-AB4D-BDDD-95DCC57AE1C4}"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9805A9-26D9-6441-8DEE-129EDDDEA13A}" type="doc">
      <dgm:prSet loTypeId="urn:microsoft.com/office/officeart/2005/8/layout/venn2" loCatId="relationship" qsTypeId="urn:microsoft.com/office/officeart/2005/8/quickstyle/simple4" qsCatId="simple" csTypeId="urn:microsoft.com/office/officeart/2005/8/colors/accent1_2" csCatId="accent1" phldr="1"/>
      <dgm:spPr/>
      <dgm:t>
        <a:bodyPr/>
        <a:lstStyle/>
        <a:p>
          <a:endParaRPr lang="en-US"/>
        </a:p>
      </dgm:t>
    </dgm:pt>
    <dgm:pt modelId="{2C8A2F2F-FFD4-724D-ACD6-23AEF846E377}">
      <dgm:prSet/>
      <dgm:spPr/>
      <dgm:t>
        <a:bodyPr/>
        <a:lstStyle/>
        <a:p>
          <a:endParaRPr lang="en-US" dirty="0"/>
        </a:p>
      </dgm:t>
    </dgm:pt>
    <dgm:pt modelId="{48190833-47CA-7D49-9E21-9A6E8E94F87A}" type="parTrans" cxnId="{A9D855AC-E534-604E-ADF6-65BD7AC01CC5}">
      <dgm:prSet/>
      <dgm:spPr/>
      <dgm:t>
        <a:bodyPr/>
        <a:lstStyle/>
        <a:p>
          <a:endParaRPr lang="en-US"/>
        </a:p>
      </dgm:t>
    </dgm:pt>
    <dgm:pt modelId="{6C9EC3CF-E118-A44D-8283-779FF1795311}" type="sibTrans" cxnId="{A9D855AC-E534-604E-ADF6-65BD7AC01CC5}">
      <dgm:prSet/>
      <dgm:spPr/>
      <dgm:t>
        <a:bodyPr/>
        <a:lstStyle/>
        <a:p>
          <a:endParaRPr lang="en-US"/>
        </a:p>
      </dgm:t>
    </dgm:pt>
    <dgm:pt modelId="{8B5511A8-F1D7-054A-9C59-C755A65835AE}">
      <dgm:prSet/>
      <dgm:spPr>
        <a:gradFill flip="none" rotWithShape="1">
          <a:gsLst>
            <a:gs pos="43000">
              <a:srgbClr val="008000"/>
            </a:gs>
            <a:gs pos="100000">
              <a:srgbClr val="FFFFFF"/>
            </a:gs>
          </a:gsLst>
          <a:lin ang="5400000" scaled="0"/>
          <a:tileRect/>
        </a:gradFill>
      </dgm:spPr>
      <dgm:t>
        <a:bodyPr/>
        <a:lstStyle/>
        <a:p>
          <a:endParaRPr lang="en-US" dirty="0"/>
        </a:p>
      </dgm:t>
    </dgm:pt>
    <dgm:pt modelId="{BA5C3EB4-00FD-5B4A-8D2E-65497B979463}" type="parTrans" cxnId="{0D2E7313-C28C-E747-98BC-B9D92CD202CF}">
      <dgm:prSet/>
      <dgm:spPr/>
      <dgm:t>
        <a:bodyPr/>
        <a:lstStyle/>
        <a:p>
          <a:endParaRPr lang="en-US"/>
        </a:p>
      </dgm:t>
    </dgm:pt>
    <dgm:pt modelId="{D02B575F-35E8-AD4A-950C-9AB88A9AA1C9}" type="sibTrans" cxnId="{0D2E7313-C28C-E747-98BC-B9D92CD202CF}">
      <dgm:prSet/>
      <dgm:spPr/>
      <dgm:t>
        <a:bodyPr/>
        <a:lstStyle/>
        <a:p>
          <a:endParaRPr lang="en-US"/>
        </a:p>
      </dgm:t>
    </dgm:pt>
    <dgm:pt modelId="{844B310A-4809-A44B-8A6E-5AF9D72C3743}" type="pres">
      <dgm:prSet presAssocID="{BD9805A9-26D9-6441-8DEE-129EDDDEA13A}" presName="Name0" presStyleCnt="0">
        <dgm:presLayoutVars>
          <dgm:chMax val="7"/>
          <dgm:resizeHandles val="exact"/>
        </dgm:presLayoutVars>
      </dgm:prSet>
      <dgm:spPr/>
      <dgm:t>
        <a:bodyPr/>
        <a:lstStyle/>
        <a:p>
          <a:endParaRPr lang="en-US"/>
        </a:p>
      </dgm:t>
    </dgm:pt>
    <dgm:pt modelId="{4E6BD65B-D098-2E4E-9C6B-80B91AC1827E}" type="pres">
      <dgm:prSet presAssocID="{BD9805A9-26D9-6441-8DEE-129EDDDEA13A}" presName="comp1" presStyleCnt="0"/>
      <dgm:spPr/>
    </dgm:pt>
    <dgm:pt modelId="{D7D08050-1E56-E34C-9ABB-F50523754385}" type="pres">
      <dgm:prSet presAssocID="{BD9805A9-26D9-6441-8DEE-129EDDDEA13A}" presName="circle1" presStyleLbl="node1" presStyleIdx="0" presStyleCnt="2" custLinFactNeighborX="4370"/>
      <dgm:spPr/>
      <dgm:t>
        <a:bodyPr/>
        <a:lstStyle/>
        <a:p>
          <a:endParaRPr lang="en-US"/>
        </a:p>
      </dgm:t>
    </dgm:pt>
    <dgm:pt modelId="{4190AA44-F113-624B-97FD-DA093B759418}" type="pres">
      <dgm:prSet presAssocID="{BD9805A9-26D9-6441-8DEE-129EDDDEA13A}" presName="c1text" presStyleLbl="node1" presStyleIdx="0" presStyleCnt="2">
        <dgm:presLayoutVars>
          <dgm:bulletEnabled val="1"/>
        </dgm:presLayoutVars>
      </dgm:prSet>
      <dgm:spPr/>
      <dgm:t>
        <a:bodyPr/>
        <a:lstStyle/>
        <a:p>
          <a:endParaRPr lang="en-US"/>
        </a:p>
      </dgm:t>
    </dgm:pt>
    <dgm:pt modelId="{0FF9AD3D-D3C9-304E-A034-15933095BBB0}" type="pres">
      <dgm:prSet presAssocID="{BD9805A9-26D9-6441-8DEE-129EDDDEA13A}" presName="comp2" presStyleCnt="0"/>
      <dgm:spPr/>
    </dgm:pt>
    <dgm:pt modelId="{EBF07437-56C3-D448-881B-A889817FD971}" type="pres">
      <dgm:prSet presAssocID="{BD9805A9-26D9-6441-8DEE-129EDDDEA13A}" presName="circle2" presStyleLbl="node1" presStyleIdx="1" presStyleCnt="2" custFlipVert="0" custScaleX="5999" custScaleY="5999" custLinFactNeighborX="5426" custLinFactNeighborY="47120"/>
      <dgm:spPr/>
      <dgm:t>
        <a:bodyPr/>
        <a:lstStyle/>
        <a:p>
          <a:endParaRPr lang="en-US"/>
        </a:p>
      </dgm:t>
    </dgm:pt>
    <dgm:pt modelId="{531C780D-B0A4-AB4D-BDDD-95DCC57AE1C4}" type="pres">
      <dgm:prSet presAssocID="{BD9805A9-26D9-6441-8DEE-129EDDDEA13A}" presName="c2text" presStyleLbl="node1" presStyleIdx="1" presStyleCnt="2">
        <dgm:presLayoutVars>
          <dgm:bulletEnabled val="1"/>
        </dgm:presLayoutVars>
      </dgm:prSet>
      <dgm:spPr/>
      <dgm:t>
        <a:bodyPr/>
        <a:lstStyle/>
        <a:p>
          <a:endParaRPr lang="en-US"/>
        </a:p>
      </dgm:t>
    </dgm:pt>
  </dgm:ptLst>
  <dgm:cxnLst>
    <dgm:cxn modelId="{0D2E7313-C28C-E747-98BC-B9D92CD202CF}" srcId="{BD9805A9-26D9-6441-8DEE-129EDDDEA13A}" destId="{8B5511A8-F1D7-054A-9C59-C755A65835AE}" srcOrd="1" destOrd="0" parTransId="{BA5C3EB4-00FD-5B4A-8D2E-65497B979463}" sibTransId="{D02B575F-35E8-AD4A-950C-9AB88A9AA1C9}"/>
    <dgm:cxn modelId="{77D76AAD-E398-8449-AE43-29F720AD745D}" type="presOf" srcId="{2C8A2F2F-FFD4-724D-ACD6-23AEF846E377}" destId="{D7D08050-1E56-E34C-9ABB-F50523754385}" srcOrd="0" destOrd="0" presId="urn:microsoft.com/office/officeart/2005/8/layout/venn2"/>
    <dgm:cxn modelId="{91E6B971-72D9-FD42-B135-AB901E80E4F6}" type="presOf" srcId="{8B5511A8-F1D7-054A-9C59-C755A65835AE}" destId="{EBF07437-56C3-D448-881B-A889817FD971}" srcOrd="0" destOrd="0" presId="urn:microsoft.com/office/officeart/2005/8/layout/venn2"/>
    <dgm:cxn modelId="{065730E5-40C6-C440-82CC-474912199977}" type="presOf" srcId="{BD9805A9-26D9-6441-8DEE-129EDDDEA13A}" destId="{844B310A-4809-A44B-8A6E-5AF9D72C3743}" srcOrd="0" destOrd="0" presId="urn:microsoft.com/office/officeart/2005/8/layout/venn2"/>
    <dgm:cxn modelId="{267A76C8-2E56-684C-8B18-91CD83B916A9}" type="presOf" srcId="{8B5511A8-F1D7-054A-9C59-C755A65835AE}" destId="{531C780D-B0A4-AB4D-BDDD-95DCC57AE1C4}" srcOrd="1" destOrd="0" presId="urn:microsoft.com/office/officeart/2005/8/layout/venn2"/>
    <dgm:cxn modelId="{A9D855AC-E534-604E-ADF6-65BD7AC01CC5}" srcId="{BD9805A9-26D9-6441-8DEE-129EDDDEA13A}" destId="{2C8A2F2F-FFD4-724D-ACD6-23AEF846E377}" srcOrd="0" destOrd="0" parTransId="{48190833-47CA-7D49-9E21-9A6E8E94F87A}" sibTransId="{6C9EC3CF-E118-A44D-8283-779FF1795311}"/>
    <dgm:cxn modelId="{89F49B7D-179B-1E42-90E5-2780E1244F3D}" type="presOf" srcId="{2C8A2F2F-FFD4-724D-ACD6-23AEF846E377}" destId="{4190AA44-F113-624B-97FD-DA093B759418}" srcOrd="1" destOrd="0" presId="urn:microsoft.com/office/officeart/2005/8/layout/venn2"/>
    <dgm:cxn modelId="{63E7F1CA-6D9E-BA42-93E2-1657ECDE7086}" type="presParOf" srcId="{844B310A-4809-A44B-8A6E-5AF9D72C3743}" destId="{4E6BD65B-D098-2E4E-9C6B-80B91AC1827E}" srcOrd="0" destOrd="0" presId="urn:microsoft.com/office/officeart/2005/8/layout/venn2"/>
    <dgm:cxn modelId="{2F2CD921-F698-C64D-A423-C5EB562686C1}" type="presParOf" srcId="{4E6BD65B-D098-2E4E-9C6B-80B91AC1827E}" destId="{D7D08050-1E56-E34C-9ABB-F50523754385}" srcOrd="0" destOrd="0" presId="urn:microsoft.com/office/officeart/2005/8/layout/venn2"/>
    <dgm:cxn modelId="{952FFFCF-1B00-9A43-8BF2-22EDAC008096}" type="presParOf" srcId="{4E6BD65B-D098-2E4E-9C6B-80B91AC1827E}" destId="{4190AA44-F113-624B-97FD-DA093B759418}" srcOrd="1" destOrd="0" presId="urn:microsoft.com/office/officeart/2005/8/layout/venn2"/>
    <dgm:cxn modelId="{FADC767C-CFC8-BF4B-95A5-B7352A382616}" type="presParOf" srcId="{844B310A-4809-A44B-8A6E-5AF9D72C3743}" destId="{0FF9AD3D-D3C9-304E-A034-15933095BBB0}" srcOrd="1" destOrd="0" presId="urn:microsoft.com/office/officeart/2005/8/layout/venn2"/>
    <dgm:cxn modelId="{B17470F2-9F78-6F42-936A-EA28E521C2B0}" type="presParOf" srcId="{0FF9AD3D-D3C9-304E-A034-15933095BBB0}" destId="{EBF07437-56C3-D448-881B-A889817FD971}" srcOrd="0" destOrd="0" presId="urn:microsoft.com/office/officeart/2005/8/layout/venn2"/>
    <dgm:cxn modelId="{9C1D4AC0-3CD8-CA45-9372-FE663763211A}" type="presParOf" srcId="{0FF9AD3D-D3C9-304E-A034-15933095BBB0}" destId="{531C780D-B0A4-AB4D-BDDD-95DCC57AE1C4}" srcOrd="1" destOrd="0" presId="urn:microsoft.com/office/officeart/2005/8/layout/ven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B762D4-91D6-6546-BD81-BF5565C58019}">
      <dsp:nvSpPr>
        <dsp:cNvPr id="0" name=""/>
        <dsp:cNvSpPr/>
      </dsp:nvSpPr>
      <dsp:spPr>
        <a:xfrm>
          <a:off x="1102305" y="0"/>
          <a:ext cx="3600993" cy="3600993"/>
        </a:xfrm>
        <a:prstGeom prst="ellipse">
          <a:avLst/>
        </a:prstGeom>
        <a:gradFill rotWithShape="0">
          <a:gsLst>
            <a:gs pos="42000">
              <a:schemeClr val="bg2">
                <a:lumMod val="40000"/>
                <a:lumOff val="60000"/>
              </a:schemeClr>
            </a:gs>
            <a:gs pos="100000">
              <a:schemeClr val="bg1"/>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dirty="0" smtClean="0"/>
        </a:p>
      </dsp:txBody>
      <dsp:txXfrm>
        <a:off x="2273528" y="180049"/>
        <a:ext cx="1258547" cy="540148"/>
      </dsp:txXfrm>
    </dsp:sp>
    <dsp:sp modelId="{85880E5B-5929-F54E-93C9-C0566DD04C1F}">
      <dsp:nvSpPr>
        <dsp:cNvPr id="0" name=""/>
        <dsp:cNvSpPr/>
      </dsp:nvSpPr>
      <dsp:spPr>
        <a:xfrm>
          <a:off x="1799993" y="1395375"/>
          <a:ext cx="2205617" cy="2205617"/>
        </a:xfrm>
        <a:prstGeom prst="ellipse">
          <a:avLst/>
        </a:prstGeom>
        <a:gradFill rotWithShape="0">
          <a:gsLst>
            <a:gs pos="62000">
              <a:schemeClr val="tx2">
                <a:lumMod val="25000"/>
                <a:lumOff val="75000"/>
              </a:schemeClr>
            </a:gs>
            <a:gs pos="100000">
              <a:schemeClr val="bg1"/>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kern="1200" dirty="0"/>
        </a:p>
      </dsp:txBody>
      <dsp:txXfrm>
        <a:off x="2388893" y="1533226"/>
        <a:ext cx="1027817" cy="413553"/>
      </dsp:txXfrm>
    </dsp:sp>
    <dsp:sp modelId="{3B1B5A50-64D1-3448-8D8B-25A18B264012}">
      <dsp:nvSpPr>
        <dsp:cNvPr id="0" name=""/>
        <dsp:cNvSpPr/>
      </dsp:nvSpPr>
      <dsp:spPr>
        <a:xfrm>
          <a:off x="2460933" y="2745757"/>
          <a:ext cx="883737" cy="85523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kern="1200"/>
        </a:p>
      </dsp:txBody>
      <dsp:txXfrm>
        <a:off x="2590353" y="2959566"/>
        <a:ext cx="624896" cy="4276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08050-1E56-E34C-9ABB-F50523754385}">
      <dsp:nvSpPr>
        <dsp:cNvPr id="0" name=""/>
        <dsp:cNvSpPr/>
      </dsp:nvSpPr>
      <dsp:spPr>
        <a:xfrm>
          <a:off x="465333" y="0"/>
          <a:ext cx="1891555" cy="1891555"/>
        </a:xfrm>
        <a:prstGeom prst="ellipse">
          <a:avLst/>
        </a:prstGeom>
        <a:gradFill rotWithShape="0">
          <a:gsLst>
            <a:gs pos="0">
              <a:schemeClr val="bg2">
                <a:lumMod val="40000"/>
                <a:lumOff val="6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p>
      </dsp:txBody>
      <dsp:txXfrm>
        <a:off x="914578" y="141866"/>
        <a:ext cx="993066" cy="321564"/>
      </dsp:txXfrm>
    </dsp:sp>
    <dsp:sp modelId="{EBF07437-56C3-D448-881B-A889817FD971}">
      <dsp:nvSpPr>
        <dsp:cNvPr id="0" name=""/>
        <dsp:cNvSpPr/>
      </dsp:nvSpPr>
      <dsp:spPr>
        <a:xfrm>
          <a:off x="1250651" y="1582017"/>
          <a:ext cx="309553" cy="309538"/>
        </a:xfrm>
        <a:prstGeom prst="ellipse">
          <a:avLst/>
        </a:prstGeom>
        <a:gradFill rotWithShape="0">
          <a:gsLst>
            <a:gs pos="0">
              <a:srgbClr val="00800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a:off x="1295984" y="1659401"/>
        <a:ext cx="218887" cy="1547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08050-1E56-E34C-9ABB-F50523754385}">
      <dsp:nvSpPr>
        <dsp:cNvPr id="0" name=""/>
        <dsp:cNvSpPr/>
      </dsp:nvSpPr>
      <dsp:spPr>
        <a:xfrm>
          <a:off x="465333" y="0"/>
          <a:ext cx="1891555" cy="189155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kern="1200" dirty="0"/>
        </a:p>
      </dsp:txBody>
      <dsp:txXfrm>
        <a:off x="914578" y="141866"/>
        <a:ext cx="993066" cy="321564"/>
      </dsp:txXfrm>
    </dsp:sp>
    <dsp:sp modelId="{EBF07437-56C3-D448-881B-A889817FD971}">
      <dsp:nvSpPr>
        <dsp:cNvPr id="0" name=""/>
        <dsp:cNvSpPr/>
      </dsp:nvSpPr>
      <dsp:spPr>
        <a:xfrm>
          <a:off x="1362874" y="1806450"/>
          <a:ext cx="85105" cy="85105"/>
        </a:xfrm>
        <a:prstGeom prst="ellipse">
          <a:avLst/>
        </a:prstGeom>
        <a:gradFill flip="none" rotWithShape="1">
          <a:gsLst>
            <a:gs pos="43000">
              <a:srgbClr val="008000"/>
            </a:gs>
            <a:gs pos="100000">
              <a:srgbClr val="FFFFFF"/>
            </a:gs>
          </a:gsLst>
          <a:lin ang="54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dirty="0"/>
        </a:p>
      </dsp:txBody>
      <dsp:txXfrm>
        <a:off x="1375338" y="1827726"/>
        <a:ext cx="60178" cy="4255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defTabSz="889000">
              <a:defRPr sz="1200"/>
            </a:lvl1pPr>
          </a:lstStyle>
          <a:p>
            <a:endParaRPr lang="en-GB"/>
          </a:p>
        </p:txBody>
      </p:sp>
      <p:sp>
        <p:nvSpPr>
          <p:cNvPr id="559107" name="Rectangle 3"/>
          <p:cNvSpPr>
            <a:spLocks noGrp="1" noChangeArrowheads="1"/>
          </p:cNvSpPr>
          <p:nvPr>
            <p:ph type="dt" sz="quarter" idx="1"/>
          </p:nvPr>
        </p:nvSpPr>
        <p:spPr bwMode="auto">
          <a:xfrm>
            <a:off x="3762375" y="0"/>
            <a:ext cx="2952750" cy="522288"/>
          </a:xfrm>
          <a:prstGeom prst="rect">
            <a:avLst/>
          </a:prstGeom>
          <a:noFill/>
          <a:ln w="9525">
            <a:noFill/>
            <a:miter lim="800000"/>
            <a:headEnd/>
            <a:tailEnd/>
          </a:ln>
          <a:effectLst/>
        </p:spPr>
        <p:txBody>
          <a:bodyPr vert="horz" wrap="square" lIns="89101" tIns="44550" rIns="89101" bIns="44550" numCol="1" anchor="t" anchorCtr="0" compatLnSpc="1">
            <a:prstTxWarp prst="textNoShape">
              <a:avLst/>
            </a:prstTxWarp>
          </a:bodyPr>
          <a:lstStyle>
            <a:lvl1pPr algn="r" defTabSz="889000">
              <a:defRPr sz="1200"/>
            </a:lvl1pPr>
          </a:lstStyle>
          <a:p>
            <a:endParaRPr lang="en-GB"/>
          </a:p>
        </p:txBody>
      </p:sp>
      <p:sp>
        <p:nvSpPr>
          <p:cNvPr id="559108" name="Rectangle 4"/>
          <p:cNvSpPr>
            <a:spLocks noGrp="1" noChangeArrowheads="1"/>
          </p:cNvSpPr>
          <p:nvPr>
            <p:ph type="ftr" sz="quarter" idx="2"/>
          </p:nvPr>
        </p:nvSpPr>
        <p:spPr bwMode="auto">
          <a:xfrm>
            <a:off x="0" y="9323388"/>
            <a:ext cx="2878138"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defTabSz="889000">
              <a:defRPr sz="1200"/>
            </a:lvl1pPr>
          </a:lstStyle>
          <a:p>
            <a:endParaRPr lang="en-GB"/>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w="9525">
            <a:noFill/>
            <a:miter lim="800000"/>
            <a:headEnd/>
            <a:tailEnd/>
          </a:ln>
          <a:effectLst/>
        </p:spPr>
        <p:txBody>
          <a:bodyPr vert="horz" wrap="square" lIns="89101" tIns="44550" rIns="89101" bIns="44550" numCol="1" anchor="b" anchorCtr="0" compatLnSpc="1">
            <a:prstTxWarp prst="textNoShape">
              <a:avLst/>
            </a:prstTxWarp>
          </a:bodyPr>
          <a:lstStyle>
            <a:lvl1pPr algn="r" defTabSz="889000">
              <a:defRPr sz="1200"/>
            </a:lvl1pPr>
          </a:lstStyle>
          <a:p>
            <a:fld id="{DB4D15AB-9E32-AD46-B55D-CA2E8ABF4E47}" type="slidenum">
              <a:rPr lang="en-GB"/>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defTabSz="942975">
              <a:defRPr sz="1300"/>
            </a:lvl1pPr>
          </a:lstStyle>
          <a:p>
            <a:endParaRPr lang="en-GB"/>
          </a:p>
        </p:txBody>
      </p:sp>
      <p:sp>
        <p:nvSpPr>
          <p:cNvPr id="6147" name="Rectangle 3"/>
          <p:cNvSpPr>
            <a:spLocks noGrp="1" noChangeArrowheads="1"/>
          </p:cNvSpPr>
          <p:nvPr>
            <p:ph type="dt" idx="1"/>
          </p:nvPr>
        </p:nvSpPr>
        <p:spPr bwMode="auto">
          <a:xfrm>
            <a:off x="3797300" y="0"/>
            <a:ext cx="2901950" cy="492125"/>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lvl1pPr algn="r" defTabSz="942975">
              <a:defRPr sz="1300"/>
            </a:lvl1pPr>
          </a:lstStyle>
          <a:p>
            <a:endParaRPr lang="en-GB"/>
          </a:p>
        </p:txBody>
      </p:sp>
      <p:sp>
        <p:nvSpPr>
          <p:cNvPr id="1434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93763" y="4672013"/>
            <a:ext cx="4911725" cy="4425950"/>
          </a:xfrm>
          <a:prstGeom prst="rect">
            <a:avLst/>
          </a:prstGeom>
          <a:noFill/>
          <a:ln w="9525">
            <a:noFill/>
            <a:miter lim="800000"/>
            <a:headEnd/>
            <a:tailEnd/>
          </a:ln>
          <a:effectLst/>
        </p:spPr>
        <p:txBody>
          <a:bodyPr vert="horz" wrap="square" lIns="94475" tIns="47239" rIns="94475" bIns="47239" numCol="1" anchor="t" anchorCtr="0" compatLnSpc="1">
            <a:prstTxWarp prst="textNoShape">
              <a:avLst/>
            </a:prstTxWarp>
          </a:bodyPr>
          <a:lstStyle/>
          <a:p>
            <a:pPr lvl="0"/>
            <a:r>
              <a:rPr lang="en-GB"/>
              <a:t>Klicken Sie, um die Formate des Vorlagentextes zu bearbeiten</a:t>
            </a:r>
          </a:p>
          <a:p>
            <a:pPr lvl="1"/>
            <a:r>
              <a:rPr lang="en-GB"/>
              <a:t>Zweite Ebene</a:t>
            </a:r>
          </a:p>
          <a:p>
            <a:pPr lvl="2"/>
            <a:r>
              <a:rPr lang="en-GB"/>
              <a:t>Dritte Ebene</a:t>
            </a:r>
          </a:p>
          <a:p>
            <a:pPr lvl="3"/>
            <a:r>
              <a:rPr lang="en-GB"/>
              <a:t>Vierte Ebene</a:t>
            </a:r>
          </a:p>
          <a:p>
            <a:pPr lvl="4"/>
            <a:r>
              <a:rPr lang="en-GB"/>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defTabSz="942975">
              <a:defRPr sz="1300"/>
            </a:lvl1pPr>
          </a:lstStyle>
          <a:p>
            <a:endParaRPr lang="en-GB"/>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w="9525">
            <a:noFill/>
            <a:miter lim="800000"/>
            <a:headEnd/>
            <a:tailEnd/>
          </a:ln>
          <a:effectLst/>
        </p:spPr>
        <p:txBody>
          <a:bodyPr vert="horz" wrap="square" lIns="94475" tIns="47239" rIns="94475" bIns="47239" numCol="1" anchor="b" anchorCtr="0" compatLnSpc="1">
            <a:prstTxWarp prst="textNoShape">
              <a:avLst/>
            </a:prstTxWarp>
          </a:bodyPr>
          <a:lstStyle>
            <a:lvl1pPr algn="r" defTabSz="942975">
              <a:defRPr sz="1300"/>
            </a:lvl1pPr>
          </a:lstStyle>
          <a:p>
            <a:fld id="{9D78EE8B-DC6D-DE42-BEDC-5E6C61251D95}" type="slidenum">
              <a:rPr lang="en-GB"/>
              <a:pPr/>
              <a:t>‹#›</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E7E8B0E-F74D-B04B-AA30-94ACE2E6B70A}" type="slidenum">
              <a:rPr lang="en-GB"/>
              <a:pPr/>
              <a:t>1</a:t>
            </a:fld>
            <a:endParaRPr lang="en-GB"/>
          </a:p>
        </p:txBody>
      </p:sp>
      <p:sp>
        <p:nvSpPr>
          <p:cNvPr id="16387" name="Rectangle 1026"/>
          <p:cNvSpPr>
            <a:spLocks noGrp="1" noChangeArrowheads="1"/>
          </p:cNvSpPr>
          <p:nvPr>
            <p:ph type="body" idx="1"/>
          </p:nvPr>
        </p:nvSpPr>
        <p:spPr>
          <a:xfrm>
            <a:off x="242888" y="5253038"/>
            <a:ext cx="6283325" cy="4051300"/>
          </a:xfrm>
          <a:noFill/>
          <a:ln/>
        </p:spPr>
        <p:txBody>
          <a:bodyPr lIns="89384" tIns="44694" rIns="89384" bIns="44694"/>
          <a:lstStyle/>
          <a:p>
            <a:pPr eaLnBrk="1" hangingPunct="1"/>
            <a:r>
              <a:rPr lang="en-GB" dirty="0"/>
              <a:t>This material is prepared as a draft for the Measuring Conservation Effectiveness Summit, May 5-6</a:t>
            </a:r>
            <a:r>
              <a:rPr lang="en-GB" baseline="30000" dirty="0"/>
              <a:t>th</a:t>
            </a:r>
            <a:r>
              <a:rPr lang="en-GB" dirty="0"/>
              <a:t>, Palo Alto, CA.  </a:t>
            </a:r>
            <a:r>
              <a:rPr lang="en-GB" b="1" dirty="0"/>
              <a:t>It is not for </a:t>
            </a:r>
            <a:r>
              <a:rPr lang="en-GB" b="1" dirty="0" smtClean="0"/>
              <a:t>distribution</a:t>
            </a:r>
            <a:r>
              <a:rPr lang="en-GB" b="1" baseline="0" dirty="0" smtClean="0"/>
              <a:t> </a:t>
            </a:r>
            <a:r>
              <a:rPr lang="en-GB" b="0" baseline="0" dirty="0" smtClean="0"/>
              <a:t>beyond Summit participants at this point.</a:t>
            </a:r>
            <a:endParaRPr lang="en-GB" b="1" dirty="0"/>
          </a:p>
        </p:txBody>
      </p:sp>
      <p:sp>
        <p:nvSpPr>
          <p:cNvPr id="16388"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dirty="0" smtClean="0">
                <a:latin typeface="Tahoma" charset="0"/>
              </a:rPr>
              <a:t>18</a:t>
            </a:r>
            <a:r>
              <a:rPr lang="en-US" b="0" dirty="0">
                <a:latin typeface="Tahoma" charset="0"/>
              </a:rPr>
              <a:t>: In general for each audience, how strongly do you agree/disagree with the following statements</a:t>
            </a:r>
            <a:r>
              <a:rPr lang="en-US" b="0" dirty="0" smtClean="0">
                <a:latin typeface="Tahoma" charset="0"/>
              </a:rPr>
              <a:t>:</a:t>
            </a:r>
          </a:p>
          <a:p>
            <a:pPr eaLnBrk="1" hangingPunct="1"/>
            <a:endParaRPr lang="en-US" b="0"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 for two statements: (left) </a:t>
            </a:r>
            <a:r>
              <a:rPr lang="en-US" sz="1200" dirty="0" smtClean="0"/>
              <a:t>Has a positive/favorable attitude towards implementing SPM within the organization,</a:t>
            </a:r>
            <a:r>
              <a:rPr lang="en-US" sz="1200" baseline="0" dirty="0" smtClean="0"/>
              <a:t> (right) </a:t>
            </a:r>
            <a:r>
              <a:rPr lang="en-US" sz="1200" dirty="0" smtClean="0"/>
              <a:t>Views the implementation of SPM in the near future as a high priority.</a:t>
            </a:r>
            <a:endParaRPr lang="en-US" b="1" dirty="0" smtClean="0"/>
          </a:p>
          <a:p>
            <a:pPr eaLnBrk="1" hangingPunct="1"/>
            <a:endParaRPr lang="en-US" b="0" dirty="0"/>
          </a:p>
        </p:txBody>
      </p:sp>
      <p:sp>
        <p:nvSpPr>
          <p:cNvPr id="33796" name="Slide Number Placeholder 3"/>
          <p:cNvSpPr>
            <a:spLocks noGrp="1"/>
          </p:cNvSpPr>
          <p:nvPr>
            <p:ph type="sldNum" sz="quarter" idx="5"/>
          </p:nvPr>
        </p:nvSpPr>
        <p:spPr>
          <a:noFill/>
        </p:spPr>
        <p:txBody>
          <a:bodyPr/>
          <a:lstStyle/>
          <a:p>
            <a:fld id="{A669CD2B-3E7A-D94C-992B-5860E1E0FB4B}" type="slidenum">
              <a:rPr lang="en-GB"/>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E6A8681-C949-3D49-9CCB-2A8BB6703355}" type="slidenum">
              <a:rPr lang="en-GB"/>
              <a:pPr/>
              <a:t>11</a:t>
            </a:fld>
            <a:endParaRPr lang="en-GB"/>
          </a:p>
        </p:txBody>
      </p:sp>
      <p:sp>
        <p:nvSpPr>
          <p:cNvPr id="35843" name="Rectangle 2"/>
          <p:cNvSpPr>
            <a:spLocks noGrp="1" noRot="1" noChangeAspect="1" noChangeArrowheads="1" noTextEdit="1"/>
          </p:cNvSpPr>
          <p:nvPr>
            <p:ph type="sldImg"/>
          </p:nvPr>
        </p:nvSpPr>
        <p:spPr>
          <a:xfrm>
            <a:off x="0" y="-14288"/>
            <a:ext cx="6699250" cy="5024438"/>
          </a:xfrm>
          <a:ln/>
        </p:spPr>
      </p:sp>
      <p:sp>
        <p:nvSpPr>
          <p:cNvPr id="35844"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endParaRPr lang="en-US" b="0" baseline="0" dirty="0" smtClean="0"/>
          </a:p>
          <a:p>
            <a:pPr eaLnBrk="1" hangingPunct="1"/>
            <a:r>
              <a:rPr lang="en-US" b="0" dirty="0" smtClean="0"/>
              <a:t>Implementer</a:t>
            </a:r>
            <a:r>
              <a:rPr lang="en-US" b="0" baseline="0" dirty="0" smtClean="0"/>
              <a:t> Survey Question #</a:t>
            </a:r>
            <a:r>
              <a:rPr lang="en-US" b="0" dirty="0" smtClean="0"/>
              <a:t>13</a:t>
            </a:r>
            <a:r>
              <a:rPr lang="en-US" b="0" dirty="0"/>
              <a:t>: If your organization does or attempts SPM, how important are the following reasons behind that effort?</a:t>
            </a:r>
            <a:endParaRPr lang="en-US" b="0" dirty="0" smtClean="0"/>
          </a:p>
          <a:p>
            <a:pPr eaLnBrk="1" hangingPunct="1"/>
            <a:endParaRPr lang="en-GB" dirty="0" smtClean="0"/>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 for 11 “reasons to do or attempt SPM.”</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F1DC927-61C7-B44A-A9D1-B4387ABD468B}" type="slidenum">
              <a:rPr lang="en-GB"/>
              <a:pPr/>
              <a:t>12</a:t>
            </a:fld>
            <a:endParaRPr lang="en-GB"/>
          </a:p>
        </p:txBody>
      </p:sp>
      <p:sp>
        <p:nvSpPr>
          <p:cNvPr id="37891" name="Rectangle 2"/>
          <p:cNvSpPr>
            <a:spLocks noGrp="1" noRot="1" noChangeAspect="1" noChangeArrowheads="1" noTextEdit="1"/>
          </p:cNvSpPr>
          <p:nvPr>
            <p:ph type="sldImg"/>
          </p:nvPr>
        </p:nvSpPr>
        <p:spPr>
          <a:xfrm>
            <a:off x="0" y="-14288"/>
            <a:ext cx="6699250" cy="5024438"/>
          </a:xfrm>
          <a:ln/>
        </p:spPr>
      </p:sp>
      <p:sp>
        <p:nvSpPr>
          <p:cNvPr id="3789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15. How important is answering the following questions within your organization?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GB" dirty="0" smtClean="0"/>
          </a:p>
          <a:p>
            <a:pPr eaLnBrk="1" hangingPunct="1"/>
            <a:endParaRPr lang="en-GB"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1BF01A8-36FE-9E43-AD5A-7E2CABE7974B}" type="slidenum">
              <a:rPr lang="en-GB"/>
              <a:pPr/>
              <a:t>13</a:t>
            </a:fld>
            <a:endParaRPr lang="en-GB"/>
          </a:p>
        </p:txBody>
      </p:sp>
      <p:sp>
        <p:nvSpPr>
          <p:cNvPr id="39939" name="Rectangle 2"/>
          <p:cNvSpPr>
            <a:spLocks noGrp="1" noRot="1" noChangeAspect="1" noChangeArrowheads="1" noTextEdit="1"/>
          </p:cNvSpPr>
          <p:nvPr>
            <p:ph type="sldImg"/>
          </p:nvPr>
        </p:nvSpPr>
        <p:spPr>
          <a:xfrm>
            <a:off x="0" y="-14288"/>
            <a:ext cx="6699250" cy="5024438"/>
          </a:xfrm>
          <a:ln/>
        </p:spPr>
      </p:sp>
      <p:sp>
        <p:nvSpPr>
          <p:cNvPr id="39940"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baseline="0" dirty="0" smtClean="0"/>
              <a:t>Funder</a:t>
            </a:r>
            <a:r>
              <a:rPr lang="en-US" b="0" baseline="0" dirty="0" smtClean="0"/>
              <a:t> Survey Question #</a:t>
            </a:r>
            <a:r>
              <a:rPr lang="en-US" sz="1200" b="0" kern="1200" dirty="0" smtClean="0">
                <a:solidFill>
                  <a:schemeClr val="tx1"/>
                </a:solidFill>
                <a:latin typeface="Arial" charset="0"/>
                <a:ea typeface="ＭＳ Ｐゴシック" charset="-128"/>
                <a:cs typeface="ＭＳ Ｐゴシック" charset="-128"/>
              </a:rPr>
              <a:t>13: How important is answering the following questions within your foundation?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ADB3D71-A67C-A24C-85DB-32CCC91AC62B}" type="slidenum">
              <a:rPr lang="en-GB"/>
              <a:pPr/>
              <a:t>14</a:t>
            </a:fld>
            <a:endParaRPr lang="en-GB"/>
          </a:p>
        </p:txBody>
      </p:sp>
      <p:sp>
        <p:nvSpPr>
          <p:cNvPr id="41987" name="Rectangle 2"/>
          <p:cNvSpPr>
            <a:spLocks noGrp="1" noRot="1" noChangeAspect="1" noChangeArrowheads="1" noTextEdit="1"/>
          </p:cNvSpPr>
          <p:nvPr>
            <p:ph type="sldImg"/>
          </p:nvPr>
        </p:nvSpPr>
        <p:spPr>
          <a:xfrm>
            <a:off x="0" y="-14288"/>
            <a:ext cx="6699250" cy="5024438"/>
          </a:xfrm>
          <a:ln/>
        </p:spPr>
      </p:sp>
      <p:sp>
        <p:nvSpPr>
          <p:cNvPr id="41988"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endParaRPr lang="en-US" b="0" baseline="0" dirty="0" smtClean="0"/>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14. Using your foundation's current SPM </a:t>
            </a:r>
            <a:r>
              <a:rPr lang="en-US" sz="1200" b="0" kern="1200" dirty="0" err="1" smtClean="0">
                <a:solidFill>
                  <a:schemeClr val="tx1"/>
                </a:solidFill>
                <a:latin typeface="Arial" charset="0"/>
                <a:ea typeface="ＭＳ Ｐゴシック" charset="-128"/>
                <a:cs typeface="ＭＳ Ｐゴシック" charset="-128"/>
              </a:rPr>
              <a:t>system(s</a:t>
            </a:r>
            <a:r>
              <a:rPr lang="en-US" sz="1200" b="0" kern="1200" dirty="0" smtClean="0">
                <a:solidFill>
                  <a:schemeClr val="tx1"/>
                </a:solidFill>
                <a:latin typeface="Arial" charset="0"/>
                <a:ea typeface="ＭＳ Ｐゴシック" charset="-128"/>
                <a:cs typeface="ＭＳ Ｐゴシック" charset="-128"/>
              </a:rPr>
              <a:t>), how well can your foundation answer the following questions?</a:t>
            </a:r>
          </a:p>
          <a:p>
            <a:pPr eaLnBrk="1" hangingPunct="1"/>
            <a:endParaRPr lang="en-US" sz="1200" b="1" kern="1200" dirty="0" smtClean="0">
              <a:solidFill>
                <a:schemeClr val="tx1"/>
              </a:solidFill>
              <a:latin typeface="Arial" charset="0"/>
              <a:ea typeface="ＭＳ Ｐゴシック" charset="-128"/>
              <a:cs typeface="ＭＳ Ｐゴシック" charset="-128"/>
            </a:endParaRPr>
          </a:p>
          <a:p>
            <a:pPr eaLnBrk="1" hangingPunct="1"/>
            <a:r>
              <a:rPr lang="en-US" sz="1200" b="1" kern="1200" dirty="0" smtClean="0">
                <a:solidFill>
                  <a:schemeClr val="tx1"/>
                </a:solidFill>
                <a:latin typeface="Arial" charset="0"/>
                <a:ea typeface="ＭＳ Ｐゴシック" charset="-128"/>
                <a:cs typeface="ＭＳ Ｐゴシック" charset="-128"/>
              </a:rPr>
              <a:t>Data: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D1F929-2A62-5242-A35D-51B2453A54BC}" type="slidenum">
              <a:rPr lang="en-GB"/>
              <a:pPr/>
              <a:t>15</a:t>
            </a:fld>
            <a:endParaRPr lang="en-GB"/>
          </a:p>
        </p:txBody>
      </p:sp>
      <p:sp>
        <p:nvSpPr>
          <p:cNvPr id="44035" name="Rectangle 2"/>
          <p:cNvSpPr>
            <a:spLocks noGrp="1" noRot="1" noChangeAspect="1" noChangeArrowheads="1" noTextEdit="1"/>
          </p:cNvSpPr>
          <p:nvPr>
            <p:ph type="sldImg"/>
          </p:nvPr>
        </p:nvSpPr>
        <p:spPr>
          <a:xfrm>
            <a:off x="0" y="-14288"/>
            <a:ext cx="6699250" cy="5024438"/>
          </a:xfrm>
          <a:ln/>
        </p:spPr>
      </p:sp>
      <p:sp>
        <p:nvSpPr>
          <p:cNvPr id="44036"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16: Using your organization's current SPM </a:t>
            </a:r>
            <a:r>
              <a:rPr lang="en-US" sz="1200" b="0" kern="1200" dirty="0" err="1" smtClean="0">
                <a:solidFill>
                  <a:schemeClr val="tx1"/>
                </a:solidFill>
                <a:latin typeface="Arial" charset="0"/>
                <a:ea typeface="ＭＳ Ｐゴシック" charset="-128"/>
                <a:cs typeface="ＭＳ Ｐゴシック" charset="-128"/>
              </a:rPr>
              <a:t>system(s</a:t>
            </a:r>
            <a:r>
              <a:rPr lang="en-US" sz="1200" b="0" kern="1200" dirty="0" smtClean="0">
                <a:solidFill>
                  <a:schemeClr val="tx1"/>
                </a:solidFill>
                <a:latin typeface="Arial" charset="0"/>
                <a:ea typeface="ＭＳ Ｐゴシック" charset="-128"/>
                <a:cs typeface="ＭＳ Ｐゴシック" charset="-128"/>
              </a:rPr>
              <a:t>), how well can your organization answer the following questions?</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(left) % of organizations responding, and by (right) % of conservation spend.</a:t>
            </a:r>
            <a:endParaRPr lang="en-US" b="1" dirty="0" smtClean="0"/>
          </a:p>
          <a:p>
            <a:pPr eaLnBrk="1" hangingPunct="1"/>
            <a:endParaRPr lang="en-GB"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B877FD0-B5C3-6D4F-BB7D-35520000365D}" type="slidenum">
              <a:rPr lang="en-GB"/>
              <a:pPr/>
              <a:t>16</a:t>
            </a:fld>
            <a:endParaRPr lang="en-GB"/>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z="1400" b="0" dirty="0" smtClean="0">
                <a:solidFill>
                  <a:srgbClr val="FF0000"/>
                </a:solidFill>
              </a:rPr>
              <a:t>Navigation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ED2BF58-C650-D143-9FA8-456BE2610C91}" type="slidenum">
              <a:rPr lang="en-GB"/>
              <a:pPr/>
              <a:t>17</a:t>
            </a:fld>
            <a:endParaRPr lang="en-GB"/>
          </a:p>
        </p:txBody>
      </p:sp>
      <p:sp>
        <p:nvSpPr>
          <p:cNvPr id="48131" name="Rectangle 2"/>
          <p:cNvSpPr>
            <a:spLocks noGrp="1" noRot="1" noChangeAspect="1" noChangeArrowheads="1" noTextEdit="1"/>
          </p:cNvSpPr>
          <p:nvPr>
            <p:ph type="sldImg"/>
          </p:nvPr>
        </p:nvSpPr>
        <p:spPr>
          <a:xfrm>
            <a:off x="0" y="-14288"/>
            <a:ext cx="6699250" cy="5024438"/>
          </a:xfrm>
          <a:ln/>
        </p:spPr>
      </p:sp>
      <p:sp>
        <p:nvSpPr>
          <p:cNvPr id="4813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7. Approximate annual conservation budget in US$ for FY2010</a:t>
            </a:r>
            <a:endParaRPr lang="en-US" b="0" dirty="0" smtClean="0"/>
          </a:p>
          <a:p>
            <a:pPr eaLnBrk="1" hangingPunct="1"/>
            <a:r>
              <a:rPr lang="en-US" dirty="0" smtClean="0"/>
              <a:t>Implementer</a:t>
            </a:r>
            <a:r>
              <a:rPr lang="en-US" baseline="0" dirty="0" smtClean="0"/>
              <a:t> Survey Question </a:t>
            </a:r>
            <a:r>
              <a:rPr lang="en-US" b="0" baseline="0" dirty="0" smtClean="0"/>
              <a:t>#</a:t>
            </a:r>
            <a:r>
              <a:rPr lang="en-US" dirty="0" smtClean="0"/>
              <a:t>23</a:t>
            </a:r>
            <a:r>
              <a:rPr lang="en-US" dirty="0"/>
              <a:t>: </a:t>
            </a:r>
            <a:r>
              <a:rPr lang="en-US" b="0" dirty="0"/>
              <a:t>Of the total budget for your organization's conservation efforts, roughly what % of total conservation spend is guided by SPM?</a:t>
            </a:r>
            <a:endParaRPr lang="en-US" b="0" dirty="0" smtClean="0"/>
          </a:p>
          <a:p>
            <a:pPr eaLnBrk="1" hangingPunct="1"/>
            <a:endParaRPr lang="en-GB" dirty="0" smtClean="0"/>
          </a:p>
          <a:p>
            <a:pPr eaLnBrk="1" hangingPunct="1"/>
            <a:r>
              <a:rPr lang="en-GB" b="1"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total conservation spend (USD M).</a:t>
            </a:r>
            <a:endParaRPr lang="en-US" b="1" dirty="0" smtClean="0"/>
          </a:p>
          <a:p>
            <a:pPr eaLnBrk="1" hangingPunct="1"/>
            <a:endParaRPr lang="en-GB" b="1" dirty="0" smtClean="0"/>
          </a:p>
          <a:p>
            <a:pPr eaLnBrk="1" hangingPunct="1"/>
            <a:r>
              <a:rPr lang="en-GB" b="1" dirty="0" smtClean="0"/>
              <a:t>Notes: </a:t>
            </a:r>
            <a:r>
              <a:rPr lang="en-GB" dirty="0" smtClean="0"/>
              <a:t>Basis </a:t>
            </a:r>
            <a:r>
              <a:rPr lang="en-GB" dirty="0"/>
              <a:t>of estimate:</a:t>
            </a:r>
            <a:r>
              <a:rPr lang="en-GB" dirty="0" smtClean="0"/>
              <a:t> reported range of total budget </a:t>
            </a:r>
            <a:r>
              <a:rPr lang="en-GB" dirty="0"/>
              <a:t>guided by </a:t>
            </a:r>
            <a:r>
              <a:rPr lang="en-GB" dirty="0" smtClean="0"/>
              <a:t>SPM</a:t>
            </a:r>
            <a:r>
              <a:rPr lang="en-GB" baseline="0" dirty="0" smtClean="0"/>
              <a:t> (minimum: </a:t>
            </a:r>
            <a:r>
              <a:rPr lang="en-GB" dirty="0" smtClean="0"/>
              <a:t>220 </a:t>
            </a:r>
            <a:r>
              <a:rPr lang="en-GB" dirty="0"/>
              <a:t>$M; </a:t>
            </a:r>
            <a:r>
              <a:rPr lang="en-GB" dirty="0" smtClean="0"/>
              <a:t>maximum:</a:t>
            </a:r>
            <a:r>
              <a:rPr lang="en-GB" baseline="0" dirty="0" smtClean="0"/>
              <a:t> </a:t>
            </a:r>
            <a:r>
              <a:rPr lang="en-GB" dirty="0" smtClean="0"/>
              <a:t>619 </a:t>
            </a:r>
            <a:r>
              <a:rPr lang="en-GB" dirty="0"/>
              <a:t>$</a:t>
            </a:r>
            <a:r>
              <a:rPr lang="en-GB" dirty="0" smtClean="0"/>
              <a:t>M), divided </a:t>
            </a:r>
            <a:r>
              <a:rPr lang="en-GB" dirty="0"/>
              <a:t>by total </a:t>
            </a:r>
            <a:r>
              <a:rPr lang="en-GB" dirty="0" smtClean="0"/>
              <a:t>budget among surveyed organizations </a:t>
            </a:r>
            <a:r>
              <a:rPr lang="en-GB" baseline="0" dirty="0" smtClean="0"/>
              <a:t>(</a:t>
            </a:r>
            <a:r>
              <a:rPr lang="en-GB" dirty="0" smtClean="0"/>
              <a:t>2090 </a:t>
            </a:r>
            <a:r>
              <a:rPr lang="en-GB" dirty="0"/>
              <a:t>$</a:t>
            </a:r>
            <a:r>
              <a:rPr lang="en-GB" dirty="0" smtClean="0"/>
              <a:t>M) equals </a:t>
            </a:r>
            <a:r>
              <a:rPr lang="en-GB" dirty="0"/>
              <a:t>11% to 30%</a:t>
            </a:r>
            <a:r>
              <a:rPr lang="en-GB" dirty="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b="1" dirty="0" smtClean="0"/>
              <a:t>Survey</a:t>
            </a:r>
            <a:r>
              <a:rPr lang="en-US" b="1" baseline="0" dirty="0" smtClean="0"/>
              <a:t> source: </a:t>
            </a:r>
          </a:p>
          <a:p>
            <a:pPr eaLnBrk="1" hangingPunct="1"/>
            <a:r>
              <a:rPr lang="en-US" b="1" baseline="0" dirty="0" smtClean="0"/>
              <a:t>(</a:t>
            </a:r>
            <a:r>
              <a:rPr lang="en-US" b="0" baseline="0" dirty="0" smtClean="0"/>
              <a:t>Left column) Funder Survey Question 11: How strongly do you agree/disagree with the following statements: My foundation is effective at helping our grantees do SPM well.  Our grantees do SPM well.</a:t>
            </a:r>
          </a:p>
          <a:p>
            <a:pPr eaLnBrk="1" hangingPunct="1"/>
            <a:r>
              <a:rPr lang="en-US" b="0" baseline="0" dirty="0" smtClean="0"/>
              <a:t>(Right column) Implementer Survey Question 11: How strongly do you agree/disagree with the following statement:  My organization does systematic performance measurement (SPM) well.  </a:t>
            </a:r>
          </a:p>
          <a:p>
            <a:pPr eaLnBrk="1" hangingPunct="1"/>
            <a:endParaRPr lang="en-US" b="1" baseline="0" dirty="0" smtClean="0"/>
          </a:p>
          <a:p>
            <a:pPr eaLnBrk="1" hangingPunct="1"/>
            <a:r>
              <a:rPr lang="en-US" b="1" baseline="0" dirty="0" smtClean="0"/>
              <a:t>Data: </a:t>
            </a:r>
          </a:p>
          <a:p>
            <a:pPr eaLnBrk="1" hangingPunct="1"/>
            <a:r>
              <a:rPr lang="en-US" b="0" baseline="0" dirty="0" smtClean="0"/>
              <a:t>Left Column: Presented by the number of funders responding in each category.  The bottom left figure is funder’s perception of their grantees.</a:t>
            </a:r>
          </a:p>
          <a:p>
            <a:pPr eaLnBrk="1" hangingPunct="1"/>
            <a:r>
              <a:rPr lang="en-US" b="0" baseline="0" dirty="0" smtClean="0"/>
              <a:t>Right Column: Presented by (top right) the number of organizations responding in each category, and (bottom right) by conservation spend of implementing organizations.</a:t>
            </a:r>
            <a:endParaRPr lang="en-US" b="1" dirty="0"/>
          </a:p>
        </p:txBody>
      </p:sp>
      <p:sp>
        <p:nvSpPr>
          <p:cNvPr id="52228" name="Slide Number Placeholder 3"/>
          <p:cNvSpPr>
            <a:spLocks noGrp="1"/>
          </p:cNvSpPr>
          <p:nvPr>
            <p:ph type="sldNum" sz="quarter" idx="5"/>
          </p:nvPr>
        </p:nvSpPr>
        <p:spPr>
          <a:noFill/>
        </p:spPr>
        <p:txBody>
          <a:bodyPr/>
          <a:lstStyle/>
          <a:p>
            <a:fld id="{A6642473-BFEA-9343-BD95-F89DCA923804}" type="slidenum">
              <a:rPr lang="en-GB"/>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F0BA98B-426D-0F4A-9EE3-7B5199CA9107}" type="slidenum">
              <a:rPr lang="en-GB"/>
              <a:pPr/>
              <a:t>19</a:t>
            </a:fld>
            <a:endParaRPr lang="en-GB"/>
          </a:p>
        </p:txBody>
      </p:sp>
      <p:sp>
        <p:nvSpPr>
          <p:cNvPr id="50179" name="Rectangle 2"/>
          <p:cNvSpPr>
            <a:spLocks noGrp="1" noRot="1" noChangeAspect="1" noChangeArrowheads="1" noTextEdit="1"/>
          </p:cNvSpPr>
          <p:nvPr>
            <p:ph type="sldImg"/>
          </p:nvPr>
        </p:nvSpPr>
        <p:spPr>
          <a:xfrm>
            <a:off x="0" y="-14288"/>
            <a:ext cx="6699250" cy="5024438"/>
          </a:xfrm>
          <a:ln/>
        </p:spPr>
      </p:sp>
      <p:sp>
        <p:nvSpPr>
          <p:cNvPr id="50180"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22. Estimate the total number of projects that have......good conservation plans in place (i.e., planned)...gone full cycle (i.e., planned, implemented plan, monitored, evaluated, &amp; adapted)</a:t>
            </a:r>
            <a:endParaRPr lang="en-GB"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EE8F41E-0208-8B48-91E2-D0858F0C7A26}" type="slidenum">
              <a:rPr lang="en-GB"/>
              <a:pPr/>
              <a:t>2</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0F5304FF-45FF-2C43-BF6C-7EDB2A1D84DD}" type="slidenum">
              <a:rPr lang="en-GB" sz="1300"/>
              <a:pPr algn="r" defTabSz="942975"/>
              <a:t>20</a:t>
            </a:fld>
            <a:endParaRPr lang="en-GB" sz="1300"/>
          </a:p>
        </p:txBody>
      </p:sp>
      <p:sp>
        <p:nvSpPr>
          <p:cNvPr id="111619" name="Rectangle 2"/>
          <p:cNvSpPr>
            <a:spLocks noGrp="1" noRot="1" noChangeAspect="1" noChangeArrowheads="1" noTextEdit="1"/>
          </p:cNvSpPr>
          <p:nvPr>
            <p:ph type="sldImg"/>
          </p:nvPr>
        </p:nvSpPr>
        <p:spPr>
          <a:xfrm>
            <a:off x="0" y="-14288"/>
            <a:ext cx="6699250" cy="5024438"/>
          </a:xfrm>
          <a:ln/>
        </p:spPr>
      </p:sp>
      <p:sp>
        <p:nvSpPr>
          <p:cNvPr id="111620" name="Rectangle 3"/>
          <p:cNvSpPr>
            <a:spLocks noGrp="1" noChangeArrowheads="1"/>
          </p:cNvSpPr>
          <p:nvPr>
            <p:ph type="body" idx="1"/>
          </p:nvPr>
        </p:nvSpPr>
        <p:spPr>
          <a:xfrm>
            <a:off x="242888" y="5253038"/>
            <a:ext cx="6283325" cy="4051300"/>
          </a:xfrm>
          <a:noFill/>
          <a:ln/>
        </p:spPr>
        <p:txBody>
          <a:bodyPr lIns="89384" tIns="44694" rIns="89384" bIns="44694"/>
          <a:lstStyle/>
          <a:p>
            <a:pPr eaLnBrk="1" hangingPunct="1"/>
            <a:r>
              <a:rPr lang="en-US" dirty="0" smtClean="0"/>
              <a:t>Navigation Slide</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dirty="0" smtClean="0">
                <a:latin typeface="Tahoma" charset="0"/>
              </a:rPr>
              <a:t>20</a:t>
            </a:r>
            <a:r>
              <a:rPr lang="en-US" dirty="0">
                <a:latin typeface="Tahoma" charset="0"/>
              </a:rPr>
              <a:t>: </a:t>
            </a:r>
            <a:r>
              <a:rPr lang="en-US" b="0" dirty="0">
                <a:latin typeface="Tahoma" charset="0"/>
              </a:rPr>
              <a:t>For projects, indicate the extent to which your organization does each of the following SPM practices well</a:t>
            </a:r>
            <a:r>
              <a:rPr lang="en-US" b="0" dirty="0" smtClean="0">
                <a:latin typeface="Tahoma" charset="0"/>
              </a:rPr>
              <a:t>:</a:t>
            </a:r>
          </a:p>
          <a:p>
            <a:pPr eaLnBrk="1" hangingPunct="1"/>
            <a:endParaRPr lang="en-US" b="0"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US" b="0" dirty="0">
              <a:latin typeface="Tahoma" charset="0"/>
            </a:endParaRPr>
          </a:p>
        </p:txBody>
      </p:sp>
      <p:sp>
        <p:nvSpPr>
          <p:cNvPr id="54276" name="Slide Number Placeholder 3"/>
          <p:cNvSpPr>
            <a:spLocks noGrp="1"/>
          </p:cNvSpPr>
          <p:nvPr>
            <p:ph type="sldNum" sz="quarter" idx="5"/>
          </p:nvPr>
        </p:nvSpPr>
        <p:spPr>
          <a:noFill/>
        </p:spPr>
        <p:txBody>
          <a:bodyPr/>
          <a:lstStyle/>
          <a:p>
            <a:fld id="{873ABB62-D5E2-6247-9759-06501776EF00}" type="slidenum">
              <a:rPr lang="en-GB"/>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a:ln/>
        </p:spPr>
      </p:sp>
      <p:sp>
        <p:nvSpPr>
          <p:cNvPr id="5632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dirty="0" smtClean="0">
                <a:latin typeface="Tahoma" charset="0"/>
              </a:rPr>
              <a:t>20</a:t>
            </a:r>
            <a:r>
              <a:rPr lang="en-US" dirty="0">
                <a:latin typeface="Tahoma" charset="0"/>
              </a:rPr>
              <a:t>: </a:t>
            </a:r>
            <a:r>
              <a:rPr lang="en-US" b="0" dirty="0">
                <a:latin typeface="Tahoma" charset="0"/>
              </a:rPr>
              <a:t>For projects, indicate the extent to which your organization does each of the following SPM practices well:</a:t>
            </a:r>
            <a:endParaRPr lang="en-US" b="0" dirty="0" smtClean="0">
              <a:latin typeface="Tahoma" charset="0"/>
            </a:endParaRPr>
          </a:p>
          <a:p>
            <a:pPr eaLnBrk="1" hangingPunct="1"/>
            <a:endParaRPr lang="en-US"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 of conservation spend.</a:t>
            </a:r>
            <a:endParaRPr lang="en-US" dirty="0" smtClean="0"/>
          </a:p>
          <a:p>
            <a:pPr eaLnBrk="1" hangingPunct="1"/>
            <a:endParaRPr lang="en-US" b="1" dirty="0" smtClean="0"/>
          </a:p>
          <a:p>
            <a:pPr eaLnBrk="1" hangingPunct="1"/>
            <a:r>
              <a:rPr lang="en-US" b="1" dirty="0" smtClean="0"/>
              <a:t>Data note</a:t>
            </a:r>
            <a:r>
              <a:rPr lang="en-US" b="1" dirty="0"/>
              <a:t>:</a:t>
            </a:r>
            <a:r>
              <a:rPr lang="en-US" b="1" dirty="0" smtClean="0"/>
              <a:t> </a:t>
            </a:r>
            <a:r>
              <a:rPr lang="en-US" dirty="0" smtClean="0"/>
              <a:t>Comparison of Slide</a:t>
            </a:r>
            <a:r>
              <a:rPr lang="en-US" baseline="0" dirty="0" smtClean="0"/>
              <a:t> 21 &amp; 20</a:t>
            </a:r>
            <a:r>
              <a:rPr lang="en-US" dirty="0" smtClean="0"/>
              <a:t> reveals </a:t>
            </a:r>
            <a:r>
              <a:rPr lang="en-US" dirty="0"/>
              <a:t>that</a:t>
            </a:r>
            <a:r>
              <a:rPr lang="en-US" dirty="0" smtClean="0"/>
              <a:t> the figure on Slide 21 has </a:t>
            </a:r>
            <a:r>
              <a:rPr lang="en-US" dirty="0"/>
              <a:t>fewer “None” responses than</a:t>
            </a:r>
            <a:r>
              <a:rPr lang="en-US" dirty="0" smtClean="0"/>
              <a:t> Slide 20.  </a:t>
            </a:r>
            <a:r>
              <a:rPr lang="en-US" dirty="0"/>
              <a:t>While both figures are based on the same survey question, the discrepancy</a:t>
            </a:r>
            <a:r>
              <a:rPr lang="en-US" dirty="0" smtClean="0"/>
              <a:t> originates </a:t>
            </a:r>
            <a:r>
              <a:rPr lang="en-US" dirty="0"/>
              <a:t>from a single implementing organization who did not report annual conservation </a:t>
            </a:r>
            <a:r>
              <a:rPr lang="en-US" dirty="0" smtClean="0"/>
              <a:t>budget and whose answers are therefore,</a:t>
            </a:r>
            <a:r>
              <a:rPr lang="en-US" baseline="0" dirty="0" smtClean="0"/>
              <a:t> not represented in Slide 21</a:t>
            </a:r>
            <a:r>
              <a:rPr lang="en-US" dirty="0" smtClean="0"/>
              <a:t>.  </a:t>
            </a:r>
            <a:r>
              <a:rPr lang="en-US" dirty="0"/>
              <a:t>This is true for all results that are presented in this</a:t>
            </a:r>
            <a:r>
              <a:rPr lang="en-US" dirty="0" smtClean="0"/>
              <a:t> slideshow</a:t>
            </a:r>
            <a:r>
              <a:rPr lang="en-US" baseline="0" dirty="0" smtClean="0"/>
              <a:t> </a:t>
            </a:r>
            <a:r>
              <a:rPr lang="en-US" dirty="0" smtClean="0"/>
              <a:t>that </a:t>
            </a:r>
            <a:r>
              <a:rPr lang="en-US" dirty="0"/>
              <a:t>are weighted by conservation spend.</a:t>
            </a:r>
          </a:p>
        </p:txBody>
      </p:sp>
      <p:sp>
        <p:nvSpPr>
          <p:cNvPr id="56324" name="Slide Number Placeholder 3"/>
          <p:cNvSpPr>
            <a:spLocks noGrp="1"/>
          </p:cNvSpPr>
          <p:nvPr>
            <p:ph type="sldNum" sz="quarter" idx="5"/>
          </p:nvPr>
        </p:nvSpPr>
        <p:spPr>
          <a:noFill/>
        </p:spPr>
        <p:txBody>
          <a:bodyPr/>
          <a:lstStyle/>
          <a:p>
            <a:fld id="{9E502161-E94A-3D4E-8974-E695596F0D5C}" type="slidenum">
              <a:rPr lang="en-GB"/>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D9AE91-DD6A-A449-9831-8E216E253006}" type="slidenum">
              <a:rPr lang="en-GB"/>
              <a:pPr/>
              <a:t>23</a:t>
            </a:fld>
            <a:endParaRPr lang="en-GB"/>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Navigation Slide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9B1E012-E427-314E-AC25-E5309FBE60FD}" type="slidenum">
              <a:rPr lang="en-GB"/>
              <a:pPr/>
              <a:t>24</a:t>
            </a:fld>
            <a:endParaRPr lang="en-GB"/>
          </a:p>
        </p:txBody>
      </p:sp>
      <p:sp>
        <p:nvSpPr>
          <p:cNvPr id="62467" name="Rectangle 2"/>
          <p:cNvSpPr>
            <a:spLocks noGrp="1" noRot="1" noChangeAspect="1" noChangeArrowheads="1" noTextEdit="1"/>
          </p:cNvSpPr>
          <p:nvPr>
            <p:ph type="sldImg"/>
          </p:nvPr>
        </p:nvSpPr>
        <p:spPr>
          <a:xfrm>
            <a:off x="0" y="-14288"/>
            <a:ext cx="6699250" cy="5024438"/>
          </a:xfrm>
          <a:ln/>
        </p:spPr>
      </p:sp>
      <p:sp>
        <p:nvSpPr>
          <p:cNvPr id="62468"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27. Where you do see SPM happening in your organization, how important were the following 'key ingredients' or 'catalysts' to SPM adoption? (Please answer this question ONLY if you feel that SPM has been adopted)</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GB" b="1" dirty="0" smtClean="0"/>
          </a:p>
          <a:p>
            <a:pPr eaLnBrk="1" hangingPunct="1"/>
            <a:endParaRPr lang="en-GB" b="1" dirty="0" smtClean="0"/>
          </a:p>
          <a:p>
            <a:pPr eaLnBrk="1" hangingPunct="1"/>
            <a:r>
              <a:rPr lang="en-GB" b="1" dirty="0" smtClean="0"/>
              <a:t>Notes: </a:t>
            </a:r>
            <a:r>
              <a:rPr lang="en-GB" dirty="0" smtClean="0"/>
              <a:t>Key </a:t>
            </a:r>
            <a:r>
              <a:rPr lang="en-GB" dirty="0"/>
              <a:t>informants</a:t>
            </a:r>
            <a:r>
              <a:rPr lang="en-GB" dirty="0" smtClean="0"/>
              <a:t> were also asked to </a:t>
            </a:r>
            <a:r>
              <a:rPr lang="en-GB" dirty="0"/>
              <a:t>rank the top three most important factors that SPM adoption at their organization.  In order, weighted 3-2-1: (1) </a:t>
            </a:r>
            <a:r>
              <a:rPr lang="en-US" dirty="0"/>
              <a:t>Institutional mandate (5 out of 15 1</a:t>
            </a:r>
            <a:r>
              <a:rPr lang="en-US" baseline="30000" dirty="0"/>
              <a:t>st</a:t>
            </a:r>
            <a:r>
              <a:rPr lang="en-US" dirty="0"/>
              <a:t> place votes); (2) Presence of a champion within organization (5 out of 15 2</a:t>
            </a:r>
            <a:r>
              <a:rPr lang="en-US" baseline="30000" dirty="0"/>
              <a:t>nd</a:t>
            </a:r>
            <a:r>
              <a:rPr lang="en-US" dirty="0"/>
              <a:t> place votes); (3) A vision for what could be accomplished with SPM (4 out of 15 1</a:t>
            </a:r>
            <a:r>
              <a:rPr lang="en-US" baseline="30000" dirty="0"/>
              <a:t>st</a:t>
            </a:r>
            <a:r>
              <a:rPr lang="en-US" dirty="0"/>
              <a:t> place votes); (4) Evidence that SPM led to increased effectiveness and/or efficiency; (5) Dedicated SPM program with staff supporting implementation; and (6) Dedicated funding for SPM (5 out of 15 2</a:t>
            </a:r>
            <a:r>
              <a:rPr lang="en-US" baseline="30000" dirty="0"/>
              <a:t>nd</a:t>
            </a:r>
            <a:r>
              <a:rPr lang="en-US" dirty="0"/>
              <a:t> place votes).</a:t>
            </a: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86C8724-E83B-7345-BE73-DFC5DABBFFD0}" type="slidenum">
              <a:rPr lang="en-GB"/>
              <a:pPr/>
              <a:t>25</a:t>
            </a:fld>
            <a:endParaRPr lang="en-GB"/>
          </a:p>
        </p:txBody>
      </p:sp>
      <p:sp>
        <p:nvSpPr>
          <p:cNvPr id="83971" name="Rectangle 2"/>
          <p:cNvSpPr>
            <a:spLocks noGrp="1" noRot="1" noChangeAspect="1" noChangeArrowheads="1" noTextEdit="1"/>
          </p:cNvSpPr>
          <p:nvPr>
            <p:ph type="sldImg"/>
          </p:nvPr>
        </p:nvSpPr>
        <p:spPr>
          <a:xfrm>
            <a:off x="0" y="-14288"/>
            <a:ext cx="6699250" cy="5024438"/>
          </a:xfrm>
          <a:ln/>
        </p:spPr>
      </p:sp>
      <p:sp>
        <p:nvSpPr>
          <p:cNvPr id="8397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GB" dirty="0" smtClean="0"/>
              <a:t>19</a:t>
            </a:r>
            <a:r>
              <a:rPr lang="en-GB" b="0" dirty="0"/>
              <a:t>: At the project scale, is SPM </a:t>
            </a:r>
            <a:r>
              <a:rPr lang="en-US" b="0" dirty="0"/>
              <a:t>mandated at your organization?  Is it practiced well at your organization?</a:t>
            </a:r>
            <a:r>
              <a:rPr lang="en-US" b="0" dirty="0" smtClean="0"/>
              <a:t> </a:t>
            </a:r>
          </a:p>
          <a:p>
            <a:pPr eaLnBrk="1" hangingPunct="1"/>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r>
              <a:rPr lang="en-GB" b="1" baseline="0" dirty="0" smtClean="0"/>
              <a:t>.  </a:t>
            </a:r>
            <a:r>
              <a:rPr lang="en-US" b="0" dirty="0" smtClean="0"/>
              <a:t>Data</a:t>
            </a:r>
            <a:r>
              <a:rPr lang="en-US" b="0" baseline="0" dirty="0" smtClean="0"/>
              <a:t> is shown as a cross-analysis.</a:t>
            </a:r>
            <a:endParaRPr lang="en-GB" b="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1722E7F-FCB4-C24A-95A1-F296C280BADB}" type="slidenum">
              <a:rPr lang="en-GB"/>
              <a:pPr/>
              <a:t>26</a:t>
            </a:fld>
            <a:endParaRPr lang="en-GB"/>
          </a:p>
        </p:txBody>
      </p:sp>
      <p:sp>
        <p:nvSpPr>
          <p:cNvPr id="66563" name="Rectangle 2"/>
          <p:cNvSpPr>
            <a:spLocks noGrp="1" noRot="1" noChangeAspect="1" noChangeArrowheads="1" noTextEdit="1"/>
          </p:cNvSpPr>
          <p:nvPr>
            <p:ph type="sldImg"/>
          </p:nvPr>
        </p:nvSpPr>
        <p:spPr>
          <a:xfrm>
            <a:off x="0" y="-14288"/>
            <a:ext cx="6699250" cy="5024438"/>
          </a:xfrm>
          <a:ln/>
        </p:spPr>
      </p:sp>
      <p:sp>
        <p:nvSpPr>
          <p:cNvPr id="66564"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27. Where you do see SPM happening in your organization, how important were the following 'key ingredients' or 'catalysts' to SPM adoption? (Please answer this question ONLY if you feel that SPM has been adopted)</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a:t>
            </a:r>
            <a:r>
              <a:rPr lang="en-GB" dirty="0" smtClean="0"/>
              <a:t>that </a:t>
            </a:r>
            <a:r>
              <a:rPr lang="en-GB" dirty="0"/>
              <a:t>report that more than 80% of their conservation budget is guided by SPM (4 out of 15 organizations).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Funder </a:t>
            </a:r>
            <a:r>
              <a:rPr lang="en-US" baseline="0" dirty="0" smtClean="0"/>
              <a:t>Survey </a:t>
            </a:r>
            <a:r>
              <a:rPr lang="en-US" b="0" baseline="0" dirty="0" smtClean="0"/>
              <a:t>Question #</a:t>
            </a:r>
            <a:r>
              <a:rPr lang="en-US" dirty="0" smtClean="0"/>
              <a:t>34</a:t>
            </a:r>
            <a:r>
              <a:rPr lang="en-US" dirty="0"/>
              <a:t>: </a:t>
            </a:r>
            <a:r>
              <a:rPr lang="en-US" b="0" dirty="0"/>
              <a:t>Where you do see SPM happening among your grantees, how important were the following 'key ingredients' or 'catalysts' to SPM adoption</a:t>
            </a:r>
            <a:r>
              <a:rPr lang="en-US" b="0" dirty="0" smtClean="0"/>
              <a:t>?</a:t>
            </a:r>
          </a:p>
          <a:p>
            <a:pPr eaLnBrk="1" hangingPunct="1"/>
            <a:endParaRPr lang="en-US" b="1" baseline="0" dirty="0" smtClean="0"/>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r>
              <a:rPr lang="en-GB" b="0" baseline="0" dirty="0" smtClean="0"/>
              <a:t>  The question refers to </a:t>
            </a:r>
            <a:r>
              <a:rPr lang="en-US" b="0" baseline="0" dirty="0" smtClean="0"/>
              <a:t>funder’s perception of their grantees.</a:t>
            </a:r>
          </a:p>
          <a:p>
            <a:pPr eaLnBrk="1" hangingPunct="1"/>
            <a:endParaRPr lang="en-US" dirty="0"/>
          </a:p>
        </p:txBody>
      </p:sp>
      <p:sp>
        <p:nvSpPr>
          <p:cNvPr id="68612" name="Slide Number Placeholder 3"/>
          <p:cNvSpPr>
            <a:spLocks noGrp="1"/>
          </p:cNvSpPr>
          <p:nvPr>
            <p:ph type="sldNum" sz="quarter" idx="5"/>
          </p:nvPr>
        </p:nvSpPr>
        <p:spPr>
          <a:noFill/>
        </p:spPr>
        <p:txBody>
          <a:bodyPr/>
          <a:lstStyle/>
          <a:p>
            <a:fld id="{35804928-BED9-F84B-AAAA-D63EA023D8A9}" type="slidenum">
              <a:rPr lang="en-GB"/>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78072C95-D5C9-EC4B-9857-6C703989E51F}" type="slidenum">
              <a:rPr lang="en-GB" sz="1300"/>
              <a:pPr algn="r" defTabSz="942975"/>
              <a:t>28</a:t>
            </a:fld>
            <a:endParaRPr lang="en-GB" sz="13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t>Navigation Slide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7:</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Approximate annual conservation budget in US$ for FY2010</a:t>
            </a:r>
            <a:endParaRPr lang="en-US" b="0" dirty="0" smtClean="0"/>
          </a:p>
          <a:p>
            <a:pPr eaLnBrk="1" hangingPunct="1"/>
            <a:r>
              <a:rPr lang="en-US" dirty="0" smtClean="0"/>
              <a:t>Implementer</a:t>
            </a:r>
            <a:r>
              <a:rPr lang="en-US" baseline="0" dirty="0" smtClean="0"/>
              <a:t> Survey Question </a:t>
            </a:r>
            <a:r>
              <a:rPr lang="en-US" b="0" baseline="0" dirty="0" smtClean="0"/>
              <a:t>#</a:t>
            </a:r>
            <a:r>
              <a:rPr lang="en-US" dirty="0" smtClean="0"/>
              <a:t>23: </a:t>
            </a:r>
            <a:r>
              <a:rPr lang="en-US" b="0" dirty="0" smtClean="0"/>
              <a:t>Of the total budget for your organization's conservation efforts, roughly what % of total conservation spend is spent on  SPM?</a:t>
            </a:r>
            <a:endParaRPr lang="en-US" b="0" dirty="0" smtClean="0">
              <a:latin typeface="Tahoma" charset="0"/>
            </a:endParaRPr>
          </a:p>
          <a:p>
            <a:pPr eaLnBrk="1" hangingPunct="1"/>
            <a:endParaRPr lang="en-US" b="0"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(top) conservation dollars spent on SPM, and (bottom) number of organizations in 3 bins of SPM spending (1-5%, 5-20%, &gt;20%).</a:t>
            </a:r>
            <a:endParaRPr lang="en-US" b="1" dirty="0" smtClean="0"/>
          </a:p>
          <a:p>
            <a:pPr eaLnBrk="1" hangingPunct="1"/>
            <a:endParaRPr lang="en-US" dirty="0" smtClean="0"/>
          </a:p>
          <a:p>
            <a:pPr eaLnBrk="1" hangingPunct="1"/>
            <a:r>
              <a:rPr lang="en-US" b="1" dirty="0" smtClean="0"/>
              <a:t>Notes:</a:t>
            </a:r>
            <a:r>
              <a:rPr lang="en-US" b="1" baseline="0" dirty="0" smtClean="0"/>
              <a:t> </a:t>
            </a:r>
            <a:r>
              <a:rPr lang="en-GB" dirty="0" smtClean="0"/>
              <a:t>Basis </a:t>
            </a:r>
            <a:r>
              <a:rPr lang="en-GB" dirty="0"/>
              <a:t>of estimate:</a:t>
            </a:r>
            <a:r>
              <a:rPr lang="en-GB" dirty="0" smtClean="0"/>
              <a:t> reported range of total budget spent on SPM</a:t>
            </a:r>
            <a:r>
              <a:rPr lang="en-GB" baseline="0" dirty="0" smtClean="0"/>
              <a:t> (minimum: 22 $M; maximum: 107 $M), divided by total budget among implementing organizations that answered survey question #23 (2007 $M) equals 1 to 5%.</a:t>
            </a:r>
            <a:endParaRPr lang="en-GB" dirty="0" smtClean="0"/>
          </a:p>
          <a:p>
            <a:pPr eaLnBrk="1" hangingPunct="1"/>
            <a:endParaRPr lang="en-GB" dirty="0" smtClean="0"/>
          </a:p>
          <a:p>
            <a:pPr eaLnBrk="1" hangingPunct="1"/>
            <a:r>
              <a:rPr lang="en-GB" dirty="0" smtClean="0"/>
              <a:t>Funders were asked a similar question (Question #</a:t>
            </a:r>
            <a:r>
              <a:rPr lang="en-US" sz="1200" b="0" kern="1200" dirty="0" smtClean="0">
                <a:solidFill>
                  <a:schemeClr val="tx1"/>
                </a:solidFill>
                <a:latin typeface="Arial" charset="0"/>
                <a:ea typeface="ＭＳ Ｐゴシック" charset="-128"/>
                <a:cs typeface="ＭＳ Ｐゴシック" charset="-128"/>
              </a:rPr>
              <a:t>32: Of the total annual budget for your funding portfolio, roughly what % of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project funds are spent on SPM?). </a:t>
            </a:r>
            <a:r>
              <a:rPr lang="en-GB" dirty="0" smtClean="0"/>
              <a:t>Among </a:t>
            </a:r>
            <a:r>
              <a:rPr lang="en-GB" dirty="0"/>
              <a:t>the grantees</a:t>
            </a:r>
            <a:r>
              <a:rPr lang="en-GB" dirty="0" smtClean="0"/>
              <a:t> in the key informants’ portfolios, </a:t>
            </a:r>
            <a:r>
              <a:rPr lang="en-GB" dirty="0"/>
              <a:t>about 1-9% of</a:t>
            </a:r>
            <a:r>
              <a:rPr lang="en-GB" dirty="0" smtClean="0"/>
              <a:t> allocated conservation </a:t>
            </a:r>
            <a:r>
              <a:rPr lang="en-GB" dirty="0"/>
              <a:t>dollars</a:t>
            </a:r>
            <a:r>
              <a:rPr lang="en-GB" dirty="0" smtClean="0"/>
              <a:t> is</a:t>
            </a:r>
            <a:r>
              <a:rPr lang="en-GB" baseline="0" dirty="0" smtClean="0"/>
              <a:t> estimated to be</a:t>
            </a:r>
            <a:r>
              <a:rPr lang="en-GB" dirty="0" smtClean="0"/>
              <a:t> annually spent </a:t>
            </a:r>
            <a:r>
              <a:rPr lang="en-GB" dirty="0"/>
              <a:t>on </a:t>
            </a:r>
            <a:r>
              <a:rPr lang="en-GB" dirty="0" smtClean="0"/>
              <a:t>SPM </a:t>
            </a:r>
            <a:r>
              <a:rPr lang="en-GB" dirty="0"/>
              <a:t>(6-40 $ Million).</a:t>
            </a:r>
            <a:endParaRPr lang="en-US" dirty="0"/>
          </a:p>
        </p:txBody>
      </p:sp>
      <p:sp>
        <p:nvSpPr>
          <p:cNvPr id="77828" name="Slide Number Placeholder 3"/>
          <p:cNvSpPr>
            <a:spLocks noGrp="1"/>
          </p:cNvSpPr>
          <p:nvPr>
            <p:ph type="sldNum" sz="quarter" idx="5"/>
          </p:nvPr>
        </p:nvSpPr>
        <p:spPr>
          <a:noFill/>
        </p:spPr>
        <p:txBody>
          <a:bodyPr/>
          <a:lstStyle/>
          <a:p>
            <a:fld id="{D4BF0599-1BE4-5B40-887C-08F630A8FC8A}" type="slidenum">
              <a:rPr lang="en-GB"/>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C3032959-6781-7A46-96DD-8E855CA1BAEF}" type="slidenum">
              <a:rPr lang="en-GB" sz="1300"/>
              <a:pPr algn="r" defTabSz="942975"/>
              <a:t>3</a:t>
            </a:fld>
            <a:endParaRPr lang="en-GB" sz="13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5. Within your organization, what is the approximate number of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organizational staff?</a:t>
            </a:r>
            <a:endParaRPr lang="en-US" b="0" dirty="0" smtClean="0"/>
          </a:p>
          <a:p>
            <a:pPr eaLnBrk="1" hangingPunct="1"/>
            <a:r>
              <a:rPr lang="en-US" dirty="0" smtClean="0"/>
              <a:t>Implementer</a:t>
            </a:r>
            <a:r>
              <a:rPr lang="en-US" baseline="0" dirty="0" smtClean="0"/>
              <a:t> Survey Question #</a:t>
            </a:r>
            <a:r>
              <a:rPr lang="en-US" sz="1200" b="0" kern="1200" dirty="0" smtClean="0">
                <a:solidFill>
                  <a:schemeClr val="tx1"/>
                </a:solidFill>
                <a:latin typeface="Arial" charset="0"/>
                <a:ea typeface="ＭＳ Ｐゴシック" charset="-128"/>
                <a:cs typeface="ＭＳ Ｐゴシック" charset="-128"/>
              </a:rPr>
              <a:t>7: Approximate annual conservation budget in US$ for FY2010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Arial" charset="0"/>
              <a:ea typeface="ＭＳ Ｐゴシック" charset="-128"/>
              <a:cs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Arial" charset="0"/>
                <a:ea typeface="ＭＳ Ｐゴシック" charset="-128"/>
                <a:cs typeface="ＭＳ Ｐゴシック" charset="-128"/>
              </a:rPr>
              <a:t>Funder Survey Question #3: Within your foundation, what is the approximate number of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conservation grants per year?</a:t>
            </a:r>
            <a:endParaRPr lang="en-US" b="0" dirty="0" smtClean="0"/>
          </a:p>
          <a:p>
            <a:pPr eaLnBrk="1" hangingPunct="1"/>
            <a:r>
              <a:rPr lang="en-US" sz="1200" b="0" kern="1200" dirty="0" smtClean="0">
                <a:solidFill>
                  <a:schemeClr val="tx1"/>
                </a:solidFill>
                <a:latin typeface="Arial" charset="0"/>
                <a:ea typeface="ＭＳ Ｐゴシック" charset="-128"/>
                <a:cs typeface="ＭＳ Ｐゴシック" charset="-128"/>
              </a:rPr>
              <a:t>Funder Survey Question #7: Approximate annual conservation budget in US$ for FY2010</a:t>
            </a:r>
          </a:p>
          <a:p>
            <a:pPr eaLnBrk="1" hangingPunct="1"/>
            <a:endParaRPr lang="en-US" sz="1200" b="0" kern="1200" dirty="0" smtClean="0">
              <a:solidFill>
                <a:schemeClr val="tx1"/>
              </a:solidFill>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p:cNvSpPr>
          <p:nvPr>
            <p:ph type="sldImg"/>
          </p:nvPr>
        </p:nvSpPr>
        <p:spPr>
          <a:ln/>
        </p:spPr>
      </p:sp>
      <p:sp>
        <p:nvSpPr>
          <p:cNvPr id="10752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#5: </a:t>
            </a:r>
            <a:r>
              <a:rPr lang="en-US" dirty="0" smtClean="0"/>
              <a:t>Within your organization, what is the approximate amount of projects?</a:t>
            </a:r>
          </a:p>
          <a:p>
            <a:pPr eaLnBrk="1" hangingPunct="1"/>
            <a:r>
              <a:rPr lang="en-US" dirty="0" smtClean="0"/>
              <a:t>Implementer</a:t>
            </a:r>
            <a:r>
              <a:rPr lang="en-US" baseline="0" dirty="0" smtClean="0"/>
              <a:t> Survey Question </a:t>
            </a:r>
            <a:r>
              <a:rPr lang="en-US" b="0" baseline="0" dirty="0" smtClean="0"/>
              <a:t>#24: </a:t>
            </a:r>
            <a:r>
              <a:rPr lang="en-US" dirty="0" smtClean="0"/>
              <a:t>How many full</a:t>
            </a:r>
            <a:r>
              <a:rPr lang="en-US" baseline="0" dirty="0" smtClean="0"/>
              <a:t> time equivalent</a:t>
            </a:r>
            <a:r>
              <a:rPr lang="en-US" dirty="0" smtClean="0"/>
              <a:t> staff are dedicated to implementing and supporting SPM?</a:t>
            </a:r>
          </a:p>
          <a:p>
            <a:pPr eaLnBrk="1" hangingPunct="1"/>
            <a:r>
              <a:rPr lang="en-US" b="0" baseline="0" dirty="0" smtClean="0"/>
              <a:t>Implementer Survey Question #</a:t>
            </a:r>
            <a:r>
              <a:rPr lang="en-US" sz="1200" b="0" kern="1200" dirty="0" smtClean="0">
                <a:solidFill>
                  <a:schemeClr val="tx1"/>
                </a:solidFill>
                <a:latin typeface="Arial" charset="0"/>
                <a:ea typeface="ＭＳ Ｐゴシック" charset="-128"/>
                <a:cs typeface="ＭＳ Ｐゴシック" charset="-128"/>
              </a:rPr>
              <a:t>25. Please specify numbers of SPM......coaches (i.e., someone who is qualified to work with a project to facilitate SPM): ...trainers (i.e., someone who can lead workshops in SPM, train coaches): ...auditors:</a:t>
            </a:r>
            <a:endParaRPr lang="en-US" b="0" baseline="0" dirty="0" smtClean="0"/>
          </a:p>
          <a:p>
            <a:pPr eaLnBrk="1" hangingPunct="1"/>
            <a:endParaRPr lang="en-US" b="0" baseline="0" dirty="0" smtClean="0"/>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3. Within your foundation, what is the approximate number of......total foundation staff?</a:t>
            </a:r>
            <a:r>
              <a:rPr lang="en-US" sz="1200" b="0" kern="1200" baseline="0" dirty="0" smtClean="0">
                <a:solidFill>
                  <a:schemeClr val="tx1"/>
                </a:solidFill>
                <a:latin typeface="Arial" charset="0"/>
                <a:ea typeface="ＭＳ Ｐゴシック" charset="-128"/>
                <a:cs typeface="ＭＳ Ｐゴシック" charset="-128"/>
              </a:rPr>
              <a:t> </a:t>
            </a:r>
            <a:r>
              <a:rPr lang="en-US" sz="1200" b="0" kern="1200" dirty="0" smtClean="0">
                <a:solidFill>
                  <a:schemeClr val="tx1"/>
                </a:solidFill>
                <a:latin typeface="Arial" charset="0"/>
                <a:ea typeface="ＭＳ Ｐゴシック" charset="-128"/>
                <a:cs typeface="ＭＳ Ｐゴシック" charset="-128"/>
              </a:rPr>
              <a:t>...conservation grants per year?</a:t>
            </a:r>
            <a:endParaRPr lang="en-US" b="0" baseline="0" dirty="0" smtClean="0"/>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18. How many full-time equivalent staff are dedicated to SPM at your foundation (across all programs)?</a:t>
            </a:r>
          </a:p>
          <a:p>
            <a:pPr eaLnBrk="1" hangingPunct="1"/>
            <a:r>
              <a:rPr lang="en-US" b="0" baseline="0" dirty="0" smtClean="0"/>
              <a:t>Funder Survey Question #</a:t>
            </a:r>
            <a:r>
              <a:rPr lang="en-US" sz="1200" b="0" kern="1200" dirty="0" smtClean="0">
                <a:solidFill>
                  <a:schemeClr val="tx1"/>
                </a:solidFill>
                <a:latin typeface="Arial" charset="0"/>
                <a:ea typeface="ＭＳ Ｐゴシック" charset="-128"/>
                <a:cs typeface="ＭＳ Ｐゴシック" charset="-128"/>
              </a:rPr>
              <a:t>19. Of conservation program staff, approximately what % of time is dedicated to SPM?</a:t>
            </a:r>
            <a:endParaRPr lang="en-US" b="0" dirty="0" smtClean="0"/>
          </a:p>
          <a:p>
            <a:pPr eaLnBrk="1" hangingPunct="1"/>
            <a:endParaRPr lang="en-US" dirty="0" smtClean="0"/>
          </a:p>
          <a:p>
            <a:pPr eaLnBrk="1" hangingPunct="1"/>
            <a:r>
              <a:rPr lang="en-US" b="1" dirty="0" smtClean="0"/>
              <a:t>Notes:</a:t>
            </a:r>
            <a:r>
              <a:rPr lang="en-US" b="1" baseline="0" dirty="0" smtClean="0"/>
              <a:t> </a:t>
            </a:r>
            <a:r>
              <a:rPr lang="en-GB" dirty="0" smtClean="0"/>
              <a:t>Basis of estimate: </a:t>
            </a:r>
            <a:r>
              <a:rPr lang="en-US" dirty="0" smtClean="0"/>
              <a:t>Implementing </a:t>
            </a:r>
            <a:r>
              <a:rPr lang="en-US" dirty="0"/>
              <a:t>organizations collectively report 71 staff dedicated to SPM and ~7000 projects.  Similarly, implementing organizations collectively report 112 coaches, 49 trainers, 13 auditors, and 16,400 organization staff.</a:t>
            </a:r>
          </a:p>
          <a:p>
            <a:pPr eaLnBrk="1" hangingPunct="1"/>
            <a:endParaRPr lang="en-US" dirty="0"/>
          </a:p>
          <a:p>
            <a:pPr eaLnBrk="1" hangingPunct="1"/>
            <a:r>
              <a:rPr lang="en-US" dirty="0"/>
              <a:t>Collectively, foundations reported 578 total staff, 1675 annual grants, and 19 staff members dedicated to SPM implementation.</a:t>
            </a:r>
          </a:p>
        </p:txBody>
      </p:sp>
      <p:sp>
        <p:nvSpPr>
          <p:cNvPr id="107524" name="Slide Number Placeholder 3"/>
          <p:cNvSpPr txBox="1">
            <a:spLocks noGrp="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ADAED100-5E39-A348-A9F6-04663685ED20}" type="slidenum">
              <a:rPr lang="en-GB" sz="1300"/>
              <a:pPr algn="r" defTabSz="942975"/>
              <a:t>30</a:t>
            </a:fld>
            <a:endParaRPr lang="en-GB"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dirty="0" smtClean="0">
                <a:latin typeface="Tahoma" charset="0"/>
              </a:rPr>
              <a:t>18: </a:t>
            </a:r>
            <a:r>
              <a:rPr lang="en-US" b="0" dirty="0" smtClean="0">
                <a:latin typeface="Tahoma" charset="0"/>
              </a:rPr>
              <a:t>In general for each audience, how strongly do you agree/disagree with the following statements:</a:t>
            </a:r>
          </a:p>
          <a:p>
            <a:pPr eaLnBrk="1" hangingPunct="1"/>
            <a:endParaRPr lang="en-US" dirty="0" smtClean="0">
              <a:latin typeface="Tahoma" charset="0"/>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 of conservation spend for four audiences: the implementing organization’s board, upper management, program directors, and project managers.</a:t>
            </a:r>
            <a:endParaRPr lang="en-US" dirty="0" smtClean="0"/>
          </a:p>
        </p:txBody>
      </p:sp>
      <p:sp>
        <p:nvSpPr>
          <p:cNvPr id="81924" name="Slide Number Placeholder 3"/>
          <p:cNvSpPr>
            <a:spLocks noGrp="1"/>
          </p:cNvSpPr>
          <p:nvPr>
            <p:ph type="sldNum" sz="quarter" idx="5"/>
          </p:nvPr>
        </p:nvSpPr>
        <p:spPr>
          <a:noFill/>
        </p:spPr>
        <p:txBody>
          <a:bodyPr/>
          <a:lstStyle/>
          <a:p>
            <a:fld id="{5F28BA4F-ACFE-6A4E-8C81-8FF6FDA6D328}" type="slidenum">
              <a:rPr lang="en-GB"/>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US" dirty="0" smtClean="0">
                <a:latin typeface="Tahoma" charset="0"/>
              </a:rPr>
              <a:t>Navigation Slide</a:t>
            </a:r>
            <a:endParaRPr lang="en-US" dirty="0"/>
          </a:p>
        </p:txBody>
      </p:sp>
      <p:sp>
        <p:nvSpPr>
          <p:cNvPr id="109572" name="Slide Number Placeholder 3"/>
          <p:cNvSpPr txBox="1">
            <a:spLocks noGrp="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439015FC-DFB9-D446-8BB9-59C5D78F2E17}" type="slidenum">
              <a:rPr lang="en-GB" sz="1300"/>
              <a:pPr algn="r" defTabSz="942975"/>
              <a:t>32</a:t>
            </a:fld>
            <a:endParaRPr lang="en-GB"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EE1F250-EE5C-EF46-80B1-4E001CEB5882}" type="slidenum">
              <a:rPr lang="en-GB"/>
              <a:pPr/>
              <a:t>33</a:t>
            </a:fld>
            <a:endParaRPr lang="en-GB"/>
          </a:p>
        </p:txBody>
      </p:sp>
      <p:sp>
        <p:nvSpPr>
          <p:cNvPr id="70659" name="Rectangle 2"/>
          <p:cNvSpPr>
            <a:spLocks noGrp="1" noRot="1" noChangeAspect="1" noChangeArrowheads="1" noTextEdit="1"/>
          </p:cNvSpPr>
          <p:nvPr>
            <p:ph type="sldImg"/>
          </p:nvPr>
        </p:nvSpPr>
        <p:spPr>
          <a:xfrm>
            <a:off x="0" y="-14288"/>
            <a:ext cx="6699250" cy="5024438"/>
          </a:xfrm>
          <a:ln/>
        </p:spPr>
      </p:sp>
      <p:sp>
        <p:nvSpPr>
          <p:cNvPr id="70660"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32. In your experience, how important are the following factors in impeding adoption of SPM in your organization?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responding in each category</a:t>
            </a:r>
            <a:endParaRPr lang="en-GB" b="1" dirty="0" smtClean="0"/>
          </a:p>
          <a:p>
            <a:pPr eaLnBrk="1" hangingPunct="1"/>
            <a:endParaRPr lang="en-GB" b="1" dirty="0" smtClean="0"/>
          </a:p>
          <a:p>
            <a:pPr eaLnBrk="1" hangingPunct="1"/>
            <a:r>
              <a:rPr lang="en-GB" b="1" dirty="0" smtClean="0"/>
              <a:t>Notes: </a:t>
            </a:r>
            <a:r>
              <a:rPr lang="en-GB" dirty="0" smtClean="0"/>
              <a:t>Key informants were also asked to </a:t>
            </a:r>
            <a:r>
              <a:rPr lang="en-GB" dirty="0"/>
              <a:t>rank the top three most important impediments to SPM adoption at their organization.  In order, weighted 3-2-1: (1) lack of money (5 out of 14 1</a:t>
            </a:r>
            <a:r>
              <a:rPr lang="en-GB" baseline="30000" dirty="0"/>
              <a:t>st</a:t>
            </a:r>
            <a:r>
              <a:rPr lang="en-GB" dirty="0"/>
              <a:t> place votes); (2) lack of time (3 out of 14 1</a:t>
            </a:r>
            <a:r>
              <a:rPr lang="en-GB" baseline="30000" dirty="0"/>
              <a:t>st</a:t>
            </a:r>
            <a:r>
              <a:rPr lang="en-GB" dirty="0"/>
              <a:t> place votes); (3) </a:t>
            </a:r>
            <a:r>
              <a:rPr lang="en-US" dirty="0"/>
              <a:t>Lack of incentives to change the status quo (i.e., SPM not a part of business practice to date and no incentive to change); (4) Lack of demand from upper management; (5) Lack of staff dedicated to SPM; and (6) Perception that SPM is too complex.</a:t>
            </a:r>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32. In your experience, how important are the following factors in impeding adoption of SPM in your organization?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 of conservation spend.</a:t>
            </a:r>
            <a:endParaRPr lang="en-US" dirty="0" smtClean="0"/>
          </a:p>
          <a:p>
            <a:endParaRPr lang="en-US" dirty="0"/>
          </a:p>
        </p:txBody>
      </p:sp>
      <p:sp>
        <p:nvSpPr>
          <p:cNvPr id="4" name="Slide Number Placeholder 3"/>
          <p:cNvSpPr>
            <a:spLocks noGrp="1"/>
          </p:cNvSpPr>
          <p:nvPr>
            <p:ph type="sldNum" sz="quarter" idx="10"/>
          </p:nvPr>
        </p:nvSpPr>
        <p:spPr/>
        <p:txBody>
          <a:bodyPr/>
          <a:lstStyle/>
          <a:p>
            <a:fld id="{9D78EE8B-DC6D-DE42-BEDC-5E6C61251D95}"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32. In your experience, how important are the following factors in impeding adoption of SPM in your organization?</a:t>
            </a:r>
          </a:p>
          <a:p>
            <a:pPr eaLnBrk="1" hangingPunct="1"/>
            <a:endParaRPr lang="en-US" sz="1200" b="0" kern="120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organizations </a:t>
            </a:r>
            <a:r>
              <a:rPr lang="en-GB" dirty="0" smtClean="0"/>
              <a:t>that report that less than 20% of their conservation budget is guided by SPM (5 out of 15 organizations).</a:t>
            </a:r>
          </a:p>
        </p:txBody>
      </p:sp>
      <p:sp>
        <p:nvSpPr>
          <p:cNvPr id="73732" name="Slide Number Placeholder 3"/>
          <p:cNvSpPr>
            <a:spLocks noGrp="1"/>
          </p:cNvSpPr>
          <p:nvPr>
            <p:ph type="sldNum" sz="quarter" idx="5"/>
          </p:nvPr>
        </p:nvSpPr>
        <p:spPr>
          <a:noFill/>
        </p:spPr>
        <p:txBody>
          <a:bodyPr/>
          <a:lstStyle/>
          <a:p>
            <a:fld id="{10892597-BF19-8B49-96B4-006E67986ACE}" type="slidenum">
              <a:rPr lang="en-GB"/>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Funder </a:t>
            </a:r>
            <a:r>
              <a:rPr lang="en-US" baseline="0" dirty="0" smtClean="0"/>
              <a:t>Survey </a:t>
            </a:r>
            <a:r>
              <a:rPr lang="en-US" b="0" baseline="0" dirty="0" smtClean="0"/>
              <a:t>Question #</a:t>
            </a:r>
            <a:r>
              <a:rPr lang="en-US" dirty="0" smtClean="0"/>
              <a:t>36: </a:t>
            </a:r>
            <a:r>
              <a:rPr lang="en-US" b="0" dirty="0" smtClean="0"/>
              <a:t>In your experience, how important are the following factors in impeding adoption of SPM among your grantees?</a:t>
            </a:r>
          </a:p>
          <a:p>
            <a:pPr eaLnBrk="1" hangingPunct="1"/>
            <a:endParaRPr lang="en-US" b="1" baseline="0" dirty="0" smtClean="0"/>
          </a:p>
          <a:p>
            <a:pPr eaLnBrk="1" hangingPunct="1"/>
            <a:r>
              <a:rPr lang="en-US" b="1" baseline="0" dirty="0" smtClean="0"/>
              <a:t>Data: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Presented by the % of funders responding in each category.</a:t>
            </a:r>
            <a:r>
              <a:rPr lang="en-GB" b="0" baseline="0" dirty="0" smtClean="0"/>
              <a:t>  The question refers to </a:t>
            </a:r>
            <a:r>
              <a:rPr lang="en-US" b="0" baseline="0" dirty="0" smtClean="0"/>
              <a:t>funder’s perception of their grantees.</a:t>
            </a:r>
          </a:p>
        </p:txBody>
      </p:sp>
      <p:sp>
        <p:nvSpPr>
          <p:cNvPr id="75780" name="Slide Number Placeholder 3"/>
          <p:cNvSpPr>
            <a:spLocks noGrp="1"/>
          </p:cNvSpPr>
          <p:nvPr>
            <p:ph type="sldNum" sz="quarter" idx="5"/>
          </p:nvPr>
        </p:nvSpPr>
        <p:spPr>
          <a:noFill/>
        </p:spPr>
        <p:txBody>
          <a:bodyPr/>
          <a:lstStyle/>
          <a:p>
            <a:fld id="{A11D5448-5FB8-CB4C-900C-CAD752D3FBB7}" type="slidenum">
              <a:rPr lang="en-GB"/>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C2C79F5-95D3-E44D-8C2E-9A27B03B36AC}" type="slidenum">
              <a:rPr lang="en-GB"/>
              <a:pPr/>
              <a:t>37</a:t>
            </a:fld>
            <a:endParaRPr lang="en-GB"/>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smtClean="0"/>
              <a:t>Conclusion Slide #1</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797300" y="9345613"/>
            <a:ext cx="2901950" cy="490537"/>
          </a:xfrm>
          <a:prstGeom prst="rect">
            <a:avLst/>
          </a:prstGeom>
          <a:noFill/>
          <a:ln w="9525">
            <a:noFill/>
            <a:miter lim="800000"/>
            <a:headEnd/>
            <a:tailEnd/>
          </a:ln>
        </p:spPr>
        <p:txBody>
          <a:bodyPr lIns="94475" tIns="47239" rIns="94475" bIns="47239" anchor="b">
            <a:prstTxWarp prst="textNoShape">
              <a:avLst/>
            </a:prstTxWarp>
          </a:bodyPr>
          <a:lstStyle/>
          <a:p>
            <a:pPr algn="r" defTabSz="942975"/>
            <a:fld id="{AD4B69EC-82BE-3042-AF7F-D0F96DFD79B1}" type="slidenum">
              <a:rPr lang="en-GB" sz="1300"/>
              <a:pPr algn="r" defTabSz="942975"/>
              <a:t>38</a:t>
            </a:fld>
            <a:endParaRPr lang="en-GB" sz="13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Conclusion Slide #2</a:t>
            </a:r>
          </a:p>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9D1D026-4F8D-6241-A6C6-12937F2E9FDB}" type="slidenum">
              <a:rPr lang="en-GB"/>
              <a:pPr/>
              <a:t>39</a:t>
            </a:fld>
            <a:endParaRPr lang="en-GB"/>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smtClean="0">
                <a:solidFill>
                  <a:schemeClr val="tx1"/>
                </a:solidFill>
                <a:latin typeface="Arial" charset="0"/>
                <a:ea typeface="ＭＳ Ｐゴシック" charset="-128"/>
                <a:cs typeface="ＭＳ Ｐゴシック" charset="-128"/>
              </a:rPr>
              <a:t>Implementers</a:t>
            </a:r>
            <a:r>
              <a:rPr lang="en-US" sz="1200" b="0" i="0" u="none" strike="noStrike" kern="1200" dirty="0" smtClean="0">
                <a:solidFill>
                  <a:schemeClr val="tx1"/>
                </a:solidFill>
                <a:latin typeface="Arial" charset="0"/>
                <a:ea typeface="ＭＳ Ｐゴシック" charset="-128"/>
                <a:cs typeface="ＭＳ Ｐゴシック" charset="-128"/>
              </a:rPr>
              <a:t>:</a:t>
            </a:r>
            <a:r>
              <a:rPr lang="en-US" sz="1200" b="0" i="0" u="none" strike="noStrike" kern="1200" baseline="0" dirty="0" smtClean="0">
                <a:solidFill>
                  <a:schemeClr val="tx1"/>
                </a:solidFill>
                <a:latin typeface="Arial" charset="0"/>
                <a:ea typeface="ＭＳ Ｐゴシック" charset="-128"/>
                <a:cs typeface="ＭＳ Ｐゴシック" charset="-128"/>
              </a:rPr>
              <a:t> </a:t>
            </a:r>
            <a:r>
              <a:rPr lang="en-US" sz="1200" b="0" i="0" u="none" strike="noStrike" kern="1200" dirty="0" smtClean="0">
                <a:solidFill>
                  <a:schemeClr val="tx1"/>
                </a:solidFill>
                <a:latin typeface="Arial" charset="0"/>
                <a:ea typeface="ＭＳ Ｐゴシック" charset="-128"/>
                <a:cs typeface="ＭＳ Ｐゴシック" charset="-128"/>
              </a:rPr>
              <a:t>African Wildlife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BirdLife</a:t>
            </a:r>
            <a:r>
              <a:rPr lang="en-US" sz="1200" b="0" i="0" u="none" strike="noStrike" kern="1200" dirty="0" smtClean="0">
                <a:solidFill>
                  <a:schemeClr val="tx1"/>
                </a:solidFill>
                <a:latin typeface="Arial" charset="0"/>
                <a:ea typeface="ＭＳ Ｐゴシック" charset="-128"/>
                <a:cs typeface="ＭＳ Ｐゴシック" charset="-128"/>
              </a:rPr>
              <a:t> International,</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Conservation International,</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Earthjustice</a:t>
            </a:r>
            <a:r>
              <a:rPr lang="en-US" sz="1200" b="0" i="0" u="none" strike="noStrike" kern="1200" dirty="0" smtClean="0">
                <a:solidFill>
                  <a:schemeClr val="tx1"/>
                </a:solidFill>
                <a:latin typeface="Arial" charset="0"/>
                <a:ea typeface="ＭＳ Ｐゴシック" charset="-128"/>
                <a:cs typeface="ＭＳ Ｐゴシック" charset="-128"/>
              </a:rPr>
              <a:t>,</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Environmental</a:t>
            </a:r>
            <a:r>
              <a:rPr lang="en-US" sz="1200" b="0" i="0" u="none" strike="noStrike" kern="1200" baseline="0" dirty="0" smtClean="0">
                <a:solidFill>
                  <a:schemeClr val="tx1"/>
                </a:solidFill>
                <a:latin typeface="Arial" charset="0"/>
                <a:ea typeface="ＭＳ Ｐゴシック" charset="-128"/>
                <a:cs typeface="ＭＳ Ｐゴシック" charset="-128"/>
              </a:rPr>
              <a:t> Defense Fund</a:t>
            </a:r>
            <a:r>
              <a:rPr lang="en-US" sz="1200" b="0" i="0" u="none" strike="noStrike" kern="1200" dirty="0" smtClean="0">
                <a:solidFill>
                  <a:schemeClr val="tx1"/>
                </a:solidFill>
                <a:latin typeface="Arial" charset="0"/>
                <a:ea typeface="ＭＳ Ｐゴシック" charset="-128"/>
                <a:cs typeface="ＭＳ Ｐゴシック" charset="-128"/>
              </a:rPr>
              <a:t>: Oceans Program,</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IUCN,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National Audubon Society,</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Pew Environment Group,</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Rainforest Alliance,</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Rare,</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Resources for the Future,</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The Nature Conservancy,</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Wildlife Conservation Society,</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WWF International,</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Zoological Society of London</a:t>
            </a:r>
          </a:p>
          <a:p>
            <a:endParaRPr lang="en-US" sz="1200" b="0" i="0" u="none" strike="noStrike" kern="1200" dirty="0" smtClean="0">
              <a:solidFill>
                <a:schemeClr val="tx1"/>
              </a:solidFill>
              <a:latin typeface="Arial" charset="0"/>
              <a:ea typeface="ＭＳ Ｐゴシック" charset="-128"/>
              <a:cs typeface="ＭＳ Ｐゴシック" charset="-128"/>
            </a:endParaRPr>
          </a:p>
          <a:p>
            <a:r>
              <a:rPr lang="en-US" sz="1200" b="1" i="0" u="none" strike="noStrike" kern="1200" dirty="0" smtClean="0">
                <a:solidFill>
                  <a:schemeClr val="tx1"/>
                </a:solidFill>
                <a:latin typeface="Arial" charset="0"/>
                <a:ea typeface="ＭＳ Ｐゴシック" charset="-128"/>
                <a:cs typeface="ＭＳ Ｐゴシック" charset="-128"/>
              </a:rPr>
              <a:t>Funders:</a:t>
            </a:r>
            <a:r>
              <a:rPr lang="en-US" sz="1200" b="1" i="0" u="none" strike="noStrike" kern="1200" baseline="0" dirty="0" smtClean="0">
                <a:solidFill>
                  <a:schemeClr val="tx1"/>
                </a:solidFill>
                <a:latin typeface="Arial" charset="0"/>
                <a:ea typeface="ＭＳ Ｐゴシック" charset="-128"/>
                <a:cs typeface="ＭＳ Ｐゴシック" charset="-128"/>
              </a:rPr>
              <a:t> </a:t>
            </a:r>
            <a:r>
              <a:rPr lang="en-US" sz="1200" b="0" i="0" u="none" strike="noStrike" kern="1200" dirty="0" smtClean="0">
                <a:solidFill>
                  <a:schemeClr val="tx1"/>
                </a:solidFill>
                <a:latin typeface="Arial" charset="0"/>
                <a:ea typeface="ＭＳ Ｐゴシック" charset="-128"/>
                <a:cs typeface="ＭＳ Ｐゴシック" charset="-128"/>
              </a:rPr>
              <a:t>Blue Moon Fund,</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Campbell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Global</a:t>
            </a:r>
            <a:r>
              <a:rPr lang="en-US" sz="1200" b="0" i="0" u="none" strike="noStrike" kern="1200" baseline="0" dirty="0" smtClean="0">
                <a:solidFill>
                  <a:schemeClr val="tx1"/>
                </a:solidFill>
                <a:latin typeface="Arial" charset="0"/>
                <a:ea typeface="ＭＳ Ｐゴシック" charset="-128"/>
                <a:cs typeface="ＭＳ Ｐゴシック" charset="-128"/>
              </a:rPr>
              <a:t> Environment Facility</a:t>
            </a:r>
            <a:r>
              <a:rPr lang="en-US" sz="1200" b="0" i="0" u="none" strike="noStrike" kern="1200" dirty="0" smtClean="0">
                <a:solidFill>
                  <a:schemeClr val="tx1"/>
                </a:solidFill>
                <a:latin typeface="Arial" charset="0"/>
                <a:ea typeface="ＭＳ Ｐゴシック" charset="-128"/>
                <a:cs typeface="ＭＳ Ｐゴシック" charset="-128"/>
              </a:rPr>
              <a:t>,</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Kingfisher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MacArthur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Margaret A. Cargill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Marisla</a:t>
            </a:r>
            <a:r>
              <a:rPr lang="en-US" sz="1200" b="0" i="0" u="none" strike="noStrike" kern="1200" dirty="0" smtClean="0">
                <a:solidFill>
                  <a:schemeClr val="tx1"/>
                </a:solidFill>
                <a:latin typeface="Arial" charset="0"/>
                <a:ea typeface="ＭＳ Ｐゴシック" charset="-128"/>
                <a:cs typeface="ＭＳ Ｐゴシック" charset="-128"/>
              </a:rPr>
              <a:t>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Mulago</a:t>
            </a:r>
            <a:r>
              <a:rPr lang="en-US" sz="1200" b="0" i="0" u="none" strike="noStrike" kern="1200" dirty="0" smtClean="0">
                <a:solidFill>
                  <a:schemeClr val="tx1"/>
                </a:solidFill>
                <a:latin typeface="Arial" charset="0"/>
                <a:ea typeface="ＭＳ Ｐゴシック" charset="-128"/>
                <a:cs typeface="ＭＳ Ｐゴシック" charset="-128"/>
              </a:rPr>
              <a:t>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National Fish and Wildlife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Oak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The David and Lucile Packard Foundation,</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The Leona M. and Harry B. </a:t>
            </a:r>
            <a:r>
              <a:rPr lang="en-US" sz="1200" b="0" i="0" u="none" strike="noStrike" kern="1200" dirty="0" err="1" smtClean="0">
                <a:solidFill>
                  <a:schemeClr val="tx1"/>
                </a:solidFill>
                <a:latin typeface="Arial" charset="0"/>
                <a:ea typeface="ＭＳ Ｐゴシック" charset="-128"/>
                <a:cs typeface="ＭＳ Ｐゴシック" charset="-128"/>
              </a:rPr>
              <a:t>Helmsley</a:t>
            </a:r>
            <a:r>
              <a:rPr lang="en-US" sz="1200" b="0" i="0" u="none" strike="noStrike" kern="1200" dirty="0" smtClean="0">
                <a:solidFill>
                  <a:schemeClr val="tx1"/>
                </a:solidFill>
                <a:latin typeface="Arial" charset="0"/>
                <a:ea typeface="ＭＳ Ｐゴシック" charset="-128"/>
                <a:cs typeface="ＭＳ Ｐゴシック" charset="-128"/>
              </a:rPr>
              <a:t> Charitable Trust,</a:t>
            </a:r>
            <a:r>
              <a:rPr lang="en-US" dirty="0" smtClean="0"/>
              <a:t> </a:t>
            </a:r>
            <a:r>
              <a:rPr lang="en-US" sz="1200" b="0" i="0" u="none" strike="noStrike" kern="1200" dirty="0" smtClean="0">
                <a:solidFill>
                  <a:schemeClr val="tx1"/>
                </a:solidFill>
                <a:latin typeface="Arial" charset="0"/>
                <a:ea typeface="ＭＳ Ｐゴシック" charset="-128"/>
                <a:cs typeface="ＭＳ Ｐゴシック" charset="-128"/>
              </a:rPr>
              <a:t>Walton Family Foundation,</a:t>
            </a:r>
            <a:r>
              <a:rPr lang="en-US" dirty="0" smtClean="0"/>
              <a:t> </a:t>
            </a:r>
            <a:r>
              <a:rPr lang="en-US" sz="1200" b="0" i="0" u="none" strike="noStrike" kern="1200" dirty="0" err="1" smtClean="0">
                <a:solidFill>
                  <a:schemeClr val="tx1"/>
                </a:solidFill>
                <a:latin typeface="Arial" charset="0"/>
                <a:ea typeface="ＭＳ Ｐゴシック" charset="-128"/>
                <a:cs typeface="ＭＳ Ｐゴシック" charset="-128"/>
              </a:rPr>
              <a:t>Wilburforce</a:t>
            </a:r>
            <a:r>
              <a:rPr lang="en-US" sz="1200" b="0" i="0" u="none" strike="noStrike" kern="1200" dirty="0" smtClean="0">
                <a:solidFill>
                  <a:schemeClr val="tx1"/>
                </a:solidFill>
                <a:latin typeface="Arial" charset="0"/>
                <a:ea typeface="ＭＳ Ｐゴシック" charset="-128"/>
                <a:cs typeface="ＭＳ Ｐゴシック" charset="-128"/>
              </a:rPr>
              <a:t> Foundation</a:t>
            </a:r>
            <a:endParaRPr lang="en-US" b="1" dirty="0"/>
          </a:p>
        </p:txBody>
      </p:sp>
      <p:sp>
        <p:nvSpPr>
          <p:cNvPr id="4" name="Slide Number Placeholder 3"/>
          <p:cNvSpPr>
            <a:spLocks noGrp="1"/>
          </p:cNvSpPr>
          <p:nvPr>
            <p:ph type="sldNum" sz="quarter" idx="10"/>
          </p:nvPr>
        </p:nvSpPr>
        <p:spPr/>
        <p:txBody>
          <a:bodyPr/>
          <a:lstStyle/>
          <a:p>
            <a:fld id="{9D78EE8B-DC6D-DE42-BEDC-5E6C61251D9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a:t>
            </a:r>
            <a:r>
              <a:rPr lang="en-US" b="0" baseline="0" dirty="0" smtClean="0"/>
              <a:t>Question #</a:t>
            </a:r>
            <a:r>
              <a:rPr lang="en-US" sz="1200" b="0" kern="1200" dirty="0" smtClean="0">
                <a:solidFill>
                  <a:schemeClr val="tx1"/>
                </a:solidFill>
                <a:latin typeface="Arial" charset="0"/>
                <a:ea typeface="ＭＳ Ｐゴシック" charset="-128"/>
                <a:cs typeface="ＭＳ Ｐゴシック" charset="-128"/>
              </a:rPr>
              <a:t>12. Please describe what SPM means in your organization. Where possible, give specific examples of SPM practice and/or frameworks employed by your org.</a:t>
            </a:r>
            <a:endParaRPr lang="en-US" b="0" baseline="0" dirty="0" smtClean="0"/>
          </a:p>
          <a:p>
            <a:pPr eaLnBrk="1" hangingPunct="1"/>
            <a:endParaRPr lang="en-US" dirty="0" smtClean="0"/>
          </a:p>
          <a:p>
            <a:pPr eaLnBrk="1" hangingPunct="1"/>
            <a:r>
              <a:rPr lang="en-US" b="1" dirty="0" smtClean="0"/>
              <a:t>Notes: </a:t>
            </a:r>
            <a:r>
              <a:rPr lang="en-US" dirty="0" smtClean="0"/>
              <a:t>Quotations </a:t>
            </a:r>
            <a:r>
              <a:rPr lang="en-US" dirty="0"/>
              <a:t>from key informants at implementing organizations:</a:t>
            </a:r>
            <a:r>
              <a:rPr lang="en-US" dirty="0" smtClean="0"/>
              <a:t> edited </a:t>
            </a:r>
            <a:r>
              <a:rPr lang="en-US" dirty="0"/>
              <a:t>for</a:t>
            </a:r>
            <a:r>
              <a:rPr lang="en-US" dirty="0" smtClean="0"/>
              <a:t> grammar</a:t>
            </a:r>
            <a:r>
              <a:rPr lang="en-US" baseline="0" dirty="0" smtClean="0"/>
              <a:t> &amp; clarity </a:t>
            </a:r>
            <a:r>
              <a:rPr lang="en-US" dirty="0" smtClean="0"/>
              <a:t>&amp; </a:t>
            </a:r>
            <a:r>
              <a:rPr lang="en-US" dirty="0"/>
              <a:t>to preserve anonymity</a:t>
            </a:r>
          </a:p>
        </p:txBody>
      </p:sp>
      <p:sp>
        <p:nvSpPr>
          <p:cNvPr id="22532" name="Slide Number Placeholder 3"/>
          <p:cNvSpPr>
            <a:spLocks noGrp="1"/>
          </p:cNvSpPr>
          <p:nvPr>
            <p:ph type="sldNum" sz="quarter" idx="5"/>
          </p:nvPr>
        </p:nvSpPr>
        <p:spPr>
          <a:noFill/>
        </p:spPr>
        <p:txBody>
          <a:bodyPr/>
          <a:lstStyle/>
          <a:p>
            <a:fld id="{6660BE29-13F9-3546-BB32-55C22C8AEB4C}" type="slidenum">
              <a:rPr lang="en-GB"/>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sz="1200" b="0" kern="1200" dirty="0" smtClean="0">
                <a:solidFill>
                  <a:schemeClr val="tx1"/>
                </a:solidFill>
                <a:latin typeface="Arial" charset="0"/>
                <a:ea typeface="ＭＳ Ｐゴシック" charset="-128"/>
                <a:cs typeface="ＭＳ Ｐゴシック" charset="-128"/>
              </a:rPr>
              <a:t>Funder Survey Question #12. Does your foundation have set frameworks for SPM or elements of SPM? Where possible, give specific examples of the kinds of SPM utilized at your foundation. If your foundation does not engage in any form of SPM, please note that.</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Notes: </a:t>
            </a:r>
            <a:r>
              <a:rPr lang="en-US" dirty="0" smtClean="0"/>
              <a:t>Quotations from key informants at funders: edited for grammar</a:t>
            </a:r>
            <a:r>
              <a:rPr lang="en-US" baseline="0" dirty="0" smtClean="0"/>
              <a:t> &amp; clarity </a:t>
            </a:r>
            <a:r>
              <a:rPr lang="en-US" dirty="0" smtClean="0"/>
              <a:t>&amp; to preserve anonymity</a:t>
            </a:r>
          </a:p>
          <a:p>
            <a:pPr eaLnBrk="1" hangingPunct="1"/>
            <a:endParaRPr lang="en-US" dirty="0"/>
          </a:p>
        </p:txBody>
      </p:sp>
      <p:sp>
        <p:nvSpPr>
          <p:cNvPr id="24580" name="Slide Number Placeholder 3"/>
          <p:cNvSpPr>
            <a:spLocks noGrp="1"/>
          </p:cNvSpPr>
          <p:nvPr>
            <p:ph type="sldNum" sz="quarter" idx="5"/>
          </p:nvPr>
        </p:nvSpPr>
        <p:spPr>
          <a:noFill/>
        </p:spPr>
        <p:txBody>
          <a:bodyPr/>
          <a:lstStyle/>
          <a:p>
            <a:fld id="{3AD5E378-C599-DE48-9EE6-41D81411BE1F}" type="slidenum">
              <a:rPr lang="en-GB"/>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AB058DB-AB5E-524C-B3A9-DC8698F687EB}" type="slidenum">
              <a:rPr lang="en-GB"/>
              <a:pPr/>
              <a:t>7</a:t>
            </a:fld>
            <a:endParaRPr lang="en-GB"/>
          </a:p>
        </p:txBody>
      </p:sp>
      <p:sp>
        <p:nvSpPr>
          <p:cNvPr id="27651" name="Rectangle 2"/>
          <p:cNvSpPr>
            <a:spLocks noGrp="1" noRot="1" noChangeAspect="1" noChangeArrowheads="1" noTextEdit="1"/>
          </p:cNvSpPr>
          <p:nvPr>
            <p:ph type="sldImg"/>
          </p:nvPr>
        </p:nvSpPr>
        <p:spPr>
          <a:xfrm>
            <a:off x="0" y="-14288"/>
            <a:ext cx="6699250" cy="5024438"/>
          </a:xfrm>
          <a:ln/>
        </p:spPr>
      </p:sp>
      <p:sp>
        <p:nvSpPr>
          <p:cNvPr id="27652" name="Rectangle 3"/>
          <p:cNvSpPr>
            <a:spLocks noGrp="1" noChangeArrowheads="1"/>
          </p:cNvSpPr>
          <p:nvPr>
            <p:ph type="body" idx="1"/>
          </p:nvPr>
        </p:nvSpPr>
        <p:spPr>
          <a:xfrm>
            <a:off x="242888" y="5253038"/>
            <a:ext cx="6283325" cy="4051300"/>
          </a:xfrm>
          <a:noFill/>
          <a:ln/>
        </p:spPr>
        <p:txBody>
          <a:bodyPr lIns="89384" tIns="44694" rIns="89384" bIns="44694"/>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Survey</a:t>
            </a:r>
            <a:r>
              <a:rPr lang="en-US" b="1" baseline="0" dirty="0" smtClean="0"/>
              <a:t> source: </a:t>
            </a:r>
          </a:p>
          <a:p>
            <a:pPr eaLnBrk="1" hangingPunct="1"/>
            <a:r>
              <a:rPr lang="en-US" dirty="0" smtClean="0"/>
              <a:t>Implementer</a:t>
            </a:r>
            <a:r>
              <a:rPr lang="en-US" baseline="0" dirty="0" smtClean="0"/>
              <a:t> Survey Question </a:t>
            </a:r>
            <a:r>
              <a:rPr lang="en-US" b="0" baseline="0" dirty="0" smtClean="0"/>
              <a:t>#</a:t>
            </a:r>
            <a:r>
              <a:rPr lang="en-US" sz="1200" b="0" kern="1200" dirty="0" smtClean="0">
                <a:solidFill>
                  <a:schemeClr val="tx1"/>
                </a:solidFill>
                <a:latin typeface="Arial" charset="0"/>
                <a:ea typeface="ＭＳ Ｐゴシック" charset="-128"/>
                <a:cs typeface="ＭＳ Ｐゴシック" charset="-128"/>
              </a:rPr>
              <a:t>19. At the scale of projects, is SPM practiced </a:t>
            </a:r>
            <a:r>
              <a:rPr lang="en-US" sz="1200" b="0" i="1" kern="1200" dirty="0" smtClean="0">
                <a:solidFill>
                  <a:schemeClr val="tx1"/>
                </a:solidFill>
                <a:latin typeface="Arial" charset="0"/>
                <a:ea typeface="ＭＳ Ｐゴシック" charset="-128"/>
                <a:cs typeface="ＭＳ Ｐゴシック" charset="-128"/>
              </a:rPr>
              <a:t>well </a:t>
            </a:r>
            <a:r>
              <a:rPr lang="en-US" sz="1200" b="0" i="0" kern="1200" dirty="0" smtClean="0">
                <a:solidFill>
                  <a:schemeClr val="tx1"/>
                </a:solidFill>
                <a:latin typeface="Arial" charset="0"/>
                <a:ea typeface="ＭＳ Ｐゴシック" charset="-128"/>
                <a:cs typeface="ＭＳ Ｐゴシック" charset="-128"/>
              </a:rPr>
              <a:t>at your organization?</a:t>
            </a:r>
          </a:p>
          <a:p>
            <a:pPr eaLnBrk="1" hangingPunct="1"/>
            <a:endParaRPr lang="en-US" sz="1200" b="1" i="0" kern="1200" baseline="0" dirty="0" smtClean="0">
              <a:solidFill>
                <a:schemeClr val="tx1"/>
              </a:solidFill>
              <a:latin typeface="Arial" charset="0"/>
              <a:ea typeface="ＭＳ Ｐゴシック" charset="-128"/>
              <a:cs typeface="ＭＳ Ｐゴシック" charset="-128"/>
            </a:endParaRPr>
          </a:p>
          <a:p>
            <a:pPr eaLnBrk="1" hangingPunct="1"/>
            <a:r>
              <a:rPr lang="en-US" b="1" baseline="0" dirty="0" smtClean="0"/>
              <a:t>Data: </a:t>
            </a:r>
          </a:p>
          <a:p>
            <a:pPr eaLnBrk="1" hangingPunct="1"/>
            <a:r>
              <a:rPr lang="en-US" b="0" baseline="0" dirty="0" smtClean="0"/>
              <a:t>Presented by (left) the number of organizations responding in each category, and (right) by USD million.</a:t>
            </a:r>
          </a:p>
          <a:p>
            <a:pPr eaLnBrk="1" hangingPunct="1"/>
            <a:endParaRPr lang="en-US" b="0" baseline="0" dirty="0" smtClean="0"/>
          </a:p>
          <a:p>
            <a:pPr eaLnBrk="1" hangingPunct="1"/>
            <a:r>
              <a:rPr lang="en-US" b="1" baseline="0" dirty="0" smtClean="0"/>
              <a:t>Notes:  </a:t>
            </a:r>
            <a:r>
              <a:rPr lang="en-US" b="0" baseline="0" dirty="0" smtClean="0"/>
              <a:t>Throughout the slideshow, data for implementing organizations will be presented in two ways: (1) by # of organization respondents, and (2) by conservation dollars spent.  Where data is presented by organization, the results indicate an idea of the community behavior for each response, treating each organization’s response as equal.  Where data is presented by conservation dollars spent, the results indicate an idea of the magnitude for each response.  For example, if Organization “A” has a budget of $750 and Organization “B” has a budget of $250, a hypothetical figure weighted by “Conservation Dollars Spent” would show Organization A’s response as 75% and Organization B’s as 25%.</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E55B04-13C9-794D-9E2C-8152779E65D4}" type="slidenum">
              <a:rPr lang="en-GB"/>
              <a:pPr/>
              <a:t>8</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Navigation</a:t>
            </a:r>
            <a:r>
              <a:rPr lang="en-US" baseline="0" dirty="0" smtClean="0"/>
              <a:t> slide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59F9FB7-26E2-1C4E-ACB1-A01F89031AC5}" type="slidenum">
              <a:rPr lang="en-GB"/>
              <a:pPr/>
              <a:t>9</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Navigation</a:t>
            </a:r>
            <a:r>
              <a:rPr lang="en-US" baseline="0" dirty="0" smtClean="0"/>
              <a:t> slide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5506" name="Rectangle 2"/>
          <p:cNvSpPr>
            <a:spLocks noGrp="1" noChangeArrowheads="1"/>
          </p:cNvSpPr>
          <p:nvPr>
            <p:ph type="ctrTitle" sz="quarter"/>
          </p:nvPr>
        </p:nvSpPr>
        <p:spPr>
          <a:xfrm>
            <a:off x="644525" y="1154113"/>
            <a:ext cx="7489825" cy="1152525"/>
          </a:xfrm>
        </p:spPr>
        <p:txBody>
          <a:bodyPr lIns="91440" rIns="91440" anchor="b"/>
          <a:lstStyle>
            <a:lvl1pPr>
              <a:defRPr sz="33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644525" y="2305050"/>
            <a:ext cx="7497763" cy="904875"/>
          </a:xfrm>
        </p:spPr>
        <p:txBody>
          <a:bodyPr lIns="91440" rIns="91440" anchor="ctr"/>
          <a:lstStyle>
            <a:lvl1pPr marL="0" indent="0">
              <a:spcBef>
                <a:spcPct val="0"/>
              </a:spcBef>
              <a:buFont typeface="Wingdings" charset="2"/>
              <a:buNone/>
              <a:defRPr sz="2400" b="1">
                <a:solidFill>
                  <a:schemeClr val="bg1"/>
                </a:solidFill>
              </a:defRPr>
            </a:lvl1pPr>
          </a:lstStyle>
          <a:p>
            <a:r>
              <a:rPr lang="en-US"/>
              <a:t>Click to edit Master text styles</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66675"/>
            <a:ext cx="2132013" cy="5599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66675"/>
            <a:ext cx="6245225" cy="5599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9088" y="1636713"/>
            <a:ext cx="4186237"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636713"/>
            <a:ext cx="4186238" cy="4029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8161338" y="0"/>
            <a:ext cx="982662" cy="373063"/>
          </a:xfrm>
        </p:spPr>
        <p:txBody>
          <a:bodyPr/>
          <a:lstStyle>
            <a:lvl1pPr>
              <a:defRPr/>
            </a:lvl1pPr>
          </a:lstStyle>
          <a:p>
            <a:r>
              <a:rPr lang="en-US"/>
              <a:t>SPM Survey - Page &lt;#&gt;</a:t>
            </a:r>
            <a:endParaRPr lang="de-DE"/>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4325" y="66675"/>
            <a:ext cx="6297613" cy="600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title style</a:t>
            </a:r>
            <a:endParaRPr lang="de-DE"/>
          </a:p>
        </p:txBody>
      </p:sp>
      <p:sp>
        <p:nvSpPr>
          <p:cNvPr id="1027" name="Rectangle 3"/>
          <p:cNvSpPr>
            <a:spLocks noGrp="1" noChangeArrowheads="1"/>
          </p:cNvSpPr>
          <p:nvPr>
            <p:ph type="body" idx="1"/>
          </p:nvPr>
        </p:nvSpPr>
        <p:spPr bwMode="auto">
          <a:xfrm>
            <a:off x="319088" y="1636713"/>
            <a:ext cx="8524875" cy="402907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3"/>
          </p:nvPr>
        </p:nvSpPr>
        <p:spPr>
          <a:xfrm>
            <a:off x="7078663" y="6451600"/>
            <a:ext cx="2065337" cy="406400"/>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000000"/>
                </a:solidFill>
              </a:defRPr>
            </a:lvl1pPr>
          </a:lstStyle>
          <a:p>
            <a:r>
              <a:rPr lang="en-US"/>
              <a:t>SPM Survey - Page &lt;#&gt;</a:t>
            </a:r>
          </a:p>
        </p:txBody>
      </p:sp>
      <p:sp>
        <p:nvSpPr>
          <p:cNvPr id="9" name="Slide Number Placeholder 8"/>
          <p:cNvSpPr>
            <a:spLocks noGrp="1"/>
          </p:cNvSpPr>
          <p:nvPr>
            <p:ph type="sldNum" sz="quarter" idx="4"/>
          </p:nvPr>
        </p:nvSpPr>
        <p:spPr>
          <a:xfrm>
            <a:off x="4757738"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r>
              <a:rPr lang="en-US"/>
              <a:t> SPM Survey – Page </a:t>
            </a:r>
            <a:fld id="{05EBD956-8F67-A84C-9AF6-7DB5182178E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wipe dir="r"/>
  </p:transition>
  <p:hf sldNum="0" hdr="0" dt="0"/>
  <p:txStyles>
    <p:titleStyle>
      <a:lvl1pPr algn="l" rtl="0" eaLnBrk="0" fontAlgn="base" hangingPunct="0">
        <a:lnSpc>
          <a:spcPct val="95000"/>
        </a:lnSpc>
        <a:spcBef>
          <a:spcPct val="0"/>
        </a:spcBef>
        <a:spcAft>
          <a:spcPct val="0"/>
        </a:spcAft>
        <a:defRPr sz="2200" b="1">
          <a:solidFill>
            <a:schemeClr val="bg1"/>
          </a:solidFill>
          <a:latin typeface="+mj-lt"/>
          <a:ea typeface="ＭＳ Ｐゴシック" charset="-128"/>
          <a:cs typeface="ＭＳ Ｐゴシック" charset="-128"/>
        </a:defRPr>
      </a:lvl1pPr>
      <a:lvl2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2pPr>
      <a:lvl3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3pPr>
      <a:lvl4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4pPr>
      <a:lvl5pPr algn="l" rtl="0" eaLnBrk="0" fontAlgn="base" hangingPunct="0">
        <a:lnSpc>
          <a:spcPct val="95000"/>
        </a:lnSpc>
        <a:spcBef>
          <a:spcPct val="0"/>
        </a:spcBef>
        <a:spcAft>
          <a:spcPct val="0"/>
        </a:spcAft>
        <a:defRPr sz="2200" b="1">
          <a:solidFill>
            <a:schemeClr val="bg1"/>
          </a:solidFill>
          <a:latin typeface="Arial" charset="0"/>
          <a:ea typeface="ＭＳ Ｐゴシック" charset="-128"/>
          <a:cs typeface="ＭＳ Ｐゴシック" charset="-128"/>
        </a:defRPr>
      </a:lvl5pPr>
      <a:lvl6pPr marL="457200" algn="l" rtl="0" fontAlgn="base">
        <a:lnSpc>
          <a:spcPct val="95000"/>
        </a:lnSpc>
        <a:spcBef>
          <a:spcPct val="0"/>
        </a:spcBef>
        <a:spcAft>
          <a:spcPct val="0"/>
        </a:spcAft>
        <a:defRPr sz="2200" b="1">
          <a:solidFill>
            <a:schemeClr val="bg1"/>
          </a:solidFill>
          <a:latin typeface="Arial" charset="0"/>
        </a:defRPr>
      </a:lvl6pPr>
      <a:lvl7pPr marL="914400" algn="l" rtl="0" fontAlgn="base">
        <a:lnSpc>
          <a:spcPct val="95000"/>
        </a:lnSpc>
        <a:spcBef>
          <a:spcPct val="0"/>
        </a:spcBef>
        <a:spcAft>
          <a:spcPct val="0"/>
        </a:spcAft>
        <a:defRPr sz="2200" b="1">
          <a:solidFill>
            <a:schemeClr val="bg1"/>
          </a:solidFill>
          <a:latin typeface="Arial" charset="0"/>
        </a:defRPr>
      </a:lvl7pPr>
      <a:lvl8pPr marL="1371600" algn="l" rtl="0" fontAlgn="base">
        <a:lnSpc>
          <a:spcPct val="95000"/>
        </a:lnSpc>
        <a:spcBef>
          <a:spcPct val="0"/>
        </a:spcBef>
        <a:spcAft>
          <a:spcPct val="0"/>
        </a:spcAft>
        <a:defRPr sz="2200" b="1">
          <a:solidFill>
            <a:schemeClr val="bg1"/>
          </a:solidFill>
          <a:latin typeface="Arial" charset="0"/>
        </a:defRPr>
      </a:lvl8pPr>
      <a:lvl9pPr marL="1828800" algn="l" rtl="0" fontAlgn="base">
        <a:lnSpc>
          <a:spcPct val="95000"/>
        </a:lnSpc>
        <a:spcBef>
          <a:spcPct val="0"/>
        </a:spcBef>
        <a:spcAft>
          <a:spcPct val="0"/>
        </a:spcAft>
        <a:defRPr sz="2200" b="1">
          <a:solidFill>
            <a:schemeClr val="bg1"/>
          </a:solidFill>
          <a:latin typeface="Arial" charset="0"/>
        </a:defRPr>
      </a:lvl9pPr>
    </p:titleStyle>
    <p:bodyStyle>
      <a:lvl1pPr marL="190500" indent="-190500"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ＭＳ Ｐゴシック" charset="-128"/>
          <a:cs typeface="ＭＳ Ｐゴシック" charset="-128"/>
        </a:defRPr>
      </a:lvl1pPr>
      <a:lvl2pPr marL="381000" indent="-188913" algn="l" rtl="0" eaLnBrk="0" fontAlgn="base" hangingPunct="0">
        <a:spcBef>
          <a:spcPct val="40000"/>
        </a:spcBef>
        <a:spcAft>
          <a:spcPct val="0"/>
        </a:spcAft>
        <a:buClr>
          <a:schemeClr val="accent1"/>
        </a:buClr>
        <a:buChar char="-"/>
        <a:defRPr>
          <a:solidFill>
            <a:schemeClr val="tx1"/>
          </a:solidFill>
          <a:latin typeface="+mn-lt"/>
          <a:ea typeface="ＭＳ Ｐゴシック" charset="-128"/>
        </a:defRPr>
      </a:lvl2pPr>
      <a:lvl3pPr marL="561975" indent="-179388" algn="l" rtl="0" eaLnBrk="0" fontAlgn="base" hangingPunct="0">
        <a:spcBef>
          <a:spcPct val="40000"/>
        </a:spcBef>
        <a:spcAft>
          <a:spcPct val="0"/>
        </a:spcAft>
        <a:buClr>
          <a:schemeClr val="accent1"/>
        </a:buClr>
        <a:buChar char="-"/>
        <a:defRPr>
          <a:solidFill>
            <a:schemeClr val="tx1"/>
          </a:solidFill>
          <a:latin typeface="+mn-lt"/>
          <a:ea typeface="ＭＳ Ｐゴシック" charset="-128"/>
        </a:defRPr>
      </a:lvl3pPr>
      <a:lvl4pPr marL="768350" indent="-204788" algn="l" rtl="0" eaLnBrk="0" fontAlgn="base" hangingPunct="0">
        <a:spcBef>
          <a:spcPct val="40000"/>
        </a:spcBef>
        <a:spcAft>
          <a:spcPct val="0"/>
        </a:spcAft>
        <a:buClr>
          <a:schemeClr val="accent1"/>
        </a:buClr>
        <a:buChar char="-"/>
        <a:defRPr>
          <a:solidFill>
            <a:schemeClr val="tx1"/>
          </a:solidFill>
          <a:latin typeface="+mn-lt"/>
          <a:ea typeface="ＭＳ Ｐゴシック" charset="-128"/>
        </a:defRPr>
      </a:lvl4pPr>
      <a:lvl5pPr marL="1050925" indent="-168275" algn="l" rtl="0" eaLnBrk="0" fontAlgn="base" hangingPunct="0">
        <a:spcBef>
          <a:spcPct val="40000"/>
        </a:spcBef>
        <a:spcAft>
          <a:spcPct val="0"/>
        </a:spcAft>
        <a:buClr>
          <a:schemeClr val="accent1"/>
        </a:buClr>
        <a:buFont typeface="Wingdings" charset="2"/>
        <a:defRPr>
          <a:solidFill>
            <a:schemeClr val="tx1"/>
          </a:solidFill>
          <a:latin typeface="+mn-lt"/>
          <a:ea typeface="ＭＳ Ｐゴシック" charset="-128"/>
        </a:defRPr>
      </a:lvl5pPr>
      <a:lvl6pPr marL="15081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6pPr>
      <a:lvl7pPr marL="19653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7pPr>
      <a:lvl8pPr marL="24225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8pPr>
      <a:lvl9pPr marL="2879725" indent="-168275" algn="l" rtl="0" fontAlgn="base">
        <a:spcBef>
          <a:spcPct val="40000"/>
        </a:spcBef>
        <a:spcAft>
          <a:spcPct val="0"/>
        </a:spcAft>
        <a:buClr>
          <a:schemeClr val="accent1"/>
        </a:buClr>
        <a:buFont typeface="Wingdings" charset="2"/>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neotropicalconservancy.org" TargetMode="External"/><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slideLayout" Target="../slideLayouts/slideLayout7.xml"/><Relationship Id="rId21" Type="http://schemas.openxmlformats.org/officeDocument/2006/relationships/image" Target="../media/image16.png"/><Relationship Id="rId34" Type="http://schemas.openxmlformats.org/officeDocument/2006/relationships/image" Target="../media/image29.png"/><Relationship Id="rId7" Type="http://schemas.openxmlformats.org/officeDocument/2006/relationships/hyperlink" Target="mailto:tedr.kahn@neotropicalconservancy.org" TargetMode="External"/><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20.png"/><Relationship Id="rId33" Type="http://schemas.openxmlformats.org/officeDocument/2006/relationships/image" Target="../media/image28.png"/><Relationship Id="rId2" Type="http://schemas.openxmlformats.org/officeDocument/2006/relationships/tags" Target="../tags/tag17.xml"/><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vmlDrawing" Target="../drawings/vmlDrawing1.vml"/><Relationship Id="rId6" Type="http://schemas.openxmlformats.org/officeDocument/2006/relationships/image" Target="../media/image32.jpeg"/><Relationship Id="rId11" Type="http://schemas.openxmlformats.org/officeDocument/2006/relationships/image" Target="../media/image6.png"/><Relationship Id="rId24" Type="http://schemas.openxmlformats.org/officeDocument/2006/relationships/image" Target="../media/image19.png"/><Relationship Id="rId32" Type="http://schemas.openxmlformats.org/officeDocument/2006/relationships/image" Target="../media/image27.png"/><Relationship Id="rId5" Type="http://schemas.openxmlformats.org/officeDocument/2006/relationships/oleObject" Target="../embeddings/oleObject1.bin"/><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media/image5.jpeg"/><Relationship Id="rId19" Type="http://schemas.openxmlformats.org/officeDocument/2006/relationships/image" Target="../media/image14.png"/><Relationship Id="rId31" Type="http://schemas.openxmlformats.org/officeDocument/2006/relationships/image" Target="../media/image26.tiff"/><Relationship Id="rId4" Type="http://schemas.openxmlformats.org/officeDocument/2006/relationships/notesSlide" Target="../notesSlides/notesSlide39.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 Id="rId35"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tiff"/><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14"/>
          <p:cNvSpPr>
            <a:spLocks noGrp="1" noChangeArrowheads="1"/>
          </p:cNvSpPr>
          <p:nvPr>
            <p:ph type="ctrTitle"/>
          </p:nvPr>
        </p:nvSpPr>
        <p:spPr>
          <a:xfrm>
            <a:off x="644525" y="963613"/>
            <a:ext cx="7489825" cy="1152525"/>
          </a:xfrm>
        </p:spPr>
        <p:txBody>
          <a:bodyPr/>
          <a:lstStyle/>
          <a:p>
            <a:pPr eaLnBrk="1" hangingPunct="1"/>
            <a:r>
              <a:rPr lang="en-US" sz="3600"/>
              <a:t>Performance Measurement</a:t>
            </a:r>
            <a:br>
              <a:rPr lang="en-US" sz="3600"/>
            </a:br>
            <a:r>
              <a:rPr lang="en-US" sz="3600"/>
              <a:t>in the Conservation Community</a:t>
            </a:r>
            <a:endParaRPr lang="de-DE"/>
          </a:p>
        </p:txBody>
      </p:sp>
      <p:sp>
        <p:nvSpPr>
          <p:cNvPr id="15363" name="Rectangle 15"/>
          <p:cNvSpPr>
            <a:spLocks noGrp="1" noChangeArrowheads="1"/>
          </p:cNvSpPr>
          <p:nvPr>
            <p:ph type="subTitle" idx="1"/>
          </p:nvPr>
        </p:nvSpPr>
        <p:spPr/>
        <p:txBody>
          <a:bodyPr/>
          <a:lstStyle/>
          <a:p>
            <a:pPr eaLnBrk="1" hangingPunct="1"/>
            <a:r>
              <a:rPr lang="en-US" i="1"/>
              <a:t>Status, progress, barriers, and next steps</a:t>
            </a:r>
            <a:endParaRPr lang="de-DE"/>
          </a:p>
        </p:txBody>
      </p:sp>
      <p:pic>
        <p:nvPicPr>
          <p:cNvPr id="15364" name="Picture 3" descr="O. sp. nov-Blue1.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656138" y="3114675"/>
            <a:ext cx="3244850" cy="3608388"/>
          </a:xfrm>
          <a:prstGeom prst="rect">
            <a:avLst/>
          </a:prstGeom>
          <a:noFill/>
          <a:ln w="9525">
            <a:noFill/>
            <a:miter lim="800000"/>
            <a:headEnd/>
            <a:tailEnd/>
          </a:ln>
        </p:spPr>
      </p:pic>
      <p:sp>
        <p:nvSpPr>
          <p:cNvPr id="15365" name="Rectangle 4"/>
          <p:cNvSpPr>
            <a:spLocks noChangeArrowheads="1"/>
          </p:cNvSpPr>
          <p:nvPr/>
        </p:nvSpPr>
        <p:spPr bwMode="auto">
          <a:xfrm>
            <a:off x="458788" y="5688013"/>
            <a:ext cx="5753100" cy="358775"/>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2000" b="1">
                <a:solidFill>
                  <a:schemeClr val="accent1"/>
                </a:solidFill>
              </a:rPr>
              <a:t>Background material for the</a:t>
            </a:r>
          </a:p>
          <a:p>
            <a:pPr defTabSz="801688" eaLnBrk="0" hangingPunct="0"/>
            <a:r>
              <a:rPr lang="de-DE" sz="2000" b="1">
                <a:solidFill>
                  <a:schemeClr val="accent1"/>
                </a:solidFill>
              </a:rPr>
              <a:t>Measuring Conservation Effectiveness Summit</a:t>
            </a:r>
          </a:p>
          <a:p>
            <a:pPr defTabSz="801688" eaLnBrk="0" hangingPunct="0"/>
            <a:r>
              <a:rPr lang="de-DE" sz="2000" b="1">
                <a:solidFill>
                  <a:schemeClr val="accent1"/>
                </a:solidFill>
              </a:rPr>
              <a:t>May 5-6th, Palo Alto, CA</a:t>
            </a:r>
          </a:p>
          <a:p>
            <a:pPr defTabSz="801688" eaLnBrk="0" hangingPunct="0"/>
            <a:endParaRPr lang="de-DE" sz="2000" b="1">
              <a:solidFill>
                <a:schemeClr val="accent1"/>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86" name="Group 18"/>
          <p:cNvGrpSpPr>
            <a:grpSpLocks/>
          </p:cNvGrpSpPr>
          <p:nvPr/>
        </p:nvGrpSpPr>
        <p:grpSpPr bwMode="auto">
          <a:xfrm>
            <a:off x="4610100" y="2819400"/>
            <a:ext cx="4191000" cy="423863"/>
            <a:chOff x="3040" y="1266"/>
            <a:chExt cx="2704" cy="325"/>
          </a:xfrm>
        </p:grpSpPr>
        <p:sp>
          <p:nvSpPr>
            <p:cNvPr id="32770" name="Rectangle 8"/>
            <p:cNvSpPr>
              <a:spLocks noChangeArrowheads="1"/>
            </p:cNvSpPr>
            <p:nvPr/>
          </p:nvSpPr>
          <p:spPr bwMode="auto">
            <a:xfrm>
              <a:off x="3040" y="1360"/>
              <a:ext cx="160" cy="160"/>
            </a:xfrm>
            <a:prstGeom prst="rect">
              <a:avLst/>
            </a:prstGeom>
            <a:solidFill>
              <a:srgbClr val="FF00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1" name="Rectangle 9"/>
            <p:cNvSpPr>
              <a:spLocks noChangeArrowheads="1"/>
            </p:cNvSpPr>
            <p:nvPr/>
          </p:nvSpPr>
          <p:spPr bwMode="auto">
            <a:xfrm>
              <a:off x="3723" y="1360"/>
              <a:ext cx="160" cy="160"/>
            </a:xfrm>
            <a:prstGeom prst="rect">
              <a:avLst/>
            </a:prstGeom>
            <a:solidFill>
              <a:srgbClr val="FFFF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2" name="Rectangle 10"/>
            <p:cNvSpPr>
              <a:spLocks noChangeArrowheads="1"/>
            </p:cNvSpPr>
            <p:nvPr/>
          </p:nvSpPr>
          <p:spPr bwMode="auto">
            <a:xfrm>
              <a:off x="4448" y="1349"/>
              <a:ext cx="160" cy="160"/>
            </a:xfrm>
            <a:prstGeom prst="rect">
              <a:avLst/>
            </a:prstGeom>
            <a:solidFill>
              <a:srgbClr val="00FF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3" name="Rectangle 11"/>
            <p:cNvSpPr>
              <a:spLocks noChangeArrowheads="1"/>
            </p:cNvSpPr>
            <p:nvPr/>
          </p:nvSpPr>
          <p:spPr bwMode="auto">
            <a:xfrm>
              <a:off x="5152" y="1339"/>
              <a:ext cx="160" cy="160"/>
            </a:xfrm>
            <a:prstGeom prst="rect">
              <a:avLst/>
            </a:prstGeom>
            <a:solidFill>
              <a:srgbClr val="008000"/>
            </a:solidFill>
            <a:ln w="12700">
              <a:solidFill>
                <a:schemeClr val="tx1"/>
              </a:solidFill>
              <a:round/>
              <a:headEnd/>
              <a:tailEnd/>
            </a:ln>
          </p:spPr>
          <p:txBody>
            <a:bodyPr wrap="none" anchor="ctr">
              <a:prstTxWarp prst="textNoShape">
                <a:avLst/>
              </a:prstTxWarp>
            </a:bodyPr>
            <a:lstStyle/>
            <a:p>
              <a:pPr eaLnBrk="0" hangingPunct="0"/>
              <a:endParaRPr lang="en-US"/>
            </a:p>
          </p:txBody>
        </p:sp>
        <p:sp>
          <p:nvSpPr>
            <p:cNvPr id="32774" name="TextBox 12"/>
            <p:cNvSpPr txBox="1">
              <a:spLocks noChangeArrowheads="1"/>
            </p:cNvSpPr>
            <p:nvPr/>
          </p:nvSpPr>
          <p:spPr bwMode="auto">
            <a:xfrm>
              <a:off x="3224" y="1287"/>
              <a:ext cx="441"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disagree</a:t>
              </a:r>
            </a:p>
          </p:txBody>
        </p:sp>
        <p:sp>
          <p:nvSpPr>
            <p:cNvPr id="32775" name="TextBox 13"/>
            <p:cNvSpPr txBox="1">
              <a:spLocks noChangeArrowheads="1"/>
            </p:cNvSpPr>
            <p:nvPr/>
          </p:nvSpPr>
          <p:spPr bwMode="auto">
            <a:xfrm>
              <a:off x="5304" y="1266"/>
              <a:ext cx="440"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agree</a:t>
              </a:r>
            </a:p>
          </p:txBody>
        </p:sp>
        <p:sp>
          <p:nvSpPr>
            <p:cNvPr id="32776" name="TextBox 14"/>
            <p:cNvSpPr txBox="1">
              <a:spLocks noChangeArrowheads="1"/>
            </p:cNvSpPr>
            <p:nvPr/>
          </p:nvSpPr>
          <p:spPr bwMode="auto">
            <a:xfrm>
              <a:off x="3887" y="1287"/>
              <a:ext cx="545"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disagree</a:t>
              </a:r>
            </a:p>
          </p:txBody>
        </p:sp>
        <p:sp>
          <p:nvSpPr>
            <p:cNvPr id="32777" name="TextBox 15"/>
            <p:cNvSpPr txBox="1">
              <a:spLocks noChangeArrowheads="1"/>
            </p:cNvSpPr>
            <p:nvPr/>
          </p:nvSpPr>
          <p:spPr bwMode="auto">
            <a:xfrm>
              <a:off x="4613" y="1277"/>
              <a:ext cx="545" cy="304"/>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agree</a:t>
              </a:r>
            </a:p>
          </p:txBody>
        </p:sp>
      </p:grpSp>
      <p:graphicFrame>
        <p:nvGraphicFramePr>
          <p:cNvPr id="22" name="Chart 21"/>
          <p:cNvGraphicFramePr/>
          <p:nvPr/>
        </p:nvGraphicFramePr>
        <p:xfrm>
          <a:off x="393155" y="3171601"/>
          <a:ext cx="4179390" cy="3683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nvGraphicFramePr>
        <p:xfrm>
          <a:off x="4508192" y="3120734"/>
          <a:ext cx="4350366" cy="369618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4"/>
          <p:cNvSpPr>
            <a:spLocks noChangeArrowheads="1"/>
          </p:cNvSpPr>
          <p:nvPr/>
        </p:nvSpPr>
        <p:spPr bwMode="auto">
          <a:xfrm>
            <a:off x="330200" y="2408238"/>
            <a:ext cx="7856538" cy="334962"/>
          </a:xfrm>
          <a:prstGeom prst="rect">
            <a:avLst/>
          </a:prstGeom>
          <a:noFill/>
          <a:ln w="9525">
            <a:noFill/>
            <a:miter lim="800000"/>
            <a:headEnd/>
            <a:tailEnd/>
          </a:ln>
        </p:spPr>
        <p:txBody>
          <a:bodyPr lIns="0" tIns="0" rIns="0" bIns="0" anchor="b">
            <a:prstTxWarp prst="textNoShape">
              <a:avLst/>
            </a:prstTxWarp>
          </a:bodyPr>
          <a:lstStyle/>
          <a:p>
            <a:pPr defTabSz="457200" fontAlgn="b"/>
            <a:r>
              <a:rPr lang="en-US" sz="1600"/>
              <a:t>Survey Question: In general for each audience, how strongly do you agree/disagree with the following statements:</a:t>
            </a:r>
          </a:p>
        </p:txBody>
      </p:sp>
      <p:sp>
        <p:nvSpPr>
          <p:cNvPr id="17" name="TextBox 16"/>
          <p:cNvSpPr txBox="1"/>
          <p:nvPr/>
        </p:nvSpPr>
        <p:spPr>
          <a:xfrm>
            <a:off x="8032750" y="4075113"/>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32784" name="Rectangle 7"/>
          <p:cNvSpPr>
            <a:spLocks noChangeArrowheads="1"/>
          </p:cNvSpPr>
          <p:nvPr/>
        </p:nvSpPr>
        <p:spPr bwMode="auto">
          <a:xfrm>
            <a:off x="330200" y="1636713"/>
            <a:ext cx="8813800" cy="496887"/>
          </a:xfrm>
          <a:prstGeom prst="rect">
            <a:avLst/>
          </a:prstGeom>
          <a:noFill/>
          <a:ln w="9525">
            <a:noFill/>
            <a:miter lim="800000"/>
            <a:headEnd/>
            <a:tailEnd/>
          </a:ln>
        </p:spPr>
        <p:txBody>
          <a:bodyPr lIns="0" tIns="0" rIns="0" bIns="0">
            <a:prstTxWarp prst="textNoShape">
              <a:avLst/>
            </a:prstTxWarp>
          </a:bodyPr>
          <a:lstStyle/>
          <a:p>
            <a:pPr marL="461963" indent="-461963" defTabSz="801688" eaLnBrk="0" hangingPunct="0"/>
            <a:r>
              <a:rPr lang="en-US" sz="2400" b="1">
                <a:solidFill>
                  <a:schemeClr val="accent1"/>
                </a:solidFill>
              </a:rPr>
              <a:t>SPM is generally viewed favorably and as a priority.</a:t>
            </a:r>
            <a:endParaRPr lang="de-DE" sz="2400" b="1">
              <a:solidFill>
                <a:schemeClr val="accent1"/>
              </a:solidFill>
            </a:endParaRPr>
          </a:p>
        </p:txBody>
      </p:sp>
      <p:sp>
        <p:nvSpPr>
          <p:cNvPr id="32785"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
        <p:nvSpPr>
          <p:cNvPr id="3" name="TextBox 16"/>
          <p:cNvSpPr txBox="1"/>
          <p:nvPr/>
        </p:nvSpPr>
        <p:spPr>
          <a:xfrm>
            <a:off x="3702050" y="4117446"/>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323850" y="1390650"/>
            <a:ext cx="8259763" cy="1201738"/>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When SPM is implemented, the primary driver is to improve effectiveness</a:t>
            </a:r>
            <a:r>
              <a:rPr lang="de-DE" sz="2400" b="1">
                <a:solidFill>
                  <a:schemeClr val="accent1"/>
                </a:solidFill>
              </a:rPr>
              <a:t>.</a:t>
            </a:r>
          </a:p>
        </p:txBody>
      </p:sp>
      <p:sp>
        <p:nvSpPr>
          <p:cNvPr id="34820" name="Rectangle 4"/>
          <p:cNvSpPr>
            <a:spLocks noChangeArrowheads="1"/>
          </p:cNvSpPr>
          <p:nvPr/>
        </p:nvSpPr>
        <p:spPr bwMode="auto">
          <a:xfrm>
            <a:off x="228600" y="2178050"/>
            <a:ext cx="75565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If your organization does or attempts SPM, how important are the following reasons behind that effort?</a:t>
            </a:r>
          </a:p>
        </p:txBody>
      </p:sp>
      <p:graphicFrame>
        <p:nvGraphicFramePr>
          <p:cNvPr id="6" name="Chart 5"/>
          <p:cNvGraphicFramePr>
            <a:graphicFrameLocks/>
          </p:cNvGraphicFramePr>
          <p:nvPr/>
        </p:nvGraphicFramePr>
        <p:xfrm>
          <a:off x="-6517" y="2630093"/>
          <a:ext cx="8903034" cy="4285741"/>
        </p:xfrm>
        <a:graphic>
          <a:graphicData uri="http://schemas.openxmlformats.org/drawingml/2006/chart">
            <c:chart xmlns:c="http://schemas.openxmlformats.org/drawingml/2006/chart" xmlns:r="http://schemas.openxmlformats.org/officeDocument/2006/relationships" r:id="rId4"/>
          </a:graphicData>
        </a:graphic>
      </p:graphicFrame>
      <p:sp>
        <p:nvSpPr>
          <p:cNvPr id="34822" name="Rectangle 7"/>
          <p:cNvSpPr>
            <a:spLocks noChangeArrowheads="1"/>
          </p:cNvSpPr>
          <p:nvPr/>
        </p:nvSpPr>
        <p:spPr bwMode="auto">
          <a:xfrm>
            <a:off x="330200" y="3146425"/>
            <a:ext cx="3894138" cy="631825"/>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11" name="TextBox 10"/>
          <p:cNvSpPr txBox="1"/>
          <p:nvPr/>
        </p:nvSpPr>
        <p:spPr>
          <a:xfrm>
            <a:off x="8020050" y="3249613"/>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34824"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0" y="2743200"/>
          <a:ext cx="9144000" cy="4114799"/>
        </p:xfrm>
        <a:graphic>
          <a:graphicData uri="http://schemas.openxmlformats.org/drawingml/2006/chart">
            <c:chart xmlns:c="http://schemas.openxmlformats.org/drawingml/2006/chart" xmlns:r="http://schemas.openxmlformats.org/officeDocument/2006/relationships" r:id="rId4"/>
          </a:graphicData>
        </a:graphic>
      </p:graphicFrame>
      <p:sp>
        <p:nvSpPr>
          <p:cNvPr id="36866" name="Rectangle 7"/>
          <p:cNvSpPr>
            <a:spLocks noChangeArrowheads="1"/>
          </p:cNvSpPr>
          <p:nvPr/>
        </p:nvSpPr>
        <p:spPr bwMode="auto">
          <a:xfrm>
            <a:off x="323850" y="1462088"/>
            <a:ext cx="7929563" cy="820737"/>
          </a:xfrm>
          <a:prstGeom prst="rect">
            <a:avLst/>
          </a:prstGeom>
          <a:noFill/>
          <a:ln w="9525">
            <a:noFill/>
            <a:miter lim="800000"/>
            <a:headEnd/>
            <a:tailEnd/>
          </a:ln>
        </p:spPr>
        <p:txBody>
          <a:bodyPr lIns="0" tIns="0" rIns="0" bIns="0">
            <a:prstTxWarp prst="textNoShape">
              <a:avLst/>
            </a:prstTxWarp>
          </a:bodyPr>
          <a:lstStyle/>
          <a:p>
            <a:pPr defTabSz="801688" eaLnBrk="0" hangingPunct="0"/>
            <a:r>
              <a:rPr lang="de-DE" sz="2400" b="1">
                <a:solidFill>
                  <a:schemeClr val="accent1"/>
                </a:solidFill>
              </a:rPr>
              <a:t>To assess and improve our effectiveness, there are many important questions we want to answer....</a:t>
            </a:r>
          </a:p>
        </p:txBody>
      </p:sp>
      <p:sp>
        <p:nvSpPr>
          <p:cNvPr id="36867" name="Rectangle 4"/>
          <p:cNvSpPr>
            <a:spLocks noChangeArrowheads="1"/>
          </p:cNvSpPr>
          <p:nvPr/>
        </p:nvSpPr>
        <p:spPr bwMode="auto">
          <a:xfrm>
            <a:off x="228600" y="2300288"/>
            <a:ext cx="77343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to IMPLEMENTERS. How important is answering the following questions within your organization?</a:t>
            </a:r>
          </a:p>
        </p:txBody>
      </p:sp>
      <p:sp>
        <p:nvSpPr>
          <p:cNvPr id="9" name="TextBox 8"/>
          <p:cNvSpPr txBox="1"/>
          <p:nvPr/>
        </p:nvSpPr>
        <p:spPr>
          <a:xfrm>
            <a:off x="8197850" y="3483579"/>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36873"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ChangeArrowheads="1"/>
          </p:cNvSpPr>
          <p:nvPr/>
        </p:nvSpPr>
        <p:spPr bwMode="auto">
          <a:xfrm>
            <a:off x="152400" y="1898650"/>
            <a:ext cx="75819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to FUNDERS: How important is answering the following questions within your foundation?</a:t>
            </a:r>
          </a:p>
        </p:txBody>
      </p:sp>
      <p:graphicFrame>
        <p:nvGraphicFramePr>
          <p:cNvPr id="9" name="Chart 8"/>
          <p:cNvGraphicFramePr/>
          <p:nvPr/>
        </p:nvGraphicFramePr>
        <p:xfrm>
          <a:off x="6350" y="2362200"/>
          <a:ext cx="9144000" cy="475826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7722930" y="3373438"/>
            <a:ext cx="1441450" cy="366712"/>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b="1">
                <a:solidFill>
                  <a:srgbClr val="FFFFFF"/>
                </a:solidFill>
              </a:rPr>
              <a:t>By Funders</a:t>
            </a:r>
          </a:p>
        </p:txBody>
      </p:sp>
      <p:sp>
        <p:nvSpPr>
          <p:cNvPr id="38920"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6350" y="2489199"/>
          <a:ext cx="9144000" cy="4555067"/>
        </p:xfrm>
        <a:graphic>
          <a:graphicData uri="http://schemas.openxmlformats.org/drawingml/2006/chart">
            <c:chart xmlns:c="http://schemas.openxmlformats.org/drawingml/2006/chart" xmlns:r="http://schemas.openxmlformats.org/officeDocument/2006/relationships" r:id="rId4"/>
          </a:graphicData>
        </a:graphic>
      </p:graphicFrame>
      <p:sp>
        <p:nvSpPr>
          <p:cNvPr id="40963" name="Rectangle 7"/>
          <p:cNvSpPr>
            <a:spLocks noChangeArrowheads="1"/>
          </p:cNvSpPr>
          <p:nvPr/>
        </p:nvSpPr>
        <p:spPr bwMode="auto">
          <a:xfrm>
            <a:off x="323850" y="1470025"/>
            <a:ext cx="8464550" cy="579438"/>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While funders are fairly confident they can answer key performance questions regarding their grantees…</a:t>
            </a:r>
            <a:endParaRPr lang="de-DE" sz="2400" b="1">
              <a:solidFill>
                <a:schemeClr val="accent1"/>
              </a:solidFill>
            </a:endParaRPr>
          </a:p>
        </p:txBody>
      </p:sp>
      <p:sp>
        <p:nvSpPr>
          <p:cNvPr id="17" name="TextBox 16"/>
          <p:cNvSpPr txBox="1"/>
          <p:nvPr/>
        </p:nvSpPr>
        <p:spPr>
          <a:xfrm>
            <a:off x="7811640" y="3476043"/>
            <a:ext cx="1352550" cy="366713"/>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a:solidFill>
                  <a:srgbClr val="FFFFFF"/>
                </a:solidFill>
              </a:rPr>
              <a:t>By Funders</a:t>
            </a:r>
          </a:p>
        </p:txBody>
      </p:sp>
      <p:sp>
        <p:nvSpPr>
          <p:cNvPr id="40967" name="Rectangle 4"/>
          <p:cNvSpPr>
            <a:spLocks noChangeArrowheads="1"/>
          </p:cNvSpPr>
          <p:nvPr/>
        </p:nvSpPr>
        <p:spPr bwMode="auto">
          <a:xfrm>
            <a:off x="266700" y="2259013"/>
            <a:ext cx="85852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a:t>
            </a:r>
            <a:r>
              <a:rPr lang="en-US" sz="1600">
                <a:solidFill>
                  <a:srgbClr val="000000"/>
                </a:solidFill>
              </a:rPr>
              <a:t>Using your foundation's current SPM system(s), how well can your foundation answer the following questions?</a:t>
            </a:r>
            <a:endParaRPr lang="en-US" sz="1600"/>
          </a:p>
        </p:txBody>
      </p:sp>
      <p:sp>
        <p:nvSpPr>
          <p:cNvPr id="40969"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6350" y="2584971"/>
          <a:ext cx="9144000" cy="43791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nvGraphicFramePr>
        <p:xfrm>
          <a:off x="6242050" y="3157538"/>
          <a:ext cx="2895600" cy="3695699"/>
        </p:xfrm>
        <a:graphic>
          <a:graphicData uri="http://schemas.openxmlformats.org/drawingml/2006/chart">
            <c:chart xmlns:c="http://schemas.openxmlformats.org/drawingml/2006/chart" xmlns:r="http://schemas.openxmlformats.org/officeDocument/2006/relationships" r:id="rId5"/>
          </a:graphicData>
        </a:graphic>
      </p:graphicFrame>
      <p:sp>
        <p:nvSpPr>
          <p:cNvPr id="43010" name="Rectangle 7"/>
          <p:cNvSpPr>
            <a:spLocks noChangeArrowheads="1"/>
          </p:cNvSpPr>
          <p:nvPr/>
        </p:nvSpPr>
        <p:spPr bwMode="auto">
          <a:xfrm>
            <a:off x="323850" y="1423988"/>
            <a:ext cx="7786688" cy="714375"/>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…many of the implementing organizations feel less able to do so.</a:t>
            </a:r>
            <a:endParaRPr lang="de-DE" sz="2400" b="1">
              <a:solidFill>
                <a:schemeClr val="accent1"/>
              </a:solidFill>
            </a:endParaRPr>
          </a:p>
        </p:txBody>
      </p:sp>
      <p:sp>
        <p:nvSpPr>
          <p:cNvPr id="43011" name="Rectangle 4"/>
          <p:cNvSpPr>
            <a:spLocks noChangeArrowheads="1"/>
          </p:cNvSpPr>
          <p:nvPr/>
        </p:nvSpPr>
        <p:spPr bwMode="auto">
          <a:xfrm>
            <a:off x="215900" y="2195513"/>
            <a:ext cx="8470900" cy="581025"/>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Using your organization's </a:t>
            </a:r>
            <a:r>
              <a:rPr lang="en-US" sz="1600" u="sng"/>
              <a:t>current</a:t>
            </a:r>
            <a:r>
              <a:rPr lang="en-US" sz="1600"/>
              <a:t> SPM system(s), how well can your organization answer the following questions?</a:t>
            </a:r>
          </a:p>
        </p:txBody>
      </p:sp>
      <p:sp>
        <p:nvSpPr>
          <p:cNvPr id="10" name="TextBox 9"/>
          <p:cNvSpPr txBox="1"/>
          <p:nvPr/>
        </p:nvSpPr>
        <p:spPr>
          <a:xfrm>
            <a:off x="5465953" y="3415330"/>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16" name="TextBox 15"/>
          <p:cNvSpPr txBox="1"/>
          <p:nvPr/>
        </p:nvSpPr>
        <p:spPr>
          <a:xfrm>
            <a:off x="8471746" y="3420094"/>
            <a:ext cx="672254"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a:t>
            </a:r>
            <a:r>
              <a:rPr lang="en-US" b="1" dirty="0" smtClean="0">
                <a:solidFill>
                  <a:schemeClr val="bg1"/>
                </a:solidFill>
              </a:rPr>
              <a:t>$</a:t>
            </a:r>
            <a:endParaRPr lang="en-US" b="1" dirty="0">
              <a:solidFill>
                <a:schemeClr val="bg1"/>
              </a:solidFill>
            </a:endParaRPr>
          </a:p>
        </p:txBody>
      </p:sp>
      <p:sp>
        <p:nvSpPr>
          <p:cNvPr id="43018"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IMPORTANT IN CONSERVATION</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Grp="1" noChangeArrowheads="1"/>
          </p:cNvSpPr>
          <p:nvPr>
            <p:ph type="title"/>
          </p:nvPr>
        </p:nvSpPr>
        <p:spPr>
          <a:xfrm>
            <a:off x="314325" y="142875"/>
            <a:ext cx="6297613" cy="600075"/>
          </a:xfrm>
        </p:spPr>
        <p:txBody>
          <a:bodyPr/>
          <a:lstStyle/>
          <a:p>
            <a:pPr eaLnBrk="1" hangingPunct="1"/>
            <a:r>
              <a:rPr lang="en-US" sz="2400"/>
              <a:t>SPM IS NOT DONE WIDELY</a:t>
            </a:r>
            <a:endParaRPr lang="de-DE"/>
          </a:p>
        </p:txBody>
      </p:sp>
      <p:sp>
        <p:nvSpPr>
          <p:cNvPr id="45059" name="Rectangle 4"/>
          <p:cNvSpPr>
            <a:spLocks noChangeArrowheads="1"/>
          </p:cNvSpPr>
          <p:nvPr/>
        </p:nvSpPr>
        <p:spPr bwMode="auto">
          <a:xfrm>
            <a:off x="468313" y="2673350"/>
            <a:ext cx="8675687" cy="417513"/>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2800" b="1">
                <a:solidFill>
                  <a:schemeClr val="accent1"/>
                </a:solidFill>
              </a:rPr>
              <a:t>2. That we often cannot answer key performance questions with confidence is likely because...</a:t>
            </a:r>
          </a:p>
          <a:p>
            <a:pPr defTabSz="801688" eaLnBrk="0" hangingPunct="0"/>
            <a:endParaRPr lang="de-DE" sz="2800" b="1">
              <a:solidFill>
                <a:schemeClr val="accent1"/>
              </a:solidFill>
            </a:endParaRPr>
          </a:p>
          <a:p>
            <a:pPr defTabSz="801688" eaLnBrk="0" hangingPunct="0"/>
            <a:r>
              <a:rPr lang="de-DE" sz="2800" b="1">
                <a:solidFill>
                  <a:schemeClr val="accent1"/>
                </a:solidFill>
              </a:rPr>
              <a:t>...SPM is not done to a great extent across our community.</a:t>
            </a:r>
          </a:p>
        </p:txBody>
      </p:sp>
      <p:pic>
        <p:nvPicPr>
          <p:cNvPr id="45060"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flipH="1">
            <a:off x="0" y="4194175"/>
            <a:ext cx="2871788" cy="26638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61703" y="2096368"/>
          <a:ext cx="8788894" cy="4438205"/>
        </p:xfrm>
        <a:graphic>
          <a:graphicData uri="http://schemas.openxmlformats.org/drawingml/2006/chart">
            <c:chart xmlns:c="http://schemas.openxmlformats.org/drawingml/2006/chart" xmlns:r="http://schemas.openxmlformats.org/officeDocument/2006/relationships" r:id="rId4"/>
          </a:graphicData>
        </a:graphic>
      </p:graphicFrame>
      <p:sp>
        <p:nvSpPr>
          <p:cNvPr id="47106" name="Rectangle 7"/>
          <p:cNvSpPr>
            <a:spLocks noChangeArrowheads="1"/>
          </p:cNvSpPr>
          <p:nvPr/>
        </p:nvSpPr>
        <p:spPr bwMode="auto">
          <a:xfrm>
            <a:off x="323850" y="1525588"/>
            <a:ext cx="7929563" cy="7318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For every conservation dollar spent, we say that only 10-30 cents worth is guided by SPM.</a:t>
            </a:r>
            <a:endParaRPr lang="de-DE" sz="2400" b="1">
              <a:solidFill>
                <a:schemeClr val="accent1"/>
              </a:solidFill>
            </a:endParaRPr>
          </a:p>
        </p:txBody>
      </p:sp>
      <p:sp>
        <p:nvSpPr>
          <p:cNvPr id="47111"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
        <p:nvSpPr>
          <p:cNvPr id="47112" name="Rectangle 4"/>
          <p:cNvSpPr>
            <a:spLocks noChangeArrowheads="1"/>
          </p:cNvSpPr>
          <p:nvPr/>
        </p:nvSpPr>
        <p:spPr bwMode="auto">
          <a:xfrm>
            <a:off x="4381500" y="2771775"/>
            <a:ext cx="3759200" cy="825500"/>
          </a:xfrm>
          <a:prstGeom prst="rect">
            <a:avLst/>
          </a:prstGeom>
          <a:noFill/>
          <a:ln w="9525">
            <a:noFill/>
            <a:miter lim="800000"/>
            <a:headEnd/>
            <a:tailEnd/>
          </a:ln>
        </p:spPr>
        <p:txBody>
          <a:bodyPr anchor="ctr">
            <a:prstTxWarp prst="textNoShape">
              <a:avLst/>
            </a:prstTxWarp>
            <a:spAutoFit/>
          </a:bodyPr>
          <a:lstStyle/>
          <a:p>
            <a:pPr eaLnBrk="0" hangingPunct="0"/>
            <a:r>
              <a:rPr lang="en-US" sz="1600"/>
              <a:t>Survey Question: Of the total budget for your organization’s conservation efforts, what % is guided by SPM?</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202461" y="2214979"/>
          <a:ext cx="4040078" cy="2237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170711" y="4615279"/>
          <a:ext cx="4040078" cy="22375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nvGraphicFramePr>
        <p:xfrm>
          <a:off x="4797888" y="1930400"/>
          <a:ext cx="4346111" cy="2576092"/>
        </p:xfrm>
        <a:graphic>
          <a:graphicData uri="http://schemas.openxmlformats.org/drawingml/2006/chart">
            <c:chart xmlns:c="http://schemas.openxmlformats.org/drawingml/2006/chart" xmlns:r="http://schemas.openxmlformats.org/officeDocument/2006/relationships" r:id="rId5"/>
          </a:graphicData>
        </a:graphic>
      </p:graphicFrame>
      <p:sp>
        <p:nvSpPr>
          <p:cNvPr id="51217"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
        <p:nvSpPr>
          <p:cNvPr id="51218" name="Rectangle 7"/>
          <p:cNvSpPr>
            <a:spLocks noChangeArrowheads="1"/>
          </p:cNvSpPr>
          <p:nvPr/>
        </p:nvSpPr>
        <p:spPr bwMode="auto">
          <a:xfrm>
            <a:off x="336550" y="1411288"/>
            <a:ext cx="7929563" cy="7318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Despite this estimate, we generally think we think we are doing SPM pretty well...</a:t>
            </a:r>
            <a:endParaRPr lang="de-DE" sz="2400" b="1">
              <a:solidFill>
                <a:schemeClr val="accent1"/>
              </a:solidFill>
            </a:endParaRPr>
          </a:p>
        </p:txBody>
      </p:sp>
      <p:graphicFrame>
        <p:nvGraphicFramePr>
          <p:cNvPr id="8" name="Chart 7"/>
          <p:cNvGraphicFramePr>
            <a:graphicFrameLocks/>
          </p:cNvGraphicFramePr>
          <p:nvPr/>
        </p:nvGraphicFramePr>
        <p:xfrm>
          <a:off x="4353984" y="4114800"/>
          <a:ext cx="4790016"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8197850" y="2695247"/>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10" name="TextBox 9"/>
          <p:cNvSpPr txBox="1"/>
          <p:nvPr/>
        </p:nvSpPr>
        <p:spPr>
          <a:xfrm>
            <a:off x="8206420" y="5079925"/>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a:t>
            </a:r>
            <a:r>
              <a:rPr lang="en-US" b="1" dirty="0" smtClean="0">
                <a:solidFill>
                  <a:schemeClr val="bg1"/>
                </a:solidFill>
              </a:rPr>
              <a:t> $$$</a:t>
            </a:r>
            <a:endParaRPr lang="en-US" b="1" dirty="0">
              <a:solidFill>
                <a:schemeClr val="bg1"/>
              </a:solidFill>
            </a:endParaRPr>
          </a:p>
        </p:txBody>
      </p:sp>
      <p:sp>
        <p:nvSpPr>
          <p:cNvPr id="11" name="TextBox 10"/>
          <p:cNvSpPr txBox="1"/>
          <p:nvPr/>
        </p:nvSpPr>
        <p:spPr>
          <a:xfrm>
            <a:off x="0" y="4412602"/>
            <a:ext cx="1441450" cy="366712"/>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b="1">
                <a:solidFill>
                  <a:srgbClr val="FFFFFF"/>
                </a:solidFill>
              </a:rPr>
              <a:t>By Funders</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7"/>
          <p:cNvSpPr>
            <a:spLocks noChangeArrowheads="1"/>
          </p:cNvSpPr>
          <p:nvPr/>
        </p:nvSpPr>
        <p:spPr bwMode="auto">
          <a:xfrm>
            <a:off x="285750" y="1601788"/>
            <a:ext cx="8577263" cy="8461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…but when we are pushed, we admit that we rarely put our projects through a full SPM cycle.</a:t>
            </a:r>
            <a:endParaRPr lang="de-DE" sz="2000" b="1" i="1">
              <a:solidFill>
                <a:schemeClr val="accent1"/>
              </a:solidFill>
            </a:endParaRPr>
          </a:p>
        </p:txBody>
      </p:sp>
      <p:graphicFrame>
        <p:nvGraphicFramePr>
          <p:cNvPr id="16" name="Diagram 15"/>
          <p:cNvGraphicFramePr/>
          <p:nvPr/>
        </p:nvGraphicFramePr>
        <p:xfrm>
          <a:off x="5498" y="2636174"/>
          <a:ext cx="5805604" cy="3600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160" name="TextBox 17"/>
          <p:cNvSpPr txBox="1">
            <a:spLocks noChangeArrowheads="1"/>
          </p:cNvSpPr>
          <p:nvPr/>
        </p:nvSpPr>
        <p:spPr bwMode="auto">
          <a:xfrm>
            <a:off x="2406270" y="5549900"/>
            <a:ext cx="1014413" cy="523220"/>
          </a:xfrm>
          <a:prstGeom prst="rect">
            <a:avLst/>
          </a:prstGeom>
          <a:noFill/>
          <a:ln w="9525">
            <a:noFill/>
            <a:miter lim="800000"/>
            <a:headEnd/>
            <a:tailEnd/>
          </a:ln>
        </p:spPr>
        <p:txBody>
          <a:bodyPr>
            <a:prstTxWarp prst="textNoShape">
              <a:avLst/>
            </a:prstTxWarp>
            <a:spAutoFit/>
          </a:bodyPr>
          <a:lstStyle/>
          <a:p>
            <a:pPr algn="ctr" eaLnBrk="0" hangingPunct="0"/>
            <a:r>
              <a:rPr lang="en-US" sz="1400" b="1" dirty="0">
                <a:solidFill>
                  <a:srgbClr val="FFFFFF"/>
                </a:solidFill>
              </a:rPr>
              <a:t>only ~350-500</a:t>
            </a:r>
          </a:p>
        </p:txBody>
      </p:sp>
      <p:sp>
        <p:nvSpPr>
          <p:cNvPr id="49161" name="TextBox 16"/>
          <p:cNvSpPr txBox="1">
            <a:spLocks noChangeArrowheads="1"/>
          </p:cNvSpPr>
          <p:nvPr/>
        </p:nvSpPr>
        <p:spPr bwMode="auto">
          <a:xfrm>
            <a:off x="2051050" y="4598988"/>
            <a:ext cx="1843088" cy="457200"/>
          </a:xfrm>
          <a:prstGeom prst="rect">
            <a:avLst/>
          </a:prstGeom>
          <a:noFill/>
          <a:ln w="9525">
            <a:noFill/>
            <a:miter lim="800000"/>
            <a:headEnd/>
            <a:tailEnd/>
          </a:ln>
        </p:spPr>
        <p:txBody>
          <a:bodyPr>
            <a:prstTxWarp prst="textNoShape">
              <a:avLst/>
            </a:prstTxWarp>
            <a:spAutoFit/>
          </a:bodyPr>
          <a:lstStyle/>
          <a:p>
            <a:pPr marL="461963" indent="-461963" eaLnBrk="0" hangingPunct="0"/>
            <a:r>
              <a:rPr lang="en-US" sz="2400">
                <a:solidFill>
                  <a:srgbClr val="000000"/>
                </a:solidFill>
              </a:rPr>
              <a:t>only ~2500</a:t>
            </a:r>
          </a:p>
        </p:txBody>
      </p:sp>
      <p:sp>
        <p:nvSpPr>
          <p:cNvPr id="49162" name="TextBox 6"/>
          <p:cNvSpPr txBox="1">
            <a:spLocks noChangeArrowheads="1"/>
          </p:cNvSpPr>
          <p:nvPr/>
        </p:nvSpPr>
        <p:spPr bwMode="auto">
          <a:xfrm>
            <a:off x="1920875" y="3000375"/>
            <a:ext cx="2079625" cy="946150"/>
          </a:xfrm>
          <a:prstGeom prst="rect">
            <a:avLst/>
          </a:prstGeom>
          <a:noFill/>
          <a:ln w="9525">
            <a:noFill/>
            <a:miter lim="800000"/>
            <a:headEnd/>
            <a:tailEnd/>
          </a:ln>
        </p:spPr>
        <p:txBody>
          <a:bodyPr anchor="ctr">
            <a:prstTxWarp prst="textNoShape">
              <a:avLst/>
            </a:prstTxWarp>
            <a:spAutoFit/>
          </a:bodyPr>
          <a:lstStyle/>
          <a:p>
            <a:pPr algn="ctr" eaLnBrk="0" hangingPunct="0"/>
            <a:r>
              <a:rPr lang="en-US" sz="2800" b="1"/>
              <a:t>Of ~7000 projects</a:t>
            </a:r>
          </a:p>
        </p:txBody>
      </p:sp>
      <p:sp>
        <p:nvSpPr>
          <p:cNvPr id="49158" name="TextBox 14"/>
          <p:cNvSpPr txBox="1">
            <a:spLocks noChangeArrowheads="1"/>
          </p:cNvSpPr>
          <p:nvPr/>
        </p:nvSpPr>
        <p:spPr bwMode="auto">
          <a:xfrm>
            <a:off x="4121150" y="4483100"/>
            <a:ext cx="4559300" cy="822325"/>
          </a:xfrm>
          <a:prstGeom prst="rect">
            <a:avLst/>
          </a:prstGeom>
          <a:noFill/>
          <a:ln w="9525">
            <a:noFill/>
            <a:miter lim="800000"/>
            <a:headEnd/>
            <a:tailEnd/>
          </a:ln>
        </p:spPr>
        <p:txBody>
          <a:bodyPr>
            <a:prstTxWarp prst="textNoShape">
              <a:avLst/>
            </a:prstTxWarp>
            <a:spAutoFit/>
          </a:bodyPr>
          <a:lstStyle/>
          <a:p>
            <a:pPr eaLnBrk="0" hangingPunct="0"/>
            <a:r>
              <a:rPr lang="en-US" sz="2400"/>
              <a:t>have good conservation plans in place, but…</a:t>
            </a:r>
          </a:p>
        </p:txBody>
      </p:sp>
      <p:sp>
        <p:nvSpPr>
          <p:cNvPr id="49164" name="TextBox 23"/>
          <p:cNvSpPr txBox="1">
            <a:spLocks noChangeArrowheads="1"/>
          </p:cNvSpPr>
          <p:nvPr/>
        </p:nvSpPr>
        <p:spPr bwMode="auto">
          <a:xfrm>
            <a:off x="4108450" y="3054350"/>
            <a:ext cx="4749800" cy="822325"/>
          </a:xfrm>
          <a:prstGeom prst="rect">
            <a:avLst/>
          </a:prstGeom>
          <a:noFill/>
          <a:ln w="9525">
            <a:noFill/>
            <a:miter lim="800000"/>
            <a:headEnd/>
            <a:tailEnd/>
          </a:ln>
        </p:spPr>
        <p:txBody>
          <a:bodyPr anchor="ctr">
            <a:prstTxWarp prst="textNoShape">
              <a:avLst/>
            </a:prstTxWarp>
            <a:spAutoFit/>
          </a:bodyPr>
          <a:lstStyle/>
          <a:p>
            <a:pPr eaLnBrk="0" hangingPunct="0"/>
            <a:r>
              <a:rPr lang="en-US" sz="2400" b="1"/>
              <a:t>currently undertaken by implementing organizations,</a:t>
            </a:r>
          </a:p>
        </p:txBody>
      </p:sp>
      <p:sp>
        <p:nvSpPr>
          <p:cNvPr id="49157" name="TextBox 12"/>
          <p:cNvSpPr txBox="1">
            <a:spLocks noChangeArrowheads="1"/>
          </p:cNvSpPr>
          <p:nvPr/>
        </p:nvSpPr>
        <p:spPr bwMode="auto">
          <a:xfrm>
            <a:off x="4133850" y="5608638"/>
            <a:ext cx="4686300" cy="641350"/>
          </a:xfrm>
          <a:prstGeom prst="rect">
            <a:avLst/>
          </a:prstGeom>
          <a:solidFill>
            <a:schemeClr val="bg1">
              <a:alpha val="0"/>
            </a:schemeClr>
          </a:solidFill>
          <a:ln w="9525">
            <a:noFill/>
            <a:miter lim="800000"/>
            <a:headEnd/>
            <a:tailEnd/>
          </a:ln>
        </p:spPr>
        <p:txBody>
          <a:bodyPr>
            <a:prstTxWarp prst="textNoShape">
              <a:avLst/>
            </a:prstTxWarp>
            <a:spAutoFit/>
          </a:bodyPr>
          <a:lstStyle/>
          <a:p>
            <a:pPr eaLnBrk="0" hangingPunct="0"/>
            <a:r>
              <a:rPr lang="en-US"/>
              <a:t>have completed the cycle of design-implement-monitor-evaluate-adapt.</a:t>
            </a:r>
          </a:p>
        </p:txBody>
      </p:sp>
      <p:sp>
        <p:nvSpPr>
          <p:cNvPr id="49167"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177800" y="165100"/>
            <a:ext cx="6792913" cy="600075"/>
          </a:xfrm>
        </p:spPr>
        <p:txBody>
          <a:bodyPr/>
          <a:lstStyle/>
          <a:p>
            <a:pPr eaLnBrk="1" hangingPunct="1"/>
            <a:r>
              <a:rPr lang="en-US" sz="2800"/>
              <a:t>INTRODUCTION</a:t>
            </a:r>
            <a:endParaRPr lang="de-DE" sz="2800"/>
          </a:p>
        </p:txBody>
      </p:sp>
      <p:sp>
        <p:nvSpPr>
          <p:cNvPr id="17412" name="Rectangle 4"/>
          <p:cNvSpPr>
            <a:spLocks noChangeArrowheads="1"/>
          </p:cNvSpPr>
          <p:nvPr>
            <p:custDataLst>
              <p:tags r:id="rId1"/>
            </p:custDataLst>
          </p:nvPr>
        </p:nvSpPr>
        <p:spPr bwMode="auto">
          <a:xfrm>
            <a:off x="328613" y="1773238"/>
            <a:ext cx="8456612" cy="2100262"/>
          </a:xfrm>
          <a:prstGeom prst="rect">
            <a:avLst/>
          </a:prstGeom>
          <a:noFill/>
          <a:ln w="9525">
            <a:noFill/>
            <a:miter lim="800000"/>
            <a:headEnd/>
            <a:tailEnd/>
          </a:ln>
        </p:spPr>
        <p:txBody>
          <a:bodyPr lIns="90000" tIns="46800" rIns="90000" bIns="46800">
            <a:prstTxWarp prst="textNoShape">
              <a:avLst/>
            </a:prstTxWarp>
            <a:spAutoFit/>
          </a:bodyPr>
          <a:lstStyle/>
          <a:p>
            <a:pPr eaLnBrk="0" hangingPunct="0">
              <a:lnSpc>
                <a:spcPct val="110000"/>
              </a:lnSpc>
            </a:pPr>
            <a:r>
              <a:rPr lang="en-US" sz="2400">
                <a:solidFill>
                  <a:schemeClr val="accent1"/>
                </a:solidFill>
              </a:rPr>
              <a:t>To prepare for the May 5-6th summit on Measuring Conservation Effectiveness, 29 conservaiton implementers and funders were surveyed to ask about their </a:t>
            </a:r>
            <a:r>
              <a:rPr lang="de-DE" sz="2400" u="sng">
                <a:solidFill>
                  <a:schemeClr val="accent1"/>
                </a:solidFill>
              </a:rPr>
              <a:t>S</a:t>
            </a:r>
            <a:r>
              <a:rPr lang="de-DE" sz="2400">
                <a:solidFill>
                  <a:schemeClr val="accent1"/>
                </a:solidFill>
              </a:rPr>
              <a:t>ystematic </a:t>
            </a:r>
            <a:r>
              <a:rPr lang="de-DE" sz="2400" u="sng">
                <a:solidFill>
                  <a:schemeClr val="accent1"/>
                </a:solidFill>
              </a:rPr>
              <a:t>P</a:t>
            </a:r>
            <a:r>
              <a:rPr lang="de-DE" sz="2400">
                <a:solidFill>
                  <a:schemeClr val="accent1"/>
                </a:solidFill>
              </a:rPr>
              <a:t>erformance </a:t>
            </a:r>
            <a:r>
              <a:rPr lang="de-DE" sz="2400" u="sng">
                <a:solidFill>
                  <a:schemeClr val="accent1"/>
                </a:solidFill>
              </a:rPr>
              <a:t>M</a:t>
            </a:r>
            <a:r>
              <a:rPr lang="de-DE" sz="2400">
                <a:solidFill>
                  <a:schemeClr val="accent1"/>
                </a:solidFill>
              </a:rPr>
              <a:t>easurement (SPM) practice, which we defined as:</a:t>
            </a:r>
            <a:endParaRPr lang="en-US" sz="2400">
              <a:solidFill>
                <a:schemeClr val="accent1"/>
              </a:solidFill>
            </a:endParaRPr>
          </a:p>
        </p:txBody>
      </p:sp>
      <p:sp>
        <p:nvSpPr>
          <p:cNvPr id="17413" name="Rectangle 5"/>
          <p:cNvSpPr>
            <a:spLocks noChangeArrowheads="1"/>
          </p:cNvSpPr>
          <p:nvPr>
            <p:custDataLst>
              <p:tags r:id="rId2"/>
            </p:custDataLst>
          </p:nvPr>
        </p:nvSpPr>
        <p:spPr bwMode="auto">
          <a:xfrm>
            <a:off x="571500" y="4090988"/>
            <a:ext cx="8216900" cy="1552575"/>
          </a:xfrm>
          <a:prstGeom prst="rect">
            <a:avLst/>
          </a:prstGeom>
          <a:noFill/>
          <a:ln w="9525">
            <a:noFill/>
            <a:miter lim="800000"/>
            <a:headEnd/>
            <a:tailEnd/>
          </a:ln>
        </p:spPr>
        <p:txBody>
          <a:bodyPr lIns="90000" tIns="46800" rIns="90000" bIns="46800">
            <a:prstTxWarp prst="textNoShape">
              <a:avLst/>
            </a:prstTxWarp>
            <a:spAutoFit/>
          </a:bodyPr>
          <a:lstStyle/>
          <a:p>
            <a:pPr marL="114300" lvl="2" eaLnBrk="0" hangingPunct="0">
              <a:spcAft>
                <a:spcPts val="1800"/>
              </a:spcAft>
            </a:pPr>
            <a:r>
              <a:rPr lang="en-US" sz="2400" i="1">
                <a:solidFill>
                  <a:schemeClr val="accent2"/>
                </a:solidFill>
              </a:rPr>
              <a:t>The regular monitoring, evaluation, and adaptation of conservation actions based on clearly stated goals, objectives, and assumptions so as to assess effectiveness, promote learning, and report achievements.</a:t>
            </a:r>
            <a:endParaRPr lang="de-DE" sz="2400" i="1">
              <a:solidFill>
                <a:schemeClr val="accent2"/>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2" name="Rectangle 9"/>
          <p:cNvSpPr>
            <a:spLocks noChangeArrowheads="1"/>
          </p:cNvSpPr>
          <p:nvPr/>
        </p:nvSpPr>
        <p:spPr bwMode="auto">
          <a:xfrm>
            <a:off x="314325" y="142875"/>
            <a:ext cx="62976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SPM IS NOT DONE WIDELY</a:t>
            </a:r>
            <a:endParaRPr lang="de-DE" sz="2200" b="1">
              <a:solidFill>
                <a:schemeClr val="bg1"/>
              </a:solidFill>
            </a:endParaRPr>
          </a:p>
        </p:txBody>
      </p:sp>
      <p:sp>
        <p:nvSpPr>
          <p:cNvPr id="110603" name="Rectangle 7"/>
          <p:cNvSpPr>
            <a:spLocks noChangeArrowheads="1"/>
          </p:cNvSpPr>
          <p:nvPr/>
        </p:nvSpPr>
        <p:spPr bwMode="auto">
          <a:xfrm>
            <a:off x="801688" y="2273300"/>
            <a:ext cx="7618412" cy="1803400"/>
          </a:xfrm>
          <a:prstGeom prst="rect">
            <a:avLst/>
          </a:prstGeom>
          <a:noFill/>
          <a:ln w="9525">
            <a:noFill/>
            <a:miter lim="800000"/>
            <a:headEnd/>
            <a:tailEnd/>
          </a:ln>
          <a:effectLst/>
        </p:spPr>
        <p:txBody>
          <a:bodyPr lIns="0" tIns="0" rIns="0" bIns="0">
            <a:prstTxWarp prst="textNoShape">
              <a:avLst/>
            </a:prstTxWarp>
          </a:bodyPr>
          <a:lstStyle/>
          <a:p>
            <a:pPr algn="ctr" defTabSz="801688" eaLnBrk="0" hangingPunct="0"/>
            <a:r>
              <a:rPr lang="de-DE" sz="2400" b="1" dirty="0" err="1">
                <a:solidFill>
                  <a:schemeClr val="accent1"/>
                </a:solidFill>
              </a:rPr>
              <a:t>We</a:t>
            </a:r>
            <a:r>
              <a:rPr lang="de-DE" sz="2400" b="1" dirty="0">
                <a:solidFill>
                  <a:schemeClr val="accent1"/>
                </a:solidFill>
              </a:rPr>
              <a:t> </a:t>
            </a:r>
            <a:r>
              <a:rPr lang="de-DE" sz="2400" b="1" dirty="0" err="1">
                <a:solidFill>
                  <a:schemeClr val="accent1"/>
                </a:solidFill>
              </a:rPr>
              <a:t>generally</a:t>
            </a:r>
            <a:r>
              <a:rPr lang="de-DE" sz="2400" b="1" dirty="0">
                <a:solidFill>
                  <a:schemeClr val="accent1"/>
                </a:solidFill>
              </a:rPr>
              <a:t> do well at </a:t>
            </a:r>
            <a:r>
              <a:rPr lang="de-DE" sz="2400" b="1" dirty="0" err="1">
                <a:solidFill>
                  <a:schemeClr val="accent1"/>
                </a:solidFill>
              </a:rPr>
              <a:t>basic</a:t>
            </a:r>
            <a:r>
              <a:rPr lang="de-DE" sz="2400" b="1" dirty="0">
                <a:solidFill>
                  <a:schemeClr val="accent1"/>
                </a:solidFill>
              </a:rPr>
              <a:t> </a:t>
            </a:r>
            <a:r>
              <a:rPr lang="de-DE" sz="2400" b="1" dirty="0" err="1">
                <a:solidFill>
                  <a:schemeClr val="accent1"/>
                </a:solidFill>
              </a:rPr>
              <a:t>design</a:t>
            </a:r>
            <a:r>
              <a:rPr lang="de-DE" sz="2400" b="1" dirty="0">
                <a:solidFill>
                  <a:schemeClr val="accent1"/>
                </a:solidFill>
              </a:rPr>
              <a:t> and </a:t>
            </a:r>
            <a:r>
              <a:rPr lang="de-DE" sz="2400" b="1" dirty="0" err="1">
                <a:solidFill>
                  <a:schemeClr val="accent1"/>
                </a:solidFill>
              </a:rPr>
              <a:t>implementation</a:t>
            </a:r>
            <a:r>
              <a:rPr lang="de-DE" sz="2400" b="1" dirty="0">
                <a:solidFill>
                  <a:schemeClr val="accent1"/>
                </a:solidFill>
              </a:rPr>
              <a:t> of </a:t>
            </a:r>
            <a:r>
              <a:rPr lang="de-DE" sz="2400" b="1" dirty="0" err="1">
                <a:solidFill>
                  <a:schemeClr val="accent1"/>
                </a:solidFill>
              </a:rPr>
              <a:t>projects</a:t>
            </a:r>
            <a:r>
              <a:rPr lang="de-DE" sz="2400" b="1" dirty="0">
                <a:solidFill>
                  <a:schemeClr val="accent1"/>
                </a:solidFill>
              </a:rPr>
              <a:t>, </a:t>
            </a:r>
          </a:p>
          <a:p>
            <a:pPr algn="ctr" defTabSz="801688" eaLnBrk="0" hangingPunct="0"/>
            <a:endParaRPr lang="de-DE" sz="2400" b="1" dirty="0">
              <a:solidFill>
                <a:schemeClr val="accent1"/>
              </a:solidFill>
            </a:endParaRPr>
          </a:p>
          <a:p>
            <a:pPr algn="ctr" defTabSz="801688" eaLnBrk="0" hangingPunct="0"/>
            <a:r>
              <a:rPr lang="de-DE" sz="2400" b="1" dirty="0" err="1">
                <a:solidFill>
                  <a:schemeClr val="accent1"/>
                </a:solidFill>
              </a:rPr>
              <a:t>but</a:t>
            </a:r>
            <a:r>
              <a:rPr lang="de-DE" sz="2400" b="1" dirty="0">
                <a:solidFill>
                  <a:schemeClr val="accent1"/>
                </a:solidFill>
              </a:rPr>
              <a:t> </a:t>
            </a:r>
            <a:r>
              <a:rPr lang="de-DE" sz="2400" b="1" dirty="0" err="1">
                <a:solidFill>
                  <a:schemeClr val="accent1"/>
                </a:solidFill>
              </a:rPr>
              <a:t>things</a:t>
            </a:r>
            <a:r>
              <a:rPr lang="de-DE" sz="2400" b="1" dirty="0">
                <a:solidFill>
                  <a:schemeClr val="accent1"/>
                </a:solidFill>
              </a:rPr>
              <a:t> </a:t>
            </a:r>
            <a:r>
              <a:rPr lang="de-DE" sz="2400" b="1" dirty="0" err="1">
                <a:solidFill>
                  <a:schemeClr val="accent1"/>
                </a:solidFill>
              </a:rPr>
              <a:t>break</a:t>
            </a:r>
            <a:r>
              <a:rPr lang="de-DE" sz="2400" b="1" dirty="0">
                <a:solidFill>
                  <a:schemeClr val="accent1"/>
                </a:solidFill>
              </a:rPr>
              <a:t> down </a:t>
            </a:r>
            <a:r>
              <a:rPr lang="de-DE" sz="2400" b="1" dirty="0" err="1">
                <a:solidFill>
                  <a:schemeClr val="accent1"/>
                </a:solidFill>
              </a:rPr>
              <a:t>when</a:t>
            </a:r>
            <a:r>
              <a:rPr lang="de-DE" sz="2400" b="1" dirty="0">
                <a:solidFill>
                  <a:schemeClr val="accent1"/>
                </a:solidFill>
              </a:rPr>
              <a:t> </a:t>
            </a:r>
            <a:r>
              <a:rPr lang="de-DE" sz="2400" b="1" dirty="0" err="1">
                <a:solidFill>
                  <a:schemeClr val="accent1"/>
                </a:solidFill>
              </a:rPr>
              <a:t>it</a:t>
            </a:r>
            <a:r>
              <a:rPr lang="de-DE" sz="2400" b="1" dirty="0">
                <a:solidFill>
                  <a:schemeClr val="accent1"/>
                </a:solidFill>
              </a:rPr>
              <a:t> </a:t>
            </a:r>
            <a:r>
              <a:rPr lang="de-DE" sz="2400" b="1" dirty="0" err="1">
                <a:solidFill>
                  <a:schemeClr val="accent1"/>
                </a:solidFill>
              </a:rPr>
              <a:t>comes</a:t>
            </a:r>
            <a:r>
              <a:rPr lang="de-DE" sz="2400" b="1" dirty="0">
                <a:solidFill>
                  <a:schemeClr val="accent1"/>
                </a:solidFill>
              </a:rPr>
              <a:t> to </a:t>
            </a:r>
            <a:r>
              <a:rPr lang="de-DE" sz="2400" b="1" dirty="0" err="1">
                <a:solidFill>
                  <a:schemeClr val="accent1"/>
                </a:solidFill>
              </a:rPr>
              <a:t>rigorous</a:t>
            </a:r>
            <a:r>
              <a:rPr lang="de-DE" sz="2400" b="1" dirty="0">
                <a:solidFill>
                  <a:schemeClr val="accent1"/>
                </a:solidFill>
              </a:rPr>
              <a:t> </a:t>
            </a:r>
            <a:r>
              <a:rPr lang="de-DE" sz="2400" b="1" dirty="0" err="1">
                <a:solidFill>
                  <a:schemeClr val="accent1"/>
                </a:solidFill>
              </a:rPr>
              <a:t>design</a:t>
            </a:r>
            <a:r>
              <a:rPr lang="de-DE" sz="2400" b="1" dirty="0">
                <a:solidFill>
                  <a:schemeClr val="accent1"/>
                </a:solidFill>
              </a:rPr>
              <a:t>, and </a:t>
            </a:r>
            <a:r>
              <a:rPr lang="de-DE" sz="2400" b="1" dirty="0" err="1">
                <a:solidFill>
                  <a:schemeClr val="accent1"/>
                </a:solidFill>
              </a:rPr>
              <a:t>monitoring</a:t>
            </a:r>
            <a:r>
              <a:rPr lang="de-DE" sz="2400" b="1" dirty="0">
                <a:solidFill>
                  <a:schemeClr val="accent1"/>
                </a:solidFill>
              </a:rPr>
              <a:t>, </a:t>
            </a:r>
            <a:r>
              <a:rPr lang="de-DE" sz="2400" b="1" dirty="0" err="1">
                <a:solidFill>
                  <a:schemeClr val="accent1"/>
                </a:solidFill>
              </a:rPr>
              <a:t>evaluation</a:t>
            </a:r>
            <a:r>
              <a:rPr lang="de-DE" sz="2400" b="1" dirty="0">
                <a:solidFill>
                  <a:schemeClr val="accent1"/>
                </a:solidFill>
              </a:rPr>
              <a:t>, and </a:t>
            </a:r>
            <a:r>
              <a:rPr lang="de-DE" sz="2400" b="1" dirty="0" err="1">
                <a:solidFill>
                  <a:schemeClr val="accent1"/>
                </a:solidFill>
              </a:rPr>
              <a:t>adaptation</a:t>
            </a:r>
            <a:r>
              <a:rPr lang="de-DE" sz="2400" b="1" dirty="0">
                <a:solidFill>
                  <a:schemeClr val="accent1"/>
                </a:solidFill>
              </a:rPr>
              <a:t>.</a:t>
            </a:r>
          </a:p>
          <a:p>
            <a:pPr algn="ctr" defTabSz="801688" eaLnBrk="0" hangingPunct="0"/>
            <a:endParaRPr lang="de-DE" sz="2400" b="1" dirty="0">
              <a:solidFill>
                <a:schemeClr val="accent1"/>
              </a:solidFill>
            </a:endParaRPr>
          </a:p>
          <a:p>
            <a:pPr algn="ctr" defTabSz="801688" eaLnBrk="0" hangingPunct="0"/>
            <a:r>
              <a:rPr lang="de-DE" sz="2400" b="1" i="1" dirty="0">
                <a:solidFill>
                  <a:schemeClr val="accent1"/>
                </a:solidFill>
              </a:rPr>
              <a:t>SEE NEXT 2 SLIDES</a:t>
            </a:r>
            <a:endParaRPr lang="de-DE" sz="2400" b="1" dirty="0">
              <a:solidFill>
                <a:schemeClr val="accent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9"/>
          <p:cNvSpPr>
            <a:spLocks noChangeArrowheads="1"/>
          </p:cNvSpPr>
          <p:nvPr/>
        </p:nvSpPr>
        <p:spPr bwMode="auto">
          <a:xfrm>
            <a:off x="0" y="0"/>
            <a:ext cx="9144000" cy="1752600"/>
          </a:xfrm>
          <a:prstGeom prst="rect">
            <a:avLst/>
          </a:prstGeom>
          <a:solidFill>
            <a:srgbClr val="EEEEEE"/>
          </a:solidFill>
          <a:ln w="12700">
            <a:noFill/>
            <a:round/>
            <a:headEnd/>
            <a:tailEnd/>
          </a:ln>
        </p:spPr>
        <p:txBody>
          <a:bodyPr wrap="none" anchor="ctr">
            <a:prstTxWarp prst="textNoShape">
              <a:avLst/>
            </a:prstTxWarp>
          </a:bodyPr>
          <a:lstStyle/>
          <a:p>
            <a:pPr eaLnBrk="0" hangingPunct="0"/>
            <a:endParaRPr lang="en-US"/>
          </a:p>
        </p:txBody>
      </p:sp>
      <p:graphicFrame>
        <p:nvGraphicFramePr>
          <p:cNvPr id="9" name="Chart 8"/>
          <p:cNvGraphicFramePr>
            <a:graphicFrameLocks/>
          </p:cNvGraphicFramePr>
          <p:nvPr/>
        </p:nvGraphicFramePr>
        <p:xfrm>
          <a:off x="1308347" y="423363"/>
          <a:ext cx="8779686" cy="6434636"/>
        </p:xfrm>
        <a:graphic>
          <a:graphicData uri="http://schemas.openxmlformats.org/drawingml/2006/chart">
            <c:chart xmlns:c="http://schemas.openxmlformats.org/drawingml/2006/chart" xmlns:r="http://schemas.openxmlformats.org/officeDocument/2006/relationships" r:id="rId3"/>
          </a:graphicData>
        </a:graphic>
      </p:graphicFrame>
      <p:sp>
        <p:nvSpPr>
          <p:cNvPr id="53252" name="TextBox 23"/>
          <p:cNvSpPr txBox="1">
            <a:spLocks noChangeArrowheads="1"/>
          </p:cNvSpPr>
          <p:nvPr/>
        </p:nvSpPr>
        <p:spPr bwMode="auto">
          <a:xfrm>
            <a:off x="180087" y="1789306"/>
            <a:ext cx="96202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DESIGN</a:t>
            </a:r>
          </a:p>
        </p:txBody>
      </p:sp>
      <p:sp>
        <p:nvSpPr>
          <p:cNvPr id="53253" name="TextBox 24"/>
          <p:cNvSpPr txBox="1">
            <a:spLocks noChangeArrowheads="1"/>
          </p:cNvSpPr>
          <p:nvPr/>
        </p:nvSpPr>
        <p:spPr bwMode="auto">
          <a:xfrm>
            <a:off x="15047" y="3537144"/>
            <a:ext cx="1379538"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dirty="0"/>
              <a:t>IMPLEMENT</a:t>
            </a:r>
          </a:p>
        </p:txBody>
      </p:sp>
      <p:sp>
        <p:nvSpPr>
          <p:cNvPr id="53254" name="TextBox 25"/>
          <p:cNvSpPr txBox="1">
            <a:spLocks noChangeArrowheads="1"/>
          </p:cNvSpPr>
          <p:nvPr/>
        </p:nvSpPr>
        <p:spPr bwMode="auto">
          <a:xfrm>
            <a:off x="76960" y="4439232"/>
            <a:ext cx="1144588"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MONITOR</a:t>
            </a:r>
          </a:p>
        </p:txBody>
      </p:sp>
      <p:sp>
        <p:nvSpPr>
          <p:cNvPr id="53255" name="TextBox 26"/>
          <p:cNvSpPr txBox="1">
            <a:spLocks noChangeArrowheads="1"/>
          </p:cNvSpPr>
          <p:nvPr/>
        </p:nvSpPr>
        <p:spPr bwMode="auto">
          <a:xfrm>
            <a:off x="57720" y="5103620"/>
            <a:ext cx="1274763" cy="581025"/>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EVALUATE</a:t>
            </a:r>
          </a:p>
          <a:p>
            <a:pPr algn="ctr" eaLnBrk="0" hangingPunct="0"/>
            <a:r>
              <a:rPr lang="en-US" sz="1600" b="1"/>
              <a:t>&amp; ADAPT</a:t>
            </a:r>
          </a:p>
        </p:txBody>
      </p:sp>
      <p:sp>
        <p:nvSpPr>
          <p:cNvPr id="53256" name="TextBox 27"/>
          <p:cNvSpPr txBox="1">
            <a:spLocks noChangeArrowheads="1"/>
          </p:cNvSpPr>
          <p:nvPr/>
        </p:nvSpPr>
        <p:spPr bwMode="auto">
          <a:xfrm>
            <a:off x="308608" y="6070600"/>
            <a:ext cx="89217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t>SHARE</a:t>
            </a:r>
          </a:p>
        </p:txBody>
      </p:sp>
      <p:sp>
        <p:nvSpPr>
          <p:cNvPr id="6" name="TextBox 5"/>
          <p:cNvSpPr txBox="1"/>
          <p:nvPr/>
        </p:nvSpPr>
        <p:spPr>
          <a:xfrm>
            <a:off x="8197850" y="1193457"/>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53259" name="AutoShape 11"/>
          <p:cNvSpPr>
            <a:spLocks/>
          </p:cNvSpPr>
          <p:nvPr/>
        </p:nvSpPr>
        <p:spPr bwMode="auto">
          <a:xfrm>
            <a:off x="1282700" y="762000"/>
            <a:ext cx="139700" cy="2273300"/>
          </a:xfrm>
          <a:prstGeom prst="leftBrace">
            <a:avLst>
              <a:gd name="adj1" fmla="val 135606"/>
              <a:gd name="adj2" fmla="val 53144"/>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0" name="AutoShape 12"/>
          <p:cNvSpPr>
            <a:spLocks/>
          </p:cNvSpPr>
          <p:nvPr/>
        </p:nvSpPr>
        <p:spPr bwMode="auto">
          <a:xfrm>
            <a:off x="1358900" y="5994400"/>
            <a:ext cx="76200" cy="495300"/>
          </a:xfrm>
          <a:prstGeom prst="leftBrace">
            <a:avLst>
              <a:gd name="adj1" fmla="val 54167"/>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1" name="AutoShape 13"/>
          <p:cNvSpPr>
            <a:spLocks/>
          </p:cNvSpPr>
          <p:nvPr/>
        </p:nvSpPr>
        <p:spPr bwMode="auto">
          <a:xfrm>
            <a:off x="1333500" y="5130800"/>
            <a:ext cx="101600" cy="533400"/>
          </a:xfrm>
          <a:prstGeom prst="leftBrace">
            <a:avLst>
              <a:gd name="adj1" fmla="val 43750"/>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2" name="AutoShape 14"/>
          <p:cNvSpPr>
            <a:spLocks/>
          </p:cNvSpPr>
          <p:nvPr/>
        </p:nvSpPr>
        <p:spPr bwMode="auto">
          <a:xfrm>
            <a:off x="1308100" y="4368800"/>
            <a:ext cx="139700" cy="457200"/>
          </a:xfrm>
          <a:prstGeom prst="leftBrace">
            <a:avLst>
              <a:gd name="adj1" fmla="val 27273"/>
              <a:gd name="adj2" fmla="val 52083"/>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3" name="AutoShape 15"/>
          <p:cNvSpPr>
            <a:spLocks/>
          </p:cNvSpPr>
          <p:nvPr/>
        </p:nvSpPr>
        <p:spPr bwMode="auto">
          <a:xfrm>
            <a:off x="1346200" y="3327400"/>
            <a:ext cx="101600" cy="723900"/>
          </a:xfrm>
          <a:prstGeom prst="leftBrace">
            <a:avLst>
              <a:gd name="adj1" fmla="val 59375"/>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3266" name="Rectangle 7"/>
          <p:cNvSpPr>
            <a:spLocks noChangeArrowheads="1"/>
          </p:cNvSpPr>
          <p:nvPr/>
        </p:nvSpPr>
        <p:spPr bwMode="auto">
          <a:xfrm>
            <a:off x="88900" y="38100"/>
            <a:ext cx="8761684" cy="558800"/>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de-DE" sz="1600" dirty="0" err="1"/>
              <a:t>Survey</a:t>
            </a:r>
            <a:r>
              <a:rPr lang="de-DE" sz="1600" dirty="0"/>
              <a:t> </a:t>
            </a:r>
            <a:r>
              <a:rPr lang="de-DE" sz="1600" dirty="0" err="1"/>
              <a:t>Question</a:t>
            </a:r>
            <a:r>
              <a:rPr lang="de-DE" sz="1600" dirty="0"/>
              <a:t>: For </a:t>
            </a:r>
            <a:r>
              <a:rPr lang="de-DE" sz="1600" dirty="0" err="1"/>
              <a:t>your</a:t>
            </a:r>
            <a:r>
              <a:rPr lang="de-DE" sz="1600" dirty="0"/>
              <a:t> </a:t>
            </a:r>
            <a:r>
              <a:rPr lang="de-DE" sz="1600" dirty="0" err="1"/>
              <a:t>projects</a:t>
            </a:r>
            <a:r>
              <a:rPr lang="de-DE" sz="1600" dirty="0"/>
              <a:t>, </a:t>
            </a:r>
            <a:r>
              <a:rPr lang="de-DE" sz="1600" dirty="0" err="1"/>
              <a:t>indicate</a:t>
            </a:r>
            <a:r>
              <a:rPr lang="de-DE" sz="1600" dirty="0"/>
              <a:t> </a:t>
            </a:r>
            <a:r>
              <a:rPr lang="de-DE" sz="1600" dirty="0" err="1"/>
              <a:t>the</a:t>
            </a:r>
            <a:r>
              <a:rPr lang="de-DE" sz="1600" dirty="0"/>
              <a:t> </a:t>
            </a:r>
            <a:r>
              <a:rPr lang="de-DE" sz="1600" dirty="0" err="1"/>
              <a:t>extent</a:t>
            </a:r>
            <a:r>
              <a:rPr lang="de-DE" sz="1600" dirty="0"/>
              <a:t> to </a:t>
            </a:r>
            <a:r>
              <a:rPr lang="de-DE" sz="1600" dirty="0" err="1"/>
              <a:t>which</a:t>
            </a:r>
            <a:r>
              <a:rPr lang="de-DE" sz="1600" dirty="0"/>
              <a:t> </a:t>
            </a:r>
            <a:r>
              <a:rPr lang="de-DE" sz="1600" dirty="0" err="1"/>
              <a:t>your</a:t>
            </a:r>
            <a:r>
              <a:rPr lang="de-DE" sz="1600" dirty="0"/>
              <a:t> </a:t>
            </a:r>
            <a:r>
              <a:rPr lang="de-DE" sz="1600" dirty="0" err="1"/>
              <a:t>organization</a:t>
            </a:r>
            <a:r>
              <a:rPr lang="de-DE" sz="1600" dirty="0"/>
              <a:t> </a:t>
            </a:r>
            <a:r>
              <a:rPr lang="de-DE" sz="1600" dirty="0" err="1"/>
              <a:t>does</a:t>
            </a:r>
            <a:r>
              <a:rPr lang="de-DE" sz="1600" dirty="0"/>
              <a:t> </a:t>
            </a:r>
            <a:r>
              <a:rPr lang="de-DE" sz="1600" dirty="0" err="1"/>
              <a:t>each</a:t>
            </a:r>
            <a:r>
              <a:rPr lang="de-DE" sz="1600" dirty="0"/>
              <a:t> of </a:t>
            </a:r>
            <a:r>
              <a:rPr lang="de-DE" sz="1600" dirty="0" err="1"/>
              <a:t>the</a:t>
            </a:r>
            <a:r>
              <a:rPr lang="de-DE" sz="1600" dirty="0"/>
              <a:t> </a:t>
            </a:r>
            <a:r>
              <a:rPr lang="de-DE" sz="1600" dirty="0" err="1"/>
              <a:t>following</a:t>
            </a:r>
            <a:r>
              <a:rPr lang="de-DE" sz="1600" dirty="0"/>
              <a:t> SPM </a:t>
            </a:r>
            <a:r>
              <a:rPr lang="de-DE" sz="1600" dirty="0" err="1"/>
              <a:t>practices</a:t>
            </a:r>
            <a:r>
              <a:rPr lang="de-DE" sz="1600" dirty="0"/>
              <a:t> well.</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0" y="0"/>
            <a:ext cx="9144000" cy="1752600"/>
          </a:xfrm>
          <a:prstGeom prst="rect">
            <a:avLst/>
          </a:prstGeom>
          <a:solidFill>
            <a:srgbClr val="EEEEEE"/>
          </a:solidFill>
          <a:ln w="12700">
            <a:noFill/>
            <a:round/>
            <a:headEnd/>
            <a:tailEnd/>
          </a:ln>
        </p:spPr>
        <p:txBody>
          <a:bodyPr wrap="none" anchor="ctr">
            <a:prstTxWarp prst="textNoShape">
              <a:avLst/>
            </a:prstTxWarp>
          </a:bodyPr>
          <a:lstStyle/>
          <a:p>
            <a:pPr eaLnBrk="0" hangingPunct="0"/>
            <a:endParaRPr lang="en-US"/>
          </a:p>
        </p:txBody>
      </p:sp>
      <p:graphicFrame>
        <p:nvGraphicFramePr>
          <p:cNvPr id="8" name="Chart 7"/>
          <p:cNvGraphicFramePr>
            <a:graphicFrameLocks/>
          </p:cNvGraphicFramePr>
          <p:nvPr/>
        </p:nvGraphicFramePr>
        <p:xfrm>
          <a:off x="962020" y="327144"/>
          <a:ext cx="8922813" cy="652450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214990" y="1211151"/>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a:t>
            </a:r>
            <a:r>
              <a:rPr lang="en-US" b="1" dirty="0" smtClean="0">
                <a:solidFill>
                  <a:schemeClr val="bg1"/>
                </a:solidFill>
              </a:rPr>
              <a:t> $$$</a:t>
            </a:r>
            <a:endParaRPr lang="en-US" b="1" dirty="0">
              <a:solidFill>
                <a:schemeClr val="bg1"/>
              </a:solidFill>
            </a:endParaRPr>
          </a:p>
        </p:txBody>
      </p:sp>
      <p:sp>
        <p:nvSpPr>
          <p:cNvPr id="55312" name="AutoShape 16"/>
          <p:cNvSpPr>
            <a:spLocks/>
          </p:cNvSpPr>
          <p:nvPr/>
        </p:nvSpPr>
        <p:spPr bwMode="auto">
          <a:xfrm>
            <a:off x="1282700" y="762000"/>
            <a:ext cx="139700" cy="2273300"/>
          </a:xfrm>
          <a:prstGeom prst="leftBrace">
            <a:avLst>
              <a:gd name="adj1" fmla="val 135606"/>
              <a:gd name="adj2" fmla="val 53144"/>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3" name="AutoShape 17"/>
          <p:cNvSpPr>
            <a:spLocks/>
          </p:cNvSpPr>
          <p:nvPr/>
        </p:nvSpPr>
        <p:spPr bwMode="auto">
          <a:xfrm>
            <a:off x="1358900" y="5994400"/>
            <a:ext cx="76200" cy="495300"/>
          </a:xfrm>
          <a:prstGeom prst="leftBrace">
            <a:avLst>
              <a:gd name="adj1" fmla="val 54167"/>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4" name="AutoShape 18"/>
          <p:cNvSpPr>
            <a:spLocks/>
          </p:cNvSpPr>
          <p:nvPr/>
        </p:nvSpPr>
        <p:spPr bwMode="auto">
          <a:xfrm>
            <a:off x="1333500" y="5130800"/>
            <a:ext cx="101600" cy="533400"/>
          </a:xfrm>
          <a:prstGeom prst="leftBrace">
            <a:avLst>
              <a:gd name="adj1" fmla="val 43750"/>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5" name="AutoShape 19"/>
          <p:cNvSpPr>
            <a:spLocks/>
          </p:cNvSpPr>
          <p:nvPr/>
        </p:nvSpPr>
        <p:spPr bwMode="auto">
          <a:xfrm>
            <a:off x="1308100" y="4368800"/>
            <a:ext cx="139700" cy="457200"/>
          </a:xfrm>
          <a:prstGeom prst="leftBrace">
            <a:avLst>
              <a:gd name="adj1" fmla="val 27273"/>
              <a:gd name="adj2" fmla="val 52083"/>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6" name="AutoShape 20"/>
          <p:cNvSpPr>
            <a:spLocks/>
          </p:cNvSpPr>
          <p:nvPr/>
        </p:nvSpPr>
        <p:spPr bwMode="auto">
          <a:xfrm>
            <a:off x="1346200" y="3327400"/>
            <a:ext cx="101600" cy="723900"/>
          </a:xfrm>
          <a:prstGeom prst="leftBrace">
            <a:avLst>
              <a:gd name="adj1" fmla="val 59375"/>
              <a:gd name="adj2" fmla="val 54787"/>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55317" name="Rectangle 7"/>
          <p:cNvSpPr>
            <a:spLocks noChangeArrowheads="1"/>
          </p:cNvSpPr>
          <p:nvPr/>
        </p:nvSpPr>
        <p:spPr bwMode="auto">
          <a:xfrm>
            <a:off x="139700" y="38100"/>
            <a:ext cx="6305834" cy="558800"/>
          </a:xfrm>
          <a:prstGeom prst="rect">
            <a:avLst/>
          </a:prstGeom>
          <a:noFill/>
          <a:ln w="9525">
            <a:noFill/>
            <a:miter lim="800000"/>
            <a:headEnd/>
            <a:tailEnd/>
          </a:ln>
        </p:spPr>
        <p:txBody>
          <a:bodyPr lIns="0" tIns="0" rIns="0" bIns="0">
            <a:prstTxWarp prst="textNoShape">
              <a:avLst/>
            </a:prstTxWarp>
          </a:bodyPr>
          <a:lstStyle/>
          <a:p>
            <a:pPr defTabSz="801688" eaLnBrk="0" hangingPunct="0"/>
            <a:r>
              <a:rPr lang="de-DE" sz="2200" b="1" dirty="0">
                <a:solidFill>
                  <a:schemeClr val="accent1"/>
                </a:solidFill>
              </a:rPr>
              <a:t>These </a:t>
            </a:r>
            <a:r>
              <a:rPr lang="de-DE" sz="2200" b="1" dirty="0" err="1">
                <a:solidFill>
                  <a:schemeClr val="accent1"/>
                </a:solidFill>
              </a:rPr>
              <a:t>patterns</a:t>
            </a:r>
            <a:r>
              <a:rPr lang="de-DE" sz="2200" b="1" dirty="0">
                <a:solidFill>
                  <a:schemeClr val="accent1"/>
                </a:solidFill>
              </a:rPr>
              <a:t> </a:t>
            </a:r>
            <a:r>
              <a:rPr lang="de-DE" sz="2200" b="1" dirty="0" err="1">
                <a:solidFill>
                  <a:schemeClr val="accent1"/>
                </a:solidFill>
              </a:rPr>
              <a:t>seem</a:t>
            </a:r>
            <a:r>
              <a:rPr lang="de-DE" sz="2200" b="1" dirty="0">
                <a:solidFill>
                  <a:schemeClr val="accent1"/>
                </a:solidFill>
              </a:rPr>
              <a:t> </a:t>
            </a:r>
            <a:r>
              <a:rPr lang="de-DE" sz="2200" b="1" dirty="0" err="1">
                <a:solidFill>
                  <a:schemeClr val="accent1"/>
                </a:solidFill>
              </a:rPr>
              <a:t>even</a:t>
            </a:r>
            <a:r>
              <a:rPr lang="de-DE" sz="2200" b="1" dirty="0">
                <a:solidFill>
                  <a:schemeClr val="accent1"/>
                </a:solidFill>
              </a:rPr>
              <a:t> </a:t>
            </a:r>
            <a:r>
              <a:rPr lang="de-DE" sz="2200" b="1" dirty="0" err="1">
                <a:solidFill>
                  <a:schemeClr val="accent1"/>
                </a:solidFill>
              </a:rPr>
              <a:t>more</a:t>
            </a:r>
            <a:r>
              <a:rPr lang="de-DE" sz="2200" b="1" dirty="0">
                <a:solidFill>
                  <a:schemeClr val="accent1"/>
                </a:solidFill>
              </a:rPr>
              <a:t> </a:t>
            </a:r>
            <a:r>
              <a:rPr lang="de-DE" sz="2200" b="1" dirty="0" err="1">
                <a:solidFill>
                  <a:schemeClr val="accent1"/>
                </a:solidFill>
              </a:rPr>
              <a:t>apparent</a:t>
            </a:r>
            <a:r>
              <a:rPr lang="de-DE" sz="2200" b="1" dirty="0">
                <a:solidFill>
                  <a:schemeClr val="accent1"/>
                </a:solidFill>
              </a:rPr>
              <a:t> in larger </a:t>
            </a:r>
            <a:r>
              <a:rPr lang="de-DE" sz="2200" b="1" dirty="0" err="1">
                <a:solidFill>
                  <a:schemeClr val="accent1"/>
                </a:solidFill>
              </a:rPr>
              <a:t>implementing</a:t>
            </a:r>
            <a:r>
              <a:rPr lang="de-DE" sz="2200" b="1" dirty="0">
                <a:solidFill>
                  <a:schemeClr val="accent1"/>
                </a:solidFill>
              </a:rPr>
              <a:t> </a:t>
            </a:r>
            <a:r>
              <a:rPr lang="de-DE" sz="2200" b="1" dirty="0" err="1">
                <a:solidFill>
                  <a:schemeClr val="accent1"/>
                </a:solidFill>
              </a:rPr>
              <a:t>organizations</a:t>
            </a:r>
            <a:r>
              <a:rPr lang="de-DE" sz="2200" b="1" dirty="0">
                <a:solidFill>
                  <a:schemeClr val="accent1"/>
                </a:solidFill>
              </a:rPr>
              <a:t>.</a:t>
            </a:r>
          </a:p>
        </p:txBody>
      </p:sp>
      <p:sp>
        <p:nvSpPr>
          <p:cNvPr id="16" name="TextBox 23"/>
          <p:cNvSpPr txBox="1">
            <a:spLocks noChangeArrowheads="1"/>
          </p:cNvSpPr>
          <p:nvPr/>
        </p:nvSpPr>
        <p:spPr bwMode="auto">
          <a:xfrm>
            <a:off x="180087" y="1789306"/>
            <a:ext cx="96202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DESIGN</a:t>
            </a:r>
          </a:p>
        </p:txBody>
      </p:sp>
      <p:sp>
        <p:nvSpPr>
          <p:cNvPr id="17" name="TextBox 24"/>
          <p:cNvSpPr txBox="1">
            <a:spLocks noChangeArrowheads="1"/>
          </p:cNvSpPr>
          <p:nvPr/>
        </p:nvSpPr>
        <p:spPr bwMode="auto">
          <a:xfrm>
            <a:off x="15047" y="3537144"/>
            <a:ext cx="1379538" cy="336550"/>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dirty="0"/>
              <a:t>IMPLEMENT</a:t>
            </a:r>
          </a:p>
        </p:txBody>
      </p:sp>
      <p:sp>
        <p:nvSpPr>
          <p:cNvPr id="18" name="TextBox 25"/>
          <p:cNvSpPr txBox="1">
            <a:spLocks noChangeArrowheads="1"/>
          </p:cNvSpPr>
          <p:nvPr/>
        </p:nvSpPr>
        <p:spPr bwMode="auto">
          <a:xfrm>
            <a:off x="76960" y="4439232"/>
            <a:ext cx="1144588"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dirty="0"/>
              <a:t>MONITOR</a:t>
            </a:r>
          </a:p>
        </p:txBody>
      </p:sp>
      <p:sp>
        <p:nvSpPr>
          <p:cNvPr id="19" name="TextBox 26"/>
          <p:cNvSpPr txBox="1">
            <a:spLocks noChangeArrowheads="1"/>
          </p:cNvSpPr>
          <p:nvPr/>
        </p:nvSpPr>
        <p:spPr bwMode="auto">
          <a:xfrm>
            <a:off x="57720" y="5103620"/>
            <a:ext cx="1274763" cy="581025"/>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EVALUATE</a:t>
            </a:r>
          </a:p>
          <a:p>
            <a:pPr algn="ctr" eaLnBrk="0" hangingPunct="0"/>
            <a:r>
              <a:rPr lang="en-US" sz="1600" b="1"/>
              <a:t>&amp; ADAPT</a:t>
            </a:r>
          </a:p>
        </p:txBody>
      </p:sp>
      <p:sp>
        <p:nvSpPr>
          <p:cNvPr id="20" name="TextBox 27"/>
          <p:cNvSpPr txBox="1">
            <a:spLocks noChangeArrowheads="1"/>
          </p:cNvSpPr>
          <p:nvPr/>
        </p:nvSpPr>
        <p:spPr bwMode="auto">
          <a:xfrm>
            <a:off x="308608" y="6070600"/>
            <a:ext cx="89217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t>SHARE</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9"/>
          <p:cNvSpPr>
            <a:spLocks noGrp="1" noChangeArrowheads="1"/>
          </p:cNvSpPr>
          <p:nvPr>
            <p:ph type="title"/>
          </p:nvPr>
        </p:nvSpPr>
        <p:spPr>
          <a:xfrm>
            <a:off x="149225" y="142875"/>
            <a:ext cx="6704013" cy="600075"/>
          </a:xfrm>
        </p:spPr>
        <p:txBody>
          <a:bodyPr/>
          <a:lstStyle/>
          <a:p>
            <a:pPr eaLnBrk="1" hangingPunct="1"/>
            <a:r>
              <a:rPr lang="en-US" sz="2400"/>
              <a:t>KEY INGREDIENTS TO PROGRESS TO DATE</a:t>
            </a:r>
            <a:endParaRPr lang="de-DE"/>
          </a:p>
        </p:txBody>
      </p:sp>
      <p:sp>
        <p:nvSpPr>
          <p:cNvPr id="59395" name="Rectangle 4"/>
          <p:cNvSpPr>
            <a:spLocks noChangeArrowheads="1"/>
          </p:cNvSpPr>
          <p:nvPr/>
        </p:nvSpPr>
        <p:spPr bwMode="auto">
          <a:xfrm>
            <a:off x="442913" y="2952750"/>
            <a:ext cx="7870825" cy="417513"/>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3200" b="1">
                <a:solidFill>
                  <a:schemeClr val="accent1"/>
                </a:solidFill>
              </a:rPr>
              <a:t>3.  To improve our ability to measure effectiveness, we can leverage several ingredients key to our progress to date.</a:t>
            </a:r>
          </a:p>
        </p:txBody>
      </p:sp>
      <p:pic>
        <p:nvPicPr>
          <p:cNvPr id="59396"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272213" y="4194175"/>
            <a:ext cx="2871787" cy="26638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7"/>
          <p:cNvSpPr>
            <a:spLocks noChangeArrowheads="1"/>
          </p:cNvSpPr>
          <p:nvPr/>
        </p:nvSpPr>
        <p:spPr bwMode="auto">
          <a:xfrm>
            <a:off x="336550" y="1462476"/>
            <a:ext cx="7929563" cy="1201737"/>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en-US" sz="2400" b="1" dirty="0">
                <a:solidFill>
                  <a:schemeClr val="accent1"/>
                </a:solidFill>
              </a:rPr>
              <a:t>Institutional mandate and SPM champions have been key ingredients to the progress we’ve made to date.</a:t>
            </a:r>
            <a:endParaRPr lang="de-DE" sz="2400" b="1" dirty="0">
              <a:solidFill>
                <a:schemeClr val="accent1"/>
              </a:solidFill>
            </a:endParaRPr>
          </a:p>
        </p:txBody>
      </p:sp>
      <p:graphicFrame>
        <p:nvGraphicFramePr>
          <p:cNvPr id="10" name="Chart 9"/>
          <p:cNvGraphicFramePr>
            <a:graphicFrameLocks/>
          </p:cNvGraphicFramePr>
          <p:nvPr/>
        </p:nvGraphicFramePr>
        <p:xfrm>
          <a:off x="0" y="2790578"/>
          <a:ext cx="9144000" cy="406449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8197850" y="3644632"/>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61449"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KEY INGREDIENTS TO PROGRESS TO DATE</a:t>
            </a:r>
            <a:endParaRPr lang="de-DE" sz="2200" b="1">
              <a:solidFill>
                <a:schemeClr val="bg1"/>
              </a:solidFill>
            </a:endParaRPr>
          </a:p>
        </p:txBody>
      </p:sp>
      <p:sp>
        <p:nvSpPr>
          <p:cNvPr id="61450" name="Rectangle 7"/>
          <p:cNvSpPr>
            <a:spLocks noChangeArrowheads="1"/>
          </p:cNvSpPr>
          <p:nvPr/>
        </p:nvSpPr>
        <p:spPr bwMode="auto">
          <a:xfrm>
            <a:off x="266700" y="2278645"/>
            <a:ext cx="8382000" cy="523220"/>
          </a:xfrm>
          <a:prstGeom prst="rect">
            <a:avLst/>
          </a:prstGeom>
          <a:noFill/>
          <a:ln w="9525">
            <a:noFill/>
            <a:miter lim="800000"/>
            <a:headEnd/>
            <a:tailEnd/>
          </a:ln>
        </p:spPr>
        <p:txBody>
          <a:bodyPr>
            <a:prstTxWarp prst="textNoShape">
              <a:avLst/>
            </a:prstTxWarp>
            <a:spAutoFit/>
          </a:bodyPr>
          <a:lstStyle/>
          <a:p>
            <a:pPr eaLnBrk="0" hangingPunct="0"/>
            <a:r>
              <a:rPr lang="en-US" sz="1400"/>
              <a:t>Survey Question: Where you do see SPM happening in your organization, how important were the following 'key ingredients' or 'catalysts' to SPM adoption?</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hart 10"/>
          <p:cNvGraphicFramePr/>
          <p:nvPr/>
        </p:nvGraphicFramePr>
        <p:xfrm>
          <a:off x="880533" y="2648162"/>
          <a:ext cx="7636934" cy="4204546"/>
        </p:xfrm>
        <a:graphic>
          <a:graphicData uri="http://schemas.openxmlformats.org/drawingml/2006/chart">
            <c:chart xmlns:c="http://schemas.openxmlformats.org/drawingml/2006/chart" xmlns:r="http://schemas.openxmlformats.org/officeDocument/2006/relationships" r:id="rId4"/>
          </a:graphicData>
        </a:graphic>
      </p:graphicFrame>
      <p:sp>
        <p:nvSpPr>
          <p:cNvPr id="82949"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9" name="TextBox 8"/>
          <p:cNvSpPr txBox="1"/>
          <p:nvPr/>
        </p:nvSpPr>
        <p:spPr>
          <a:xfrm>
            <a:off x="5124450" y="2714625"/>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
        <p:nvSpPr>
          <p:cNvPr id="82950" name="Rectangle 7"/>
          <p:cNvSpPr>
            <a:spLocks noChangeArrowheads="1"/>
          </p:cNvSpPr>
          <p:nvPr/>
        </p:nvSpPr>
        <p:spPr bwMode="auto">
          <a:xfrm>
            <a:off x="304800" y="2043113"/>
            <a:ext cx="8382000" cy="584776"/>
          </a:xfrm>
          <a:prstGeom prst="rect">
            <a:avLst/>
          </a:prstGeom>
          <a:noFill/>
          <a:ln w="9525">
            <a:noFill/>
            <a:miter lim="800000"/>
            <a:headEnd/>
            <a:tailEnd/>
          </a:ln>
        </p:spPr>
        <p:txBody>
          <a:bodyPr>
            <a:prstTxWarp prst="textNoShape">
              <a:avLst/>
            </a:prstTxWarp>
            <a:spAutoFit/>
          </a:bodyPr>
          <a:lstStyle/>
          <a:p>
            <a:pPr eaLnBrk="0" hangingPunct="0"/>
            <a:r>
              <a:rPr lang="en-US" sz="1600" dirty="0"/>
              <a:t>Survey Question:</a:t>
            </a:r>
            <a:r>
              <a:rPr lang="en-US" sz="1600" dirty="0" smtClean="0"/>
              <a:t> </a:t>
            </a:r>
            <a:r>
              <a:rPr lang="en-GB" sz="1600" b="1" dirty="0" smtClean="0"/>
              <a:t>Is SPM </a:t>
            </a:r>
            <a:r>
              <a:rPr lang="en-US" sz="1600" b="1" dirty="0" smtClean="0"/>
              <a:t>mandated at your organization?  Is it practiced well at your organization? </a:t>
            </a:r>
            <a:endParaRPr lang="en-US" sz="1600" dirty="0">
              <a:solidFill>
                <a:schemeClr val="bg2"/>
              </a:solidFill>
            </a:endParaRPr>
          </a:p>
        </p:txBody>
      </p:sp>
      <p:sp>
        <p:nvSpPr>
          <p:cNvPr id="82951" name="Rectangle 7"/>
          <p:cNvSpPr>
            <a:spLocks noChangeArrowheads="1"/>
          </p:cNvSpPr>
          <p:nvPr/>
        </p:nvSpPr>
        <p:spPr bwMode="auto">
          <a:xfrm>
            <a:off x="336550" y="1423988"/>
            <a:ext cx="7929563" cy="1201737"/>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Institutional mandate is a key driver of SPM adoption.</a:t>
            </a:r>
            <a:endParaRPr lang="de-DE" sz="2400" b="1">
              <a:solidFill>
                <a:schemeClr val="accent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ChangeArrowheads="1"/>
          </p:cNvSpPr>
          <p:nvPr/>
        </p:nvSpPr>
        <p:spPr bwMode="auto">
          <a:xfrm>
            <a:off x="114300" y="1481720"/>
            <a:ext cx="8850313" cy="1201737"/>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en-US" sz="2000" b="1" dirty="0">
                <a:solidFill>
                  <a:schemeClr val="accent1"/>
                </a:solidFill>
              </a:rPr>
              <a:t>The 4 implementers that say that 80-100% of spending is guided by SPM reinforce the importance of institutional mandate, evidence that SPM helps, and champions.</a:t>
            </a:r>
            <a:endParaRPr lang="de-DE" sz="2000" b="1" dirty="0">
              <a:solidFill>
                <a:schemeClr val="accent1"/>
              </a:solidFill>
            </a:endParaRPr>
          </a:p>
        </p:txBody>
      </p:sp>
      <p:sp>
        <p:nvSpPr>
          <p:cNvPr id="65540" name="Rectangle 7"/>
          <p:cNvSpPr>
            <a:spLocks noChangeArrowheads="1"/>
          </p:cNvSpPr>
          <p:nvPr/>
        </p:nvSpPr>
        <p:spPr bwMode="auto">
          <a:xfrm>
            <a:off x="76960" y="2456445"/>
            <a:ext cx="8773622" cy="523220"/>
          </a:xfrm>
          <a:prstGeom prst="rect">
            <a:avLst/>
          </a:prstGeom>
          <a:noFill/>
          <a:ln w="9525">
            <a:noFill/>
            <a:miter lim="800000"/>
            <a:headEnd/>
            <a:tailEnd/>
          </a:ln>
        </p:spPr>
        <p:txBody>
          <a:bodyPr wrap="square">
            <a:prstTxWarp prst="textNoShape">
              <a:avLst/>
            </a:prstTxWarp>
            <a:spAutoFit/>
          </a:bodyPr>
          <a:lstStyle/>
          <a:p>
            <a:pPr eaLnBrk="0" hangingPunct="0"/>
            <a:r>
              <a:rPr lang="en-US" sz="1400" dirty="0"/>
              <a:t>Survey Question: Where you do see SPM happening in your organization, how important were the following 'key ingredients' or 'catalysts' to SPM adoption?</a:t>
            </a:r>
          </a:p>
        </p:txBody>
      </p:sp>
      <p:graphicFrame>
        <p:nvGraphicFramePr>
          <p:cNvPr id="11" name="Chart 10"/>
          <p:cNvGraphicFramePr>
            <a:graphicFrameLocks/>
          </p:cNvGraphicFramePr>
          <p:nvPr/>
        </p:nvGraphicFramePr>
        <p:xfrm>
          <a:off x="6341" y="3093979"/>
          <a:ext cx="9131318" cy="3748087"/>
        </p:xfrm>
        <a:graphic>
          <a:graphicData uri="http://schemas.openxmlformats.org/drawingml/2006/chart">
            <c:chart xmlns:c="http://schemas.openxmlformats.org/drawingml/2006/chart" xmlns:r="http://schemas.openxmlformats.org/officeDocument/2006/relationships" r:id="rId4"/>
          </a:graphicData>
        </a:graphic>
      </p:graphicFrame>
      <p:sp>
        <p:nvSpPr>
          <p:cNvPr id="65541" name="TextBox 6"/>
          <p:cNvSpPr txBox="1">
            <a:spLocks noChangeArrowheads="1"/>
          </p:cNvSpPr>
          <p:nvPr/>
        </p:nvSpPr>
        <p:spPr bwMode="auto">
          <a:xfrm>
            <a:off x="6724650" y="3529013"/>
            <a:ext cx="2355850" cy="366712"/>
          </a:xfrm>
          <a:prstGeom prst="rect">
            <a:avLst/>
          </a:prstGeom>
          <a:solidFill>
            <a:schemeClr val="accent1">
              <a:lumMod val="60000"/>
              <a:lumOff val="40000"/>
            </a:schemeClr>
          </a:solidFill>
          <a:ln w="9525">
            <a:noFill/>
            <a:miter lim="800000"/>
            <a:headEnd/>
            <a:tailEnd/>
          </a:ln>
        </p:spPr>
        <p:txBody>
          <a:bodyPr wrap="none">
            <a:prstTxWarp prst="textNoShape">
              <a:avLst/>
            </a:prstTxWarp>
            <a:spAutoFit/>
          </a:bodyPr>
          <a:lstStyle/>
          <a:p>
            <a:pPr algn="ctr" eaLnBrk="0" hangingPunct="0"/>
            <a:r>
              <a:rPr lang="en-US">
                <a:solidFill>
                  <a:srgbClr val="FFFFFF"/>
                </a:solidFill>
              </a:rPr>
              <a:t>By Top Implementers</a:t>
            </a:r>
          </a:p>
        </p:txBody>
      </p:sp>
      <p:sp>
        <p:nvSpPr>
          <p:cNvPr id="65543"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KEY INGREDIENTS TO PROGRESS TO DATE</a:t>
            </a:r>
            <a:endParaRPr lang="de-DE" sz="2200" b="1">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KEY INGREDIENTS TO PROGRESS TO DATE</a:t>
            </a:r>
            <a:endParaRPr lang="de-DE" sz="2200" b="1">
              <a:solidFill>
                <a:schemeClr val="bg1"/>
              </a:solidFill>
            </a:endParaRPr>
          </a:p>
        </p:txBody>
      </p:sp>
      <p:sp>
        <p:nvSpPr>
          <p:cNvPr id="67592" name="Rectangle 7"/>
          <p:cNvSpPr>
            <a:spLocks noChangeArrowheads="1"/>
          </p:cNvSpPr>
          <p:nvPr/>
        </p:nvSpPr>
        <p:spPr bwMode="auto">
          <a:xfrm>
            <a:off x="317500" y="1500188"/>
            <a:ext cx="8672513" cy="1201737"/>
          </a:xfrm>
          <a:prstGeom prst="rect">
            <a:avLst/>
          </a:prstGeom>
          <a:noFill/>
          <a:ln w="9525">
            <a:noFill/>
            <a:miter lim="800000"/>
            <a:headEnd/>
            <a:tailEnd/>
          </a:ln>
        </p:spPr>
        <p:txBody>
          <a:bodyPr lIns="0" tIns="0" rIns="0" bIns="0">
            <a:prstTxWarp prst="textNoShape">
              <a:avLst/>
            </a:prstTxWarp>
          </a:bodyPr>
          <a:lstStyle/>
          <a:p>
            <a:pPr marL="230188" indent="-230188" defTabSz="801688" eaLnBrk="0" hangingPunct="0"/>
            <a:r>
              <a:rPr lang="en-US" sz="2000" b="1" dirty="0" smtClean="0">
                <a:solidFill>
                  <a:schemeClr val="accent1"/>
                </a:solidFill>
              </a:rPr>
              <a:t>Funders also </a:t>
            </a:r>
            <a:r>
              <a:rPr lang="en-US" sz="2000" b="1" dirty="0">
                <a:solidFill>
                  <a:schemeClr val="accent1"/>
                </a:solidFill>
              </a:rPr>
              <a:t>emphasize the importance of</a:t>
            </a:r>
            <a:r>
              <a:rPr lang="en-US" sz="2000" b="1" dirty="0" smtClean="0">
                <a:solidFill>
                  <a:schemeClr val="accent1"/>
                </a:solidFill>
              </a:rPr>
              <a:t> a mandate, evidence </a:t>
            </a:r>
            <a:r>
              <a:rPr lang="en-US" sz="2000" b="1" dirty="0">
                <a:solidFill>
                  <a:schemeClr val="accent1"/>
                </a:solidFill>
              </a:rPr>
              <a:t>that SPM helps,</a:t>
            </a:r>
            <a:r>
              <a:rPr lang="en-US" sz="2000" b="1" dirty="0" smtClean="0">
                <a:solidFill>
                  <a:schemeClr val="accent1"/>
                </a:solidFill>
              </a:rPr>
              <a:t> having a </a:t>
            </a:r>
            <a:r>
              <a:rPr lang="en-US" sz="2000" b="1" dirty="0" err="1" smtClean="0">
                <a:solidFill>
                  <a:schemeClr val="accent1"/>
                </a:solidFill>
              </a:rPr>
              <a:t>workplan</a:t>
            </a:r>
            <a:r>
              <a:rPr lang="en-US" sz="2000" b="1" dirty="0" smtClean="0">
                <a:solidFill>
                  <a:schemeClr val="accent1"/>
                </a:solidFill>
              </a:rPr>
              <a:t> that includes SPM, SPM </a:t>
            </a:r>
            <a:r>
              <a:rPr lang="en-US" sz="2000" b="1" dirty="0">
                <a:solidFill>
                  <a:schemeClr val="accent1"/>
                </a:solidFill>
              </a:rPr>
              <a:t>being integral to an </a:t>
            </a:r>
            <a:r>
              <a:rPr lang="en-US" sz="2000" b="1" dirty="0" err="1">
                <a:solidFill>
                  <a:schemeClr val="accent1"/>
                </a:solidFill>
              </a:rPr>
              <a:t>org’s</a:t>
            </a:r>
            <a:r>
              <a:rPr lang="en-US" sz="2000" b="1" dirty="0">
                <a:solidFill>
                  <a:schemeClr val="accent1"/>
                </a:solidFill>
              </a:rPr>
              <a:t> mission and goals, and </a:t>
            </a:r>
            <a:r>
              <a:rPr lang="en-US" sz="2000" b="1" dirty="0" smtClean="0">
                <a:solidFill>
                  <a:schemeClr val="accent1"/>
                </a:solidFill>
              </a:rPr>
              <a:t>dedicated SPM funding.</a:t>
            </a:r>
            <a:endParaRPr lang="de-DE" sz="2000" b="1" dirty="0">
              <a:solidFill>
                <a:schemeClr val="accent1"/>
              </a:solidFill>
            </a:endParaRPr>
          </a:p>
        </p:txBody>
      </p:sp>
      <p:graphicFrame>
        <p:nvGraphicFramePr>
          <p:cNvPr id="7" name="Chart 6"/>
          <p:cNvGraphicFramePr/>
          <p:nvPr/>
        </p:nvGraphicFramePr>
        <p:xfrm>
          <a:off x="0" y="2353733"/>
          <a:ext cx="9144000" cy="45042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704667" y="3006195"/>
            <a:ext cx="1439333" cy="800219"/>
          </a:xfrm>
          <a:prstGeom prst="rect">
            <a:avLst/>
          </a:prstGeom>
          <a:solidFill>
            <a:schemeClr val="bg2">
              <a:lumMod val="40000"/>
              <a:lumOff val="60000"/>
            </a:schemeClr>
          </a:solidFill>
        </p:spPr>
        <p:txBody>
          <a:bodyPr wrap="square">
            <a:prstTxWarp prst="textNoShape">
              <a:avLst/>
            </a:prstTxWarp>
            <a:spAutoFit/>
          </a:bodyPr>
          <a:lstStyle/>
          <a:p>
            <a:pPr algn="r" eaLnBrk="0" hangingPunct="0"/>
            <a:r>
              <a:rPr lang="en-US" dirty="0">
                <a:solidFill>
                  <a:srgbClr val="FFFFFF"/>
                </a:solidFill>
              </a:rPr>
              <a:t>By Funders:</a:t>
            </a:r>
            <a:r>
              <a:rPr lang="en-US" dirty="0" smtClean="0">
                <a:solidFill>
                  <a:srgbClr val="FFFFFF"/>
                </a:solidFill>
              </a:rPr>
              <a:t> </a:t>
            </a:r>
          </a:p>
          <a:p>
            <a:pPr algn="ctr" eaLnBrk="0" hangingPunct="0"/>
            <a:r>
              <a:rPr lang="en-US" sz="1400" dirty="0" smtClean="0">
                <a:solidFill>
                  <a:srgbClr val="FFFFFF"/>
                </a:solidFill>
              </a:rPr>
              <a:t>Perception </a:t>
            </a:r>
            <a:r>
              <a:rPr lang="en-US" sz="1400" dirty="0">
                <a:solidFill>
                  <a:srgbClr val="FFFFFF"/>
                </a:solidFill>
              </a:rPr>
              <a:t>of</a:t>
            </a:r>
            <a:r>
              <a:rPr lang="en-US" sz="1400" dirty="0" smtClean="0">
                <a:solidFill>
                  <a:srgbClr val="FFFFFF"/>
                </a:solidFill>
              </a:rPr>
              <a:t> </a:t>
            </a:r>
          </a:p>
          <a:p>
            <a:pPr algn="ctr" eaLnBrk="0" hangingPunct="0"/>
            <a:r>
              <a:rPr lang="en-US" sz="1400" dirty="0" smtClean="0">
                <a:solidFill>
                  <a:srgbClr val="FFFFFF"/>
                </a:solidFill>
              </a:rPr>
              <a:t>Grantees</a:t>
            </a:r>
            <a:endParaRPr lang="en-US" sz="1400" dirty="0">
              <a:solidFill>
                <a:srgbClr val="FFFFFF"/>
              </a:solidFill>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9"/>
          <p:cNvSpPr>
            <a:spLocks noGrp="1" noChangeArrowheads="1"/>
          </p:cNvSpPr>
          <p:nvPr>
            <p:ph type="title" idx="4294967295"/>
          </p:nvPr>
        </p:nvSpPr>
        <p:spPr>
          <a:xfrm>
            <a:off x="149225" y="142875"/>
            <a:ext cx="6704013" cy="600075"/>
          </a:xfrm>
        </p:spPr>
        <p:txBody>
          <a:bodyPr/>
          <a:lstStyle/>
          <a:p>
            <a:pPr eaLnBrk="1" hangingPunct="1"/>
            <a:r>
              <a:rPr lang="en-US" sz="2400"/>
              <a:t>CRITICAL OBSTACLES TO PROGRESS</a:t>
            </a:r>
            <a:endParaRPr lang="de-DE"/>
          </a:p>
        </p:txBody>
      </p:sp>
      <p:sp>
        <p:nvSpPr>
          <p:cNvPr id="102403" name="Rectangle 4"/>
          <p:cNvSpPr>
            <a:spLocks noChangeArrowheads="1"/>
          </p:cNvSpPr>
          <p:nvPr/>
        </p:nvSpPr>
        <p:spPr bwMode="auto">
          <a:xfrm>
            <a:off x="328613" y="2025650"/>
            <a:ext cx="7870825" cy="417513"/>
          </a:xfrm>
          <a:prstGeom prst="rect">
            <a:avLst/>
          </a:prstGeom>
          <a:noFill/>
          <a:ln w="9525">
            <a:noFill/>
            <a:miter lim="800000"/>
            <a:headEnd/>
            <a:tailEnd/>
          </a:ln>
        </p:spPr>
        <p:txBody>
          <a:bodyPr lIns="0" tIns="0" rIns="0" bIns="0" anchor="ctr">
            <a:prstTxWarp prst="textNoShape">
              <a:avLst/>
            </a:prstTxWarp>
          </a:bodyPr>
          <a:lstStyle/>
          <a:p>
            <a:pPr marL="457200" indent="-457200" defTabSz="801688" eaLnBrk="0" hangingPunct="0"/>
            <a:r>
              <a:rPr lang="de-DE" sz="3200" b="1">
                <a:solidFill>
                  <a:schemeClr val="accent1"/>
                </a:solidFill>
              </a:rPr>
              <a:t>4. To improve our ability to measure effectiveness, we also must overcome several critical obstacles.</a:t>
            </a:r>
            <a:endParaRPr lang="de-DE" b="1">
              <a:solidFill>
                <a:schemeClr val="accent1"/>
              </a:solidFill>
            </a:endParaRPr>
          </a:p>
        </p:txBody>
      </p:sp>
      <p:pic>
        <p:nvPicPr>
          <p:cNvPr id="102404"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399213" y="2632075"/>
            <a:ext cx="2516187" cy="2333625"/>
          </a:xfrm>
          <a:prstGeom prst="rect">
            <a:avLst/>
          </a:prstGeom>
          <a:noFill/>
          <a:ln w="9525">
            <a:noFill/>
            <a:miter lim="800000"/>
            <a:headEnd/>
            <a:tailEnd/>
          </a:ln>
        </p:spPr>
      </p:pic>
      <p:sp>
        <p:nvSpPr>
          <p:cNvPr id="102405" name="Text Box 5"/>
          <p:cNvSpPr txBox="1">
            <a:spLocks noChangeArrowheads="1"/>
          </p:cNvSpPr>
          <p:nvPr/>
        </p:nvSpPr>
        <p:spPr bwMode="auto">
          <a:xfrm>
            <a:off x="365125" y="3262313"/>
            <a:ext cx="5937250" cy="3113087"/>
          </a:xfrm>
          <a:prstGeom prst="rect">
            <a:avLst/>
          </a:prstGeom>
          <a:noFill/>
          <a:ln w="9525">
            <a:noFill/>
            <a:miter lim="800000"/>
            <a:headEnd/>
            <a:tailEnd/>
          </a:ln>
          <a:effectLst/>
        </p:spPr>
        <p:txBody>
          <a:bodyPr wrap="none">
            <a:prstTxWarp prst="textNoShape">
              <a:avLst/>
            </a:prstTxWarp>
            <a:spAutoFit/>
          </a:bodyPr>
          <a:lstStyle/>
          <a:p>
            <a:pPr marL="228600" indent="-228600"/>
            <a:r>
              <a:rPr lang="de-DE" b="1">
                <a:solidFill>
                  <a:schemeClr val="accent1"/>
                </a:solidFill>
              </a:rPr>
              <a:t>For all organizations, these primarily include:</a:t>
            </a:r>
          </a:p>
          <a:p>
            <a:pPr marL="228600" indent="-228600">
              <a:buFontTx/>
              <a:buChar char="•"/>
            </a:pPr>
            <a:r>
              <a:rPr lang="de-DE">
                <a:solidFill>
                  <a:schemeClr val="accent1"/>
                </a:solidFill>
              </a:rPr>
              <a:t>Lack of time</a:t>
            </a:r>
          </a:p>
          <a:p>
            <a:pPr marL="228600" indent="-228600">
              <a:buFontTx/>
              <a:buChar char="•"/>
            </a:pPr>
            <a:r>
              <a:rPr lang="de-DE">
                <a:solidFill>
                  <a:schemeClr val="accent1"/>
                </a:solidFill>
              </a:rPr>
              <a:t>Lack of money</a:t>
            </a:r>
          </a:p>
          <a:p>
            <a:pPr marL="228600" indent="-228600">
              <a:buFontTx/>
              <a:buChar char="•"/>
            </a:pPr>
            <a:r>
              <a:rPr lang="de-DE">
                <a:solidFill>
                  <a:schemeClr val="accent1"/>
                </a:solidFill>
              </a:rPr>
              <a:t>Lack of staff dedicated to SPM</a:t>
            </a:r>
          </a:p>
          <a:p>
            <a:pPr marL="228600" indent="-228600">
              <a:buFontTx/>
              <a:buChar char="•"/>
            </a:pPr>
            <a:r>
              <a:rPr lang="de-DE">
                <a:solidFill>
                  <a:schemeClr val="accent1"/>
                </a:solidFill>
              </a:rPr>
              <a:t>Perception that SPM is too complex</a:t>
            </a:r>
          </a:p>
          <a:p>
            <a:pPr marL="228600" indent="-228600"/>
            <a:endParaRPr lang="de-DE" b="1">
              <a:solidFill>
                <a:schemeClr val="accent1"/>
              </a:solidFill>
            </a:endParaRPr>
          </a:p>
          <a:p>
            <a:pPr marL="228600" indent="-228600"/>
            <a:r>
              <a:rPr lang="de-DE" b="1">
                <a:solidFill>
                  <a:schemeClr val="accent1"/>
                </a:solidFill>
              </a:rPr>
              <a:t>In addition to these, obstacles particularly important </a:t>
            </a:r>
          </a:p>
          <a:p>
            <a:pPr marL="228600" indent="-228600"/>
            <a:r>
              <a:rPr lang="de-DE" b="1">
                <a:solidFill>
                  <a:schemeClr val="accent1"/>
                </a:solidFill>
              </a:rPr>
              <a:t>in larger organziations include:</a:t>
            </a:r>
          </a:p>
          <a:p>
            <a:pPr marL="228600" indent="-228600">
              <a:buFontTx/>
              <a:buChar char="•"/>
            </a:pPr>
            <a:r>
              <a:rPr lang="en-US">
                <a:solidFill>
                  <a:schemeClr val="accent1"/>
                </a:solidFill>
              </a:rPr>
              <a:t>Lack of donor pressure</a:t>
            </a:r>
          </a:p>
          <a:p>
            <a:pPr marL="228600" indent="-228600">
              <a:buFontTx/>
              <a:buChar char="•"/>
            </a:pPr>
            <a:r>
              <a:rPr lang="en-US">
                <a:solidFill>
                  <a:schemeClr val="accent1"/>
                </a:solidFill>
              </a:rPr>
              <a:t>Lack of board pressure</a:t>
            </a:r>
          </a:p>
          <a:p>
            <a:pPr marL="228600" indent="-228600">
              <a:buFontTx/>
              <a:buChar char="•"/>
            </a:pPr>
            <a:r>
              <a:rPr lang="en-US">
                <a:solidFill>
                  <a:schemeClr val="accent1"/>
                </a:solidFill>
              </a:rPr>
              <a:t>Lack of demand from upper management</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599102" y="4641150"/>
          <a:ext cx="6825403" cy="2216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531945" y="2201333"/>
          <a:ext cx="7274322" cy="2370667"/>
        </p:xfrm>
        <a:graphic>
          <a:graphicData uri="http://schemas.openxmlformats.org/drawingml/2006/chart">
            <c:chart xmlns:c="http://schemas.openxmlformats.org/drawingml/2006/chart" xmlns:r="http://schemas.openxmlformats.org/officeDocument/2006/relationships" r:id="rId4"/>
          </a:graphicData>
        </a:graphic>
      </p:graphicFrame>
      <p:sp>
        <p:nvSpPr>
          <p:cNvPr id="76806"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76807" name="Rectangle 7"/>
          <p:cNvSpPr>
            <a:spLocks noChangeArrowheads="1"/>
          </p:cNvSpPr>
          <p:nvPr/>
        </p:nvSpPr>
        <p:spPr bwMode="auto">
          <a:xfrm>
            <a:off x="285750" y="1487488"/>
            <a:ext cx="7929563" cy="831850"/>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Funding dedicated to SPM represents 1-5% of total conservation spending by implementers.</a:t>
            </a:r>
            <a:endParaRPr lang="de-DE" sz="2400" b="1">
              <a:solidFill>
                <a:schemeClr val="accent1"/>
              </a:solidFill>
            </a:endParaRPr>
          </a:p>
        </p:txBody>
      </p:sp>
      <p:sp>
        <p:nvSpPr>
          <p:cNvPr id="8" name="TextBox 7"/>
          <p:cNvSpPr txBox="1"/>
          <p:nvPr/>
        </p:nvSpPr>
        <p:spPr>
          <a:xfrm>
            <a:off x="5247320" y="2692400"/>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a:t>
            </a:r>
            <a:r>
              <a:rPr lang="en-US" b="1" dirty="0" smtClean="0">
                <a:solidFill>
                  <a:schemeClr val="bg1"/>
                </a:solidFill>
              </a:rPr>
              <a:t> $$$</a:t>
            </a:r>
            <a:endParaRPr lang="en-US" b="1" dirty="0">
              <a:solidFill>
                <a:schemeClr val="bg1"/>
              </a:solidFill>
            </a:endParaRPr>
          </a:p>
        </p:txBody>
      </p:sp>
      <p:sp>
        <p:nvSpPr>
          <p:cNvPr id="12" name="TextBox 11"/>
          <p:cNvSpPr txBox="1"/>
          <p:nvPr/>
        </p:nvSpPr>
        <p:spPr>
          <a:xfrm>
            <a:off x="5264150" y="4876800"/>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9"/>
          <p:cNvSpPr>
            <a:spLocks noGrp="1" noChangeArrowheads="1"/>
          </p:cNvSpPr>
          <p:nvPr>
            <p:ph type="title" idx="4294967295"/>
          </p:nvPr>
        </p:nvSpPr>
        <p:spPr>
          <a:xfrm>
            <a:off x="177800" y="165100"/>
            <a:ext cx="6792913" cy="600075"/>
          </a:xfrm>
        </p:spPr>
        <p:txBody>
          <a:bodyPr/>
          <a:lstStyle/>
          <a:p>
            <a:pPr eaLnBrk="1" hangingPunct="1"/>
            <a:r>
              <a:rPr lang="en-US" sz="2800"/>
              <a:t>INTRODUCTION</a:t>
            </a:r>
            <a:endParaRPr lang="de-DE" sz="2800"/>
          </a:p>
        </p:txBody>
      </p:sp>
      <p:sp>
        <p:nvSpPr>
          <p:cNvPr id="104454" name="Text Box 6"/>
          <p:cNvSpPr txBox="1">
            <a:spLocks noChangeArrowheads="1"/>
          </p:cNvSpPr>
          <p:nvPr/>
        </p:nvSpPr>
        <p:spPr bwMode="auto">
          <a:xfrm>
            <a:off x="292100" y="1600200"/>
            <a:ext cx="7912100" cy="2286000"/>
          </a:xfrm>
          <a:prstGeom prst="rect">
            <a:avLst/>
          </a:prstGeom>
          <a:noFill/>
          <a:ln w="9525">
            <a:noFill/>
            <a:miter lim="800000"/>
            <a:headEnd/>
            <a:tailEnd/>
          </a:ln>
          <a:effectLst/>
        </p:spPr>
        <p:txBody>
          <a:bodyPr>
            <a:prstTxWarp prst="textNoShape">
              <a:avLst/>
            </a:prstTxWarp>
            <a:spAutoFit/>
          </a:bodyPr>
          <a:lstStyle/>
          <a:p>
            <a:pPr marL="228600" indent="-228600"/>
            <a:r>
              <a:rPr lang="de-DE" sz="2400" b="1">
                <a:solidFill>
                  <a:schemeClr val="accent1"/>
                </a:solidFill>
              </a:rPr>
              <a:t>Respondents included:</a:t>
            </a:r>
          </a:p>
          <a:p>
            <a:pPr marL="228600" indent="-228600">
              <a:spcBef>
                <a:spcPct val="50000"/>
              </a:spcBef>
              <a:buFontTx/>
              <a:buChar char="•"/>
            </a:pPr>
            <a:r>
              <a:rPr lang="de-DE" sz="2000">
                <a:solidFill>
                  <a:schemeClr val="accent1"/>
                </a:solidFill>
              </a:rPr>
              <a:t>15 conservation implementers, representing more than 2 billion US$ in conservation spending and an effort equivalent to 16,000 staff person years.</a:t>
            </a:r>
            <a:endParaRPr lang="de-DE" sz="2000" b="1">
              <a:solidFill>
                <a:schemeClr val="bg2"/>
              </a:solidFill>
            </a:endParaRPr>
          </a:p>
          <a:p>
            <a:pPr marL="228600" indent="-228600">
              <a:spcBef>
                <a:spcPct val="50000"/>
              </a:spcBef>
              <a:buFontTx/>
              <a:buChar char="•"/>
            </a:pPr>
            <a:r>
              <a:rPr lang="de-DE" sz="2000">
                <a:solidFill>
                  <a:schemeClr val="accent1"/>
                </a:solidFill>
              </a:rPr>
              <a:t>14 conservation funders, representing 1.1 billion US$ in annual support spread across about 1,000 grants.</a:t>
            </a:r>
            <a:endParaRPr lang="en-US" sz="2000"/>
          </a:p>
        </p:txBody>
      </p:sp>
      <p:graphicFrame>
        <p:nvGraphicFramePr>
          <p:cNvPr id="4" name="Chart 3"/>
          <p:cNvGraphicFramePr>
            <a:graphicFrameLocks/>
          </p:cNvGraphicFramePr>
          <p:nvPr/>
        </p:nvGraphicFramePr>
        <p:xfrm>
          <a:off x="3691467" y="3986054"/>
          <a:ext cx="5452533" cy="2871946"/>
        </p:xfrm>
        <a:graphic>
          <a:graphicData uri="http://schemas.openxmlformats.org/drawingml/2006/chart">
            <c:chart xmlns:c="http://schemas.openxmlformats.org/drawingml/2006/chart" xmlns:r="http://schemas.openxmlformats.org/officeDocument/2006/relationships" r:id="rId3"/>
          </a:graphicData>
        </a:graphic>
      </p:graphicFrame>
      <p:sp>
        <p:nvSpPr>
          <p:cNvPr id="104456" name="TextBox 3"/>
          <p:cNvSpPr txBox="1">
            <a:spLocks noChangeArrowheads="1"/>
          </p:cNvSpPr>
          <p:nvPr/>
        </p:nvSpPr>
        <p:spPr bwMode="auto">
          <a:xfrm>
            <a:off x="312738" y="3983038"/>
            <a:ext cx="3878262" cy="1006475"/>
          </a:xfrm>
          <a:prstGeom prst="rect">
            <a:avLst/>
          </a:prstGeom>
          <a:noFill/>
          <a:ln w="9525">
            <a:noFill/>
            <a:miter lim="800000"/>
            <a:headEnd/>
            <a:tailEnd/>
          </a:ln>
        </p:spPr>
        <p:txBody>
          <a:bodyPr>
            <a:prstTxWarp prst="textNoShape">
              <a:avLst/>
            </a:prstTxWarp>
            <a:spAutoFit/>
          </a:bodyPr>
          <a:lstStyle/>
          <a:p>
            <a:pPr marL="228600" indent="-228600" eaLnBrk="0" hangingPunct="0">
              <a:buFontTx/>
              <a:buChar char="•"/>
            </a:pPr>
            <a:r>
              <a:rPr lang="en-US" sz="2000">
                <a:solidFill>
                  <a:schemeClr val="accent1"/>
                </a:solidFill>
              </a:rPr>
              <a:t>Respondents varied in size, but most had budgets between 11 and 100 M USD.</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ChangeArrowheads="1"/>
          </p:cNvSpPr>
          <p:nvPr/>
        </p:nvSpPr>
        <p:spPr bwMode="auto">
          <a:xfrm>
            <a:off x="323850" y="1538288"/>
            <a:ext cx="7929563" cy="831850"/>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For every 100 projects, there is ~1 staff member dedicated to SPM at implementing organizations.</a:t>
            </a:r>
            <a:endParaRPr lang="de-DE" sz="2400" b="1">
              <a:solidFill>
                <a:schemeClr val="accent1"/>
              </a:solidFill>
            </a:endParaRPr>
          </a:p>
        </p:txBody>
      </p:sp>
      <p:sp>
        <p:nvSpPr>
          <p:cNvPr id="11" name="TextBox 10"/>
          <p:cNvSpPr txBox="1"/>
          <p:nvPr/>
        </p:nvSpPr>
        <p:spPr>
          <a:xfrm>
            <a:off x="271463" y="2332038"/>
            <a:ext cx="4402137" cy="4388894"/>
          </a:xfrm>
          <a:prstGeom prst="rect">
            <a:avLst/>
          </a:prstGeom>
          <a:noFill/>
        </p:spPr>
        <p:txBody>
          <a:bodyPr>
            <a:prstTxWarp prst="textNoShape">
              <a:avLst/>
            </a:prstTxWarp>
            <a:spAutoFit/>
          </a:bodyPr>
          <a:lstStyle/>
          <a:p>
            <a:pPr marL="228600" indent="-228600" eaLnBrk="0" hangingPunct="0">
              <a:spcBef>
                <a:spcPct val="35000"/>
              </a:spcBef>
            </a:pPr>
            <a:r>
              <a:rPr lang="en-US" sz="1600" dirty="0"/>
              <a:t>Other staff data:</a:t>
            </a:r>
          </a:p>
          <a:p>
            <a:pPr marL="404813" indent="-174625" eaLnBrk="0" hangingPunct="0">
              <a:spcBef>
                <a:spcPct val="35000"/>
              </a:spcBef>
              <a:buFontTx/>
              <a:buChar char="•"/>
            </a:pPr>
            <a:r>
              <a:rPr lang="en-US" sz="1600" dirty="0"/>
              <a:t>Collectively, there’s about 1 conservation coach for every 60 projects and 150 organizational staff.</a:t>
            </a:r>
          </a:p>
          <a:p>
            <a:pPr marL="404813" indent="-174625" eaLnBrk="0" hangingPunct="0">
              <a:spcBef>
                <a:spcPct val="35000"/>
              </a:spcBef>
              <a:buFont typeface="Arial" charset="0"/>
              <a:buChar char="•"/>
            </a:pPr>
            <a:r>
              <a:rPr lang="en-US" sz="1600" dirty="0"/>
              <a:t>There’s about 1 conservation trainer for every 140 projects.</a:t>
            </a:r>
          </a:p>
          <a:p>
            <a:pPr marL="404813" indent="-174625" eaLnBrk="0" hangingPunct="0">
              <a:spcBef>
                <a:spcPct val="35000"/>
              </a:spcBef>
              <a:buFontTx/>
              <a:buChar char="•"/>
            </a:pPr>
            <a:r>
              <a:rPr lang="en-US" sz="1600" dirty="0"/>
              <a:t>There’s about 1 auditor for every 500 projects.</a:t>
            </a:r>
          </a:p>
          <a:p>
            <a:pPr marL="404813" indent="-174625" eaLnBrk="0" hangingPunct="0">
              <a:spcBef>
                <a:spcPct val="35000"/>
              </a:spcBef>
              <a:buFont typeface="Arial" charset="0"/>
              <a:buChar char="•"/>
            </a:pPr>
            <a:r>
              <a:rPr lang="en-US" sz="1600" dirty="0"/>
              <a:t>At organizations, there is a ratio of 230 : 1 organizational staff to SPM staff</a:t>
            </a:r>
          </a:p>
          <a:p>
            <a:pPr marL="404813" indent="-174625" eaLnBrk="0" hangingPunct="0">
              <a:spcBef>
                <a:spcPct val="35000"/>
              </a:spcBef>
              <a:buFont typeface="Arial" charset="0"/>
              <a:buChar char="•"/>
            </a:pPr>
            <a:r>
              <a:rPr lang="en-US" sz="1600" dirty="0"/>
              <a:t>At foundations, the ratio is 30 : 1</a:t>
            </a:r>
          </a:p>
          <a:p>
            <a:pPr marL="404813" indent="-174625" eaLnBrk="0" hangingPunct="0">
              <a:spcBef>
                <a:spcPct val="35000"/>
              </a:spcBef>
              <a:buFont typeface="Arial" charset="0"/>
              <a:buChar char="•"/>
            </a:pPr>
            <a:r>
              <a:rPr lang="en-US" sz="1600" dirty="0"/>
              <a:t>There’s about 1 foundation staff dedicated to SPM for every 90 grants</a:t>
            </a:r>
            <a:endParaRPr lang="en-US" sz="1600" dirty="0" smtClean="0"/>
          </a:p>
          <a:p>
            <a:pPr marL="404813" indent="-174625" eaLnBrk="0" hangingPunct="0">
              <a:spcBef>
                <a:spcPct val="35000"/>
              </a:spcBef>
              <a:buFont typeface="Arial" charset="0"/>
              <a:buChar char="•"/>
            </a:pPr>
            <a:r>
              <a:rPr lang="en-US" sz="1600" dirty="0" smtClean="0"/>
              <a:t>At foundations, about </a:t>
            </a:r>
            <a:r>
              <a:rPr lang="en-US" sz="1600" dirty="0"/>
              <a:t>20% of conservation program staff’s time is dedicated to SPM</a:t>
            </a:r>
          </a:p>
        </p:txBody>
      </p:sp>
      <p:sp>
        <p:nvSpPr>
          <p:cNvPr id="106500"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grpSp>
        <p:nvGrpSpPr>
          <p:cNvPr id="20" name="Group 19"/>
          <p:cNvGrpSpPr/>
          <p:nvPr/>
        </p:nvGrpSpPr>
        <p:grpSpPr>
          <a:xfrm>
            <a:off x="5000777" y="4695480"/>
            <a:ext cx="4143223" cy="1891556"/>
            <a:chOff x="5000777" y="2520934"/>
            <a:chExt cx="4143223" cy="1891556"/>
          </a:xfrm>
        </p:grpSpPr>
        <p:graphicFrame>
          <p:nvGraphicFramePr>
            <p:cNvPr id="8" name="Diagram 7"/>
            <p:cNvGraphicFramePr/>
            <p:nvPr/>
          </p:nvGraphicFramePr>
          <p:xfrm>
            <a:off x="5000777" y="2520934"/>
            <a:ext cx="2656902" cy="1891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653650" y="2961991"/>
              <a:ext cx="1509398" cy="1015663"/>
            </a:xfrm>
            <a:prstGeom prst="rect">
              <a:avLst/>
            </a:prstGeom>
            <a:noFill/>
          </p:spPr>
          <p:txBody>
            <a:bodyPr wrap="none" rtlCol="0">
              <a:spAutoFit/>
            </a:bodyPr>
            <a:lstStyle/>
            <a:p>
              <a:pPr algn="ctr"/>
              <a:r>
                <a:rPr lang="en-US" sz="2000" b="1" dirty="0" smtClean="0"/>
                <a:t>578</a:t>
              </a:r>
            </a:p>
            <a:p>
              <a:pPr algn="ctr"/>
              <a:r>
                <a:rPr lang="en-US" sz="2000" b="1" dirty="0" smtClean="0"/>
                <a:t>foundation </a:t>
              </a:r>
            </a:p>
            <a:p>
              <a:pPr algn="ctr"/>
              <a:r>
                <a:rPr lang="en-US" sz="2000" b="1" dirty="0" smtClean="0"/>
                <a:t>staff</a:t>
              </a:r>
              <a:endParaRPr lang="en-US" sz="2000" b="1" dirty="0"/>
            </a:p>
          </p:txBody>
        </p:sp>
        <p:sp>
          <p:nvSpPr>
            <p:cNvPr id="14" name="TextBox 13"/>
            <p:cNvSpPr txBox="1"/>
            <p:nvPr/>
          </p:nvSpPr>
          <p:spPr>
            <a:xfrm>
              <a:off x="7779023" y="2684440"/>
              <a:ext cx="1364977" cy="369332"/>
            </a:xfrm>
            <a:prstGeom prst="rect">
              <a:avLst/>
            </a:prstGeom>
            <a:solidFill>
              <a:schemeClr val="bg2">
                <a:lumMod val="40000"/>
                <a:lumOff val="60000"/>
              </a:schemeClr>
            </a:solidFill>
          </p:spPr>
          <p:txBody>
            <a:bodyPr wrap="none">
              <a:prstTxWarp prst="textNoShape">
                <a:avLst/>
              </a:prstTxWarp>
              <a:spAutoFit/>
            </a:bodyPr>
            <a:lstStyle/>
            <a:p>
              <a:pPr algn="ctr" eaLnBrk="0" hangingPunct="0"/>
              <a:r>
                <a:rPr lang="en-US" dirty="0">
                  <a:solidFill>
                    <a:srgbClr val="FFFFFF"/>
                  </a:solidFill>
                </a:rPr>
                <a:t>By </a:t>
              </a:r>
              <a:r>
                <a:rPr lang="en-US" dirty="0" smtClean="0">
                  <a:solidFill>
                    <a:srgbClr val="FFFFFF"/>
                  </a:solidFill>
                </a:rPr>
                <a:t>Funders</a:t>
              </a:r>
              <a:endParaRPr lang="en-US" dirty="0">
                <a:solidFill>
                  <a:srgbClr val="FFFFFF"/>
                </a:solidFill>
              </a:endParaRPr>
            </a:p>
          </p:txBody>
        </p:sp>
        <p:cxnSp>
          <p:nvCxnSpPr>
            <p:cNvPr id="16" name="Straight Arrow Connector 15"/>
            <p:cNvCxnSpPr/>
            <p:nvPr/>
          </p:nvCxnSpPr>
          <p:spPr bwMode="auto">
            <a:xfrm rot="10800000" flipV="1">
              <a:off x="6676420" y="3906485"/>
              <a:ext cx="1192905" cy="288657"/>
            </a:xfrm>
            <a:prstGeom prst="straightConnector1">
              <a:avLst/>
            </a:prstGeom>
            <a:solidFill>
              <a:schemeClr val="accent1"/>
            </a:solidFill>
            <a:ln w="63500" cap="flat" cmpd="sng" algn="ctr">
              <a:solidFill>
                <a:schemeClr val="tx1"/>
              </a:solidFill>
              <a:prstDash val="solid"/>
              <a:round/>
              <a:headEnd type="none" w="med" len="med"/>
              <a:tailEnd type="arrow" w="med" len="med"/>
            </a:ln>
            <a:effectLst/>
          </p:spPr>
        </p:cxnSp>
        <p:sp>
          <p:nvSpPr>
            <p:cNvPr id="18" name="TextBox 17"/>
            <p:cNvSpPr txBox="1"/>
            <p:nvPr/>
          </p:nvSpPr>
          <p:spPr>
            <a:xfrm>
              <a:off x="7772025" y="3540853"/>
              <a:ext cx="1359767" cy="584776"/>
            </a:xfrm>
            <a:prstGeom prst="rect">
              <a:avLst/>
            </a:prstGeom>
            <a:noFill/>
          </p:spPr>
          <p:txBody>
            <a:bodyPr wrap="none" rtlCol="0">
              <a:spAutoFit/>
            </a:bodyPr>
            <a:lstStyle/>
            <a:p>
              <a:pPr algn="ctr"/>
              <a:r>
                <a:rPr lang="en-US" sz="1600" dirty="0" smtClean="0"/>
                <a:t>19 dedicated</a:t>
              </a:r>
            </a:p>
            <a:p>
              <a:pPr algn="ctr"/>
              <a:r>
                <a:rPr lang="en-US" sz="1600" dirty="0" smtClean="0"/>
                <a:t>SPM staff</a:t>
              </a:r>
              <a:endParaRPr lang="en-US" sz="1600" dirty="0"/>
            </a:p>
          </p:txBody>
        </p:sp>
      </p:grpSp>
      <p:grpSp>
        <p:nvGrpSpPr>
          <p:cNvPr id="21" name="Group 20"/>
          <p:cNvGrpSpPr/>
          <p:nvPr/>
        </p:nvGrpSpPr>
        <p:grpSpPr>
          <a:xfrm>
            <a:off x="5056975" y="2407022"/>
            <a:ext cx="4087025" cy="1891556"/>
            <a:chOff x="5056975" y="4735518"/>
            <a:chExt cx="4087025" cy="1891556"/>
          </a:xfrm>
        </p:grpSpPr>
        <p:graphicFrame>
          <p:nvGraphicFramePr>
            <p:cNvPr id="9" name="Diagram 8"/>
            <p:cNvGraphicFramePr/>
            <p:nvPr/>
          </p:nvGraphicFramePr>
          <p:xfrm>
            <a:off x="5056975" y="4735518"/>
            <a:ext cx="2656902" cy="18915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5486766" y="5157331"/>
              <a:ext cx="1923173" cy="1015663"/>
            </a:xfrm>
            <a:prstGeom prst="rect">
              <a:avLst/>
            </a:prstGeom>
            <a:noFill/>
          </p:spPr>
          <p:txBody>
            <a:bodyPr wrap="none" rtlCol="0">
              <a:spAutoFit/>
            </a:bodyPr>
            <a:lstStyle/>
            <a:p>
              <a:pPr algn="ctr"/>
              <a:r>
                <a:rPr lang="en-US" sz="2000" b="1" dirty="0" smtClean="0">
                  <a:solidFill>
                    <a:schemeClr val="bg1"/>
                  </a:solidFill>
                </a:rPr>
                <a:t>16,400</a:t>
              </a:r>
            </a:p>
            <a:p>
              <a:pPr algn="ctr"/>
              <a:r>
                <a:rPr lang="en-US" sz="2000" b="1" dirty="0" smtClean="0">
                  <a:solidFill>
                    <a:schemeClr val="bg1"/>
                  </a:solidFill>
                </a:rPr>
                <a:t>organizational </a:t>
              </a:r>
            </a:p>
            <a:p>
              <a:pPr algn="ctr"/>
              <a:r>
                <a:rPr lang="en-US" sz="2000" b="1" dirty="0" smtClean="0">
                  <a:solidFill>
                    <a:schemeClr val="bg1"/>
                  </a:solidFill>
                </a:rPr>
                <a:t>staff</a:t>
              </a:r>
              <a:endParaRPr lang="en-US" sz="2000" b="1" dirty="0">
                <a:solidFill>
                  <a:schemeClr val="bg1"/>
                </a:solidFill>
              </a:endParaRPr>
            </a:p>
          </p:txBody>
        </p:sp>
        <p:sp>
          <p:nvSpPr>
            <p:cNvPr id="13" name="TextBox 12"/>
            <p:cNvSpPr txBox="1"/>
            <p:nvPr/>
          </p:nvSpPr>
          <p:spPr>
            <a:xfrm>
              <a:off x="8197850" y="4792818"/>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a:solidFill>
                    <a:schemeClr val="bg1"/>
                  </a:solidFill>
                </a:rPr>
                <a:t>By Org</a:t>
              </a:r>
            </a:p>
          </p:txBody>
        </p:sp>
        <p:cxnSp>
          <p:nvCxnSpPr>
            <p:cNvPr id="17" name="Straight Arrow Connector 16"/>
            <p:cNvCxnSpPr/>
            <p:nvPr/>
          </p:nvCxnSpPr>
          <p:spPr bwMode="auto">
            <a:xfrm rot="10800000" flipV="1">
              <a:off x="6597935" y="6233431"/>
              <a:ext cx="1192905" cy="288657"/>
            </a:xfrm>
            <a:prstGeom prst="straightConnector1">
              <a:avLst/>
            </a:prstGeom>
            <a:solidFill>
              <a:schemeClr val="accent1"/>
            </a:solidFill>
            <a:ln w="63500" cap="flat" cmpd="sng" algn="ctr">
              <a:solidFill>
                <a:schemeClr val="tx1"/>
              </a:solidFill>
              <a:prstDash val="solid"/>
              <a:round/>
              <a:headEnd type="none" w="med" len="med"/>
              <a:tailEnd type="arrow" w="med" len="med"/>
            </a:ln>
            <a:effectLst/>
          </p:spPr>
        </p:cxnSp>
        <p:sp>
          <p:nvSpPr>
            <p:cNvPr id="19" name="TextBox 18"/>
            <p:cNvSpPr txBox="1"/>
            <p:nvPr/>
          </p:nvSpPr>
          <p:spPr>
            <a:xfrm>
              <a:off x="7784233" y="5867800"/>
              <a:ext cx="1359767" cy="584776"/>
            </a:xfrm>
            <a:prstGeom prst="rect">
              <a:avLst/>
            </a:prstGeom>
            <a:noFill/>
          </p:spPr>
          <p:txBody>
            <a:bodyPr wrap="none" rtlCol="0">
              <a:spAutoFit/>
            </a:bodyPr>
            <a:lstStyle/>
            <a:p>
              <a:pPr algn="ctr"/>
              <a:r>
                <a:rPr lang="en-US" sz="1600" dirty="0" smtClean="0"/>
                <a:t>71 dedicated</a:t>
              </a:r>
            </a:p>
            <a:p>
              <a:pPr algn="ctr"/>
              <a:r>
                <a:rPr lang="en-US" sz="1600" dirty="0" smtClean="0"/>
                <a:t>SPM staff</a:t>
              </a:r>
              <a:endParaRPr lang="en-US" sz="1600" dirty="0"/>
            </a:p>
          </p:txBody>
        </p:sp>
      </p:gr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3271442"/>
          <a:ext cx="4771619" cy="3586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565650" y="3309928"/>
          <a:ext cx="4572000" cy="3548072"/>
        </p:xfrm>
        <a:graphic>
          <a:graphicData uri="http://schemas.openxmlformats.org/drawingml/2006/chart">
            <c:chart xmlns:c="http://schemas.openxmlformats.org/drawingml/2006/chart" xmlns:r="http://schemas.openxmlformats.org/officeDocument/2006/relationships" r:id="rId4"/>
          </a:graphicData>
        </a:graphic>
      </p:graphicFrame>
      <p:sp>
        <p:nvSpPr>
          <p:cNvPr id="80902" name="Rectangle 8"/>
          <p:cNvSpPr>
            <a:spLocks noChangeArrowheads="1"/>
          </p:cNvSpPr>
          <p:nvPr/>
        </p:nvSpPr>
        <p:spPr bwMode="auto">
          <a:xfrm>
            <a:off x="4635500" y="2889357"/>
            <a:ext cx="254000" cy="254000"/>
          </a:xfrm>
          <a:prstGeom prst="rect">
            <a:avLst/>
          </a:prstGeom>
          <a:solidFill>
            <a:srgbClr val="FF00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3" name="Rectangle 9"/>
          <p:cNvSpPr>
            <a:spLocks noChangeArrowheads="1"/>
          </p:cNvSpPr>
          <p:nvPr/>
        </p:nvSpPr>
        <p:spPr bwMode="auto">
          <a:xfrm>
            <a:off x="5719763" y="2889357"/>
            <a:ext cx="254000" cy="254000"/>
          </a:xfrm>
          <a:prstGeom prst="rect">
            <a:avLst/>
          </a:prstGeom>
          <a:solidFill>
            <a:srgbClr val="FFFF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4" name="Rectangle 10"/>
          <p:cNvSpPr>
            <a:spLocks noChangeArrowheads="1"/>
          </p:cNvSpPr>
          <p:nvPr/>
        </p:nvSpPr>
        <p:spPr bwMode="auto">
          <a:xfrm>
            <a:off x="6870700" y="2871894"/>
            <a:ext cx="254000" cy="254000"/>
          </a:xfrm>
          <a:prstGeom prst="rect">
            <a:avLst/>
          </a:prstGeom>
          <a:solidFill>
            <a:srgbClr val="00FF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5" name="Rectangle 11"/>
          <p:cNvSpPr>
            <a:spLocks noChangeArrowheads="1"/>
          </p:cNvSpPr>
          <p:nvPr/>
        </p:nvSpPr>
        <p:spPr bwMode="auto">
          <a:xfrm>
            <a:off x="7988300" y="2854432"/>
            <a:ext cx="254000" cy="254000"/>
          </a:xfrm>
          <a:prstGeom prst="rect">
            <a:avLst/>
          </a:prstGeom>
          <a:solidFill>
            <a:srgbClr val="008000"/>
          </a:solidFill>
          <a:ln w="12700">
            <a:solidFill>
              <a:schemeClr val="tx1"/>
            </a:solidFill>
            <a:round/>
            <a:headEnd/>
            <a:tailEnd/>
          </a:ln>
        </p:spPr>
        <p:txBody>
          <a:bodyPr wrap="none" anchor="ctr">
            <a:prstTxWarp prst="textNoShape">
              <a:avLst/>
            </a:prstTxWarp>
          </a:bodyPr>
          <a:lstStyle/>
          <a:p>
            <a:pPr eaLnBrk="0" hangingPunct="0"/>
            <a:endParaRPr lang="en-US" sz="1000"/>
          </a:p>
        </p:txBody>
      </p:sp>
      <p:sp>
        <p:nvSpPr>
          <p:cNvPr id="80906" name="TextBox 12"/>
          <p:cNvSpPr txBox="1">
            <a:spLocks noChangeArrowheads="1"/>
          </p:cNvSpPr>
          <p:nvPr/>
        </p:nvSpPr>
        <p:spPr bwMode="auto">
          <a:xfrm>
            <a:off x="4935538" y="2773469"/>
            <a:ext cx="682625"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disagree</a:t>
            </a:r>
          </a:p>
        </p:txBody>
      </p:sp>
      <p:sp>
        <p:nvSpPr>
          <p:cNvPr id="80907" name="TextBox 13"/>
          <p:cNvSpPr txBox="1">
            <a:spLocks noChangeArrowheads="1"/>
          </p:cNvSpPr>
          <p:nvPr/>
        </p:nvSpPr>
        <p:spPr bwMode="auto">
          <a:xfrm>
            <a:off x="8237538" y="2740132"/>
            <a:ext cx="682625"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Strongly </a:t>
            </a:r>
          </a:p>
          <a:p>
            <a:pPr algn="ctr" eaLnBrk="0" hangingPunct="0"/>
            <a:r>
              <a:rPr lang="en-US" sz="1000"/>
              <a:t>agree</a:t>
            </a:r>
          </a:p>
        </p:txBody>
      </p:sp>
      <p:sp>
        <p:nvSpPr>
          <p:cNvPr id="80908" name="TextBox 14"/>
          <p:cNvSpPr txBox="1">
            <a:spLocks noChangeArrowheads="1"/>
          </p:cNvSpPr>
          <p:nvPr/>
        </p:nvSpPr>
        <p:spPr bwMode="auto">
          <a:xfrm>
            <a:off x="5989638" y="2773469"/>
            <a:ext cx="844550"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disagree</a:t>
            </a:r>
          </a:p>
        </p:txBody>
      </p:sp>
      <p:sp>
        <p:nvSpPr>
          <p:cNvPr id="80909" name="TextBox 15"/>
          <p:cNvSpPr txBox="1">
            <a:spLocks noChangeArrowheads="1"/>
          </p:cNvSpPr>
          <p:nvPr/>
        </p:nvSpPr>
        <p:spPr bwMode="auto">
          <a:xfrm>
            <a:off x="7142163" y="2756007"/>
            <a:ext cx="844550" cy="396875"/>
          </a:xfrm>
          <a:prstGeom prst="rect">
            <a:avLst/>
          </a:prstGeom>
          <a:noFill/>
          <a:ln w="9525">
            <a:noFill/>
            <a:miter lim="800000"/>
            <a:headEnd/>
            <a:tailEnd/>
          </a:ln>
        </p:spPr>
        <p:txBody>
          <a:bodyPr wrap="none">
            <a:prstTxWarp prst="textNoShape">
              <a:avLst/>
            </a:prstTxWarp>
            <a:spAutoFit/>
          </a:bodyPr>
          <a:lstStyle/>
          <a:p>
            <a:pPr algn="ctr" eaLnBrk="0" hangingPunct="0"/>
            <a:r>
              <a:rPr lang="en-US" sz="1000"/>
              <a:t>Moderately </a:t>
            </a:r>
          </a:p>
          <a:p>
            <a:pPr algn="ctr" eaLnBrk="0" hangingPunct="0"/>
            <a:r>
              <a:rPr lang="en-US" sz="1000"/>
              <a:t>disagree</a:t>
            </a:r>
          </a:p>
        </p:txBody>
      </p:sp>
      <p:sp>
        <p:nvSpPr>
          <p:cNvPr id="2" name="Rectangle 15"/>
          <p:cNvSpPr>
            <a:spLocks noChangeArrowheads="1"/>
          </p:cNvSpPr>
          <p:nvPr/>
        </p:nvSpPr>
        <p:spPr bwMode="auto">
          <a:xfrm>
            <a:off x="304800" y="2438400"/>
            <a:ext cx="8212138" cy="488950"/>
          </a:xfrm>
          <a:prstGeom prst="rect">
            <a:avLst/>
          </a:prstGeom>
          <a:noFill/>
          <a:ln w="9525">
            <a:noFill/>
            <a:miter lim="800000"/>
            <a:headEnd/>
            <a:tailEnd/>
          </a:ln>
        </p:spPr>
        <p:txBody>
          <a:bodyPr lIns="0" tIns="0" rIns="0" bIns="0" anchor="b">
            <a:prstTxWarp prst="textNoShape">
              <a:avLst/>
            </a:prstTxWarp>
          </a:bodyPr>
          <a:lstStyle/>
          <a:p>
            <a:pPr defTabSz="457200" fontAlgn="b"/>
            <a:r>
              <a:rPr lang="en-US"/>
              <a:t>Survey Question: In general for each audience, how strongly do you agree/ disagree with the following statements?</a:t>
            </a:r>
          </a:p>
        </p:txBody>
      </p:sp>
      <p:sp>
        <p:nvSpPr>
          <p:cNvPr id="20" name="TextBox 19"/>
          <p:cNvSpPr txBox="1"/>
          <p:nvPr/>
        </p:nvSpPr>
        <p:spPr>
          <a:xfrm>
            <a:off x="0" y="2996350"/>
            <a:ext cx="1403524"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r>
              <a:rPr lang="en-US" b="1" dirty="0" smtClean="0">
                <a:solidFill>
                  <a:schemeClr val="bg1"/>
                </a:solidFill>
              </a:rPr>
              <a:t> $$$</a:t>
            </a:r>
            <a:endParaRPr lang="en-US" b="1" dirty="0">
              <a:solidFill>
                <a:schemeClr val="bg1"/>
              </a:solidFill>
            </a:endParaRPr>
          </a:p>
        </p:txBody>
      </p:sp>
      <p:sp>
        <p:nvSpPr>
          <p:cNvPr id="80915"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80916" name="Rectangle 7"/>
          <p:cNvSpPr>
            <a:spLocks noChangeArrowheads="1"/>
          </p:cNvSpPr>
          <p:nvPr/>
        </p:nvSpPr>
        <p:spPr bwMode="auto">
          <a:xfrm>
            <a:off x="285750" y="1487488"/>
            <a:ext cx="8335963" cy="831850"/>
          </a:xfrm>
          <a:prstGeom prst="rect">
            <a:avLst/>
          </a:prstGeom>
          <a:noFill/>
          <a:ln w="9525">
            <a:noFill/>
            <a:miter lim="800000"/>
            <a:headEnd/>
            <a:tailEnd/>
          </a:ln>
        </p:spPr>
        <p:txBody>
          <a:bodyPr lIns="0" tIns="0" rIns="0" bIns="0">
            <a:prstTxWarp prst="textNoShape">
              <a:avLst/>
            </a:prstTxWarp>
          </a:bodyPr>
          <a:lstStyle/>
          <a:p>
            <a:pPr defTabSz="801688" eaLnBrk="0" hangingPunct="0"/>
            <a:r>
              <a:rPr lang="en-US" sz="2400" b="1">
                <a:solidFill>
                  <a:schemeClr val="accent1"/>
                </a:solidFill>
              </a:rPr>
              <a:t>Understanding of what SPM is and how it might benefit an organization seems weak.</a:t>
            </a:r>
            <a:endParaRPr lang="de-DE" sz="2400" b="1">
              <a:solidFill>
                <a:schemeClr val="accent1"/>
              </a:solidFill>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8"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CRITICAL OBSTACLES TO PROGRESS</a:t>
            </a:r>
            <a:endParaRPr lang="de-DE" sz="2200" b="1">
              <a:solidFill>
                <a:schemeClr val="bg1"/>
              </a:solidFill>
            </a:endParaRPr>
          </a:p>
        </p:txBody>
      </p:sp>
      <p:sp>
        <p:nvSpPr>
          <p:cNvPr id="108561" name="Rectangle 7"/>
          <p:cNvSpPr>
            <a:spLocks noChangeArrowheads="1"/>
          </p:cNvSpPr>
          <p:nvPr/>
        </p:nvSpPr>
        <p:spPr bwMode="auto">
          <a:xfrm>
            <a:off x="663131" y="1709029"/>
            <a:ext cx="7475557" cy="1081317"/>
          </a:xfrm>
          <a:prstGeom prst="rect">
            <a:avLst/>
          </a:prstGeom>
          <a:noFill/>
          <a:ln w="9525">
            <a:noFill/>
            <a:miter lim="800000"/>
            <a:headEnd/>
            <a:tailEnd/>
          </a:ln>
          <a:effectLst/>
        </p:spPr>
        <p:txBody>
          <a:bodyPr lIns="0" tIns="0" rIns="0" bIns="0">
            <a:prstTxWarp prst="textNoShape">
              <a:avLst/>
            </a:prstTxWarp>
          </a:bodyPr>
          <a:lstStyle/>
          <a:p>
            <a:pPr defTabSz="801688" eaLnBrk="0" hangingPunct="0"/>
            <a:r>
              <a:rPr lang="de-DE" sz="2400" b="1" dirty="0" err="1">
                <a:solidFill>
                  <a:schemeClr val="accent1"/>
                </a:solidFill>
              </a:rPr>
              <a:t>The</a:t>
            </a:r>
            <a:r>
              <a:rPr lang="de-DE" sz="2400" b="1" dirty="0">
                <a:solidFill>
                  <a:schemeClr val="accent1"/>
                </a:solidFill>
              </a:rPr>
              <a:t> </a:t>
            </a:r>
            <a:r>
              <a:rPr lang="de-DE" sz="2400" b="1" dirty="0" err="1">
                <a:solidFill>
                  <a:schemeClr val="accent1"/>
                </a:solidFill>
              </a:rPr>
              <a:t>following</a:t>
            </a:r>
            <a:r>
              <a:rPr lang="de-DE" sz="2400" b="1" dirty="0" smtClean="0">
                <a:solidFill>
                  <a:schemeClr val="accent1"/>
                </a:solidFill>
              </a:rPr>
              <a:t> </a:t>
            </a:r>
            <a:r>
              <a:rPr lang="de-DE" sz="2400" b="1" dirty="0" err="1" smtClean="0">
                <a:solidFill>
                  <a:schemeClr val="accent1"/>
                </a:solidFill>
              </a:rPr>
              <a:t>four</a:t>
            </a:r>
            <a:r>
              <a:rPr lang="de-DE" sz="2400" b="1" dirty="0" smtClean="0">
                <a:solidFill>
                  <a:schemeClr val="accent1"/>
                </a:solidFill>
              </a:rPr>
              <a:t> </a:t>
            </a:r>
            <a:r>
              <a:rPr lang="de-DE" sz="2400" b="1" dirty="0" err="1" smtClean="0">
                <a:solidFill>
                  <a:schemeClr val="accent1"/>
                </a:solidFill>
              </a:rPr>
              <a:t>slides</a:t>
            </a:r>
            <a:r>
              <a:rPr lang="de-DE" sz="2400" b="1" dirty="0" smtClean="0">
                <a:solidFill>
                  <a:schemeClr val="accent1"/>
                </a:solidFill>
              </a:rPr>
              <a:t> </a:t>
            </a:r>
            <a:r>
              <a:rPr lang="de-DE" sz="2400" b="1" dirty="0" err="1">
                <a:solidFill>
                  <a:schemeClr val="accent1"/>
                </a:solidFill>
              </a:rPr>
              <a:t>show</a:t>
            </a:r>
            <a:r>
              <a:rPr lang="de-DE" sz="2400" b="1" dirty="0">
                <a:solidFill>
                  <a:schemeClr val="accent1"/>
                </a:solidFill>
              </a:rPr>
              <a:t> </a:t>
            </a:r>
            <a:r>
              <a:rPr lang="de-DE" sz="2400" b="1" dirty="0" err="1">
                <a:solidFill>
                  <a:schemeClr val="accent1"/>
                </a:solidFill>
              </a:rPr>
              <a:t>responses</a:t>
            </a:r>
            <a:r>
              <a:rPr lang="de-DE" sz="2400" b="1" dirty="0">
                <a:solidFill>
                  <a:schemeClr val="accent1"/>
                </a:solidFill>
              </a:rPr>
              <a:t> to </a:t>
            </a:r>
            <a:r>
              <a:rPr lang="de-DE" sz="2400" b="1" dirty="0" err="1">
                <a:solidFill>
                  <a:schemeClr val="accent1"/>
                </a:solidFill>
              </a:rPr>
              <a:t>the</a:t>
            </a:r>
            <a:r>
              <a:rPr lang="de-DE" sz="2400" b="1" dirty="0">
                <a:solidFill>
                  <a:schemeClr val="accent1"/>
                </a:solidFill>
              </a:rPr>
              <a:t> </a:t>
            </a:r>
            <a:r>
              <a:rPr lang="de-DE" sz="2400" b="1" dirty="0" err="1">
                <a:solidFill>
                  <a:schemeClr val="accent1"/>
                </a:solidFill>
              </a:rPr>
              <a:t>survey</a:t>
            </a:r>
            <a:r>
              <a:rPr lang="de-DE" sz="2400" b="1" dirty="0">
                <a:solidFill>
                  <a:schemeClr val="accent1"/>
                </a:solidFill>
              </a:rPr>
              <a:t> </a:t>
            </a:r>
            <a:r>
              <a:rPr lang="de-DE" sz="2400" b="1" dirty="0" err="1">
                <a:solidFill>
                  <a:schemeClr val="accent1"/>
                </a:solidFill>
              </a:rPr>
              <a:t>question</a:t>
            </a:r>
            <a:r>
              <a:rPr lang="de-DE" sz="2400" b="1" dirty="0">
                <a:solidFill>
                  <a:schemeClr val="accent1"/>
                </a:solidFill>
              </a:rPr>
              <a:t>:</a:t>
            </a:r>
            <a:r>
              <a:rPr lang="de-DE" sz="2400" b="1" dirty="0" smtClean="0">
                <a:solidFill>
                  <a:schemeClr val="accent1"/>
                </a:solidFill>
              </a:rPr>
              <a:t> </a:t>
            </a:r>
          </a:p>
          <a:p>
            <a:pPr defTabSz="801688" eaLnBrk="0" hangingPunct="0"/>
            <a:endParaRPr lang="de-DE" sz="1600" b="1" dirty="0" smtClean="0">
              <a:solidFill>
                <a:schemeClr val="accent1"/>
              </a:solidFill>
            </a:endParaRPr>
          </a:p>
          <a:p>
            <a:pPr marL="808038" defTabSz="801688" eaLnBrk="0" hangingPunct="0"/>
            <a:r>
              <a:rPr lang="de-DE" sz="2200" b="1" dirty="0" smtClean="0">
                <a:solidFill>
                  <a:schemeClr val="accent1"/>
                </a:solidFill>
              </a:rPr>
              <a:t>In </a:t>
            </a:r>
            <a:r>
              <a:rPr lang="de-DE" sz="2200" b="1" dirty="0" err="1">
                <a:solidFill>
                  <a:schemeClr val="accent1"/>
                </a:solidFill>
              </a:rPr>
              <a:t>your</a:t>
            </a:r>
            <a:r>
              <a:rPr lang="de-DE" sz="2200" b="1" dirty="0">
                <a:solidFill>
                  <a:schemeClr val="accent1"/>
                </a:solidFill>
              </a:rPr>
              <a:t> </a:t>
            </a:r>
            <a:r>
              <a:rPr lang="de-DE" sz="2200" b="1" dirty="0" err="1">
                <a:solidFill>
                  <a:schemeClr val="accent1"/>
                </a:solidFill>
              </a:rPr>
              <a:t>experience</a:t>
            </a:r>
            <a:r>
              <a:rPr lang="de-DE" sz="2200" b="1" dirty="0">
                <a:solidFill>
                  <a:schemeClr val="accent1"/>
                </a:solidFill>
              </a:rPr>
              <a:t>, </a:t>
            </a:r>
            <a:r>
              <a:rPr lang="de-DE" sz="2200" b="1" dirty="0" err="1">
                <a:solidFill>
                  <a:schemeClr val="accent1"/>
                </a:solidFill>
              </a:rPr>
              <a:t>how</a:t>
            </a:r>
            <a:r>
              <a:rPr lang="de-DE" sz="2200" b="1" dirty="0">
                <a:solidFill>
                  <a:schemeClr val="accent1"/>
                </a:solidFill>
              </a:rPr>
              <a:t> </a:t>
            </a:r>
            <a:r>
              <a:rPr lang="de-DE" sz="2200" b="1" dirty="0" err="1">
                <a:solidFill>
                  <a:schemeClr val="accent1"/>
                </a:solidFill>
              </a:rPr>
              <a:t>important</a:t>
            </a:r>
            <a:r>
              <a:rPr lang="de-DE" sz="2200" b="1" dirty="0">
                <a:solidFill>
                  <a:schemeClr val="accent1"/>
                </a:solidFill>
              </a:rPr>
              <a:t> </a:t>
            </a:r>
            <a:r>
              <a:rPr lang="de-DE" sz="2200" b="1" dirty="0" err="1">
                <a:solidFill>
                  <a:schemeClr val="accent1"/>
                </a:solidFill>
              </a:rPr>
              <a:t>are</a:t>
            </a:r>
            <a:r>
              <a:rPr lang="de-DE" sz="2200" b="1" dirty="0">
                <a:solidFill>
                  <a:schemeClr val="accent1"/>
                </a:solidFill>
              </a:rPr>
              <a:t> </a:t>
            </a:r>
            <a:r>
              <a:rPr lang="de-DE" sz="2200" b="1" dirty="0" err="1">
                <a:solidFill>
                  <a:schemeClr val="accent1"/>
                </a:solidFill>
              </a:rPr>
              <a:t>the</a:t>
            </a:r>
            <a:r>
              <a:rPr lang="de-DE" sz="2200" b="1" dirty="0">
                <a:solidFill>
                  <a:schemeClr val="accent1"/>
                </a:solidFill>
              </a:rPr>
              <a:t> </a:t>
            </a:r>
            <a:r>
              <a:rPr lang="de-DE" sz="2200" b="1" dirty="0" err="1">
                <a:solidFill>
                  <a:schemeClr val="accent1"/>
                </a:solidFill>
              </a:rPr>
              <a:t>following</a:t>
            </a:r>
            <a:r>
              <a:rPr lang="de-DE" sz="2200" b="1" dirty="0">
                <a:solidFill>
                  <a:schemeClr val="accent1"/>
                </a:solidFill>
              </a:rPr>
              <a:t> </a:t>
            </a:r>
            <a:r>
              <a:rPr lang="de-DE" sz="2200" b="1" dirty="0" err="1">
                <a:solidFill>
                  <a:schemeClr val="accent1"/>
                </a:solidFill>
              </a:rPr>
              <a:t>factors</a:t>
            </a:r>
            <a:r>
              <a:rPr lang="de-DE" sz="2200" b="1" dirty="0">
                <a:solidFill>
                  <a:schemeClr val="accent1"/>
                </a:solidFill>
              </a:rPr>
              <a:t> in </a:t>
            </a:r>
            <a:r>
              <a:rPr lang="de-DE" sz="2200" b="1" dirty="0" err="1">
                <a:solidFill>
                  <a:schemeClr val="accent1"/>
                </a:solidFill>
              </a:rPr>
              <a:t>impediting</a:t>
            </a:r>
            <a:r>
              <a:rPr lang="de-DE" sz="2200" b="1" dirty="0">
                <a:solidFill>
                  <a:schemeClr val="accent1"/>
                </a:solidFill>
              </a:rPr>
              <a:t> </a:t>
            </a:r>
            <a:r>
              <a:rPr lang="de-DE" sz="2200" b="1" dirty="0" err="1">
                <a:solidFill>
                  <a:schemeClr val="accent1"/>
                </a:solidFill>
              </a:rPr>
              <a:t>adoption</a:t>
            </a:r>
            <a:r>
              <a:rPr lang="de-DE" sz="2200" b="1" dirty="0">
                <a:solidFill>
                  <a:schemeClr val="accent1"/>
                </a:solidFill>
              </a:rPr>
              <a:t> of SPM?</a:t>
            </a:r>
          </a:p>
        </p:txBody>
      </p:sp>
      <p:sp>
        <p:nvSpPr>
          <p:cNvPr id="5" name="Rectangle 7"/>
          <p:cNvSpPr>
            <a:spLocks noChangeArrowheads="1"/>
          </p:cNvSpPr>
          <p:nvPr/>
        </p:nvSpPr>
        <p:spPr bwMode="auto">
          <a:xfrm>
            <a:off x="642371" y="3708832"/>
            <a:ext cx="7861886" cy="2006569"/>
          </a:xfrm>
          <a:prstGeom prst="rect">
            <a:avLst/>
          </a:prstGeom>
          <a:noFill/>
          <a:ln w="9525">
            <a:noFill/>
            <a:miter lim="800000"/>
            <a:headEnd/>
            <a:tailEnd/>
          </a:ln>
          <a:effectLst/>
        </p:spPr>
        <p:txBody>
          <a:bodyPr lIns="0" tIns="0" rIns="0" bIns="0">
            <a:prstTxWarp prst="textNoShape">
              <a:avLst/>
            </a:prstTxWarp>
          </a:bodyPr>
          <a:lstStyle/>
          <a:p>
            <a:pPr defTabSz="801688" eaLnBrk="0" hangingPunct="0"/>
            <a:r>
              <a:rPr lang="de-DE" sz="2400" b="1" dirty="0" err="1">
                <a:solidFill>
                  <a:schemeClr val="accent1"/>
                </a:solidFill>
              </a:rPr>
              <a:t>The</a:t>
            </a:r>
            <a:r>
              <a:rPr lang="de-DE" sz="2400" b="1" dirty="0" smtClean="0">
                <a:solidFill>
                  <a:schemeClr val="accent1"/>
                </a:solidFill>
              </a:rPr>
              <a:t> </a:t>
            </a:r>
            <a:r>
              <a:rPr lang="de-DE" sz="2400" b="1" dirty="0" err="1" smtClean="0">
                <a:solidFill>
                  <a:schemeClr val="accent1"/>
                </a:solidFill>
              </a:rPr>
              <a:t>data</a:t>
            </a:r>
            <a:r>
              <a:rPr lang="de-DE" sz="2400" b="1" dirty="0" smtClean="0">
                <a:solidFill>
                  <a:schemeClr val="accent1"/>
                </a:solidFill>
              </a:rPr>
              <a:t> </a:t>
            </a:r>
            <a:r>
              <a:rPr lang="de-DE" sz="2400" b="1" dirty="0" err="1" smtClean="0">
                <a:solidFill>
                  <a:schemeClr val="accent1"/>
                </a:solidFill>
              </a:rPr>
              <a:t>is</a:t>
            </a:r>
            <a:r>
              <a:rPr lang="de-DE" sz="2400" b="1" dirty="0" smtClean="0">
                <a:solidFill>
                  <a:schemeClr val="accent1"/>
                </a:solidFill>
              </a:rPr>
              <a:t> </a:t>
            </a:r>
            <a:r>
              <a:rPr lang="de-DE" sz="2400" b="1" dirty="0" err="1" smtClean="0">
                <a:solidFill>
                  <a:schemeClr val="accent1"/>
                </a:solidFill>
              </a:rPr>
              <a:t>presented</a:t>
            </a:r>
            <a:r>
              <a:rPr lang="de-DE" sz="2400" b="1" dirty="0" smtClean="0">
                <a:solidFill>
                  <a:schemeClr val="accent1"/>
                </a:solidFill>
              </a:rPr>
              <a:t> </a:t>
            </a:r>
            <a:r>
              <a:rPr lang="de-DE" sz="2400" b="1" dirty="0" err="1" smtClean="0">
                <a:solidFill>
                  <a:schemeClr val="accent1"/>
                </a:solidFill>
              </a:rPr>
              <a:t>four</a:t>
            </a:r>
            <a:r>
              <a:rPr lang="de-DE" sz="2400" b="1" dirty="0" smtClean="0">
                <a:solidFill>
                  <a:schemeClr val="accent1"/>
                </a:solidFill>
              </a:rPr>
              <a:t> </a:t>
            </a:r>
            <a:r>
              <a:rPr lang="de-DE" sz="2400" b="1" dirty="0" err="1" smtClean="0">
                <a:solidFill>
                  <a:schemeClr val="accent1"/>
                </a:solidFill>
              </a:rPr>
              <a:t>ways</a:t>
            </a:r>
            <a:r>
              <a:rPr lang="de-DE" sz="2400" b="1" dirty="0" smtClean="0">
                <a:solidFill>
                  <a:schemeClr val="accent1"/>
                </a:solidFill>
              </a:rPr>
              <a:t>:</a:t>
            </a:r>
          </a:p>
          <a:p>
            <a:pPr defTabSz="801688" eaLnBrk="0" hangingPunct="0"/>
            <a:endParaRPr lang="de-DE" sz="1000" b="1" dirty="0" smtClean="0">
              <a:solidFill>
                <a:schemeClr val="accent1"/>
              </a:solidFill>
            </a:endParaRP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33: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Implementing</a:t>
            </a:r>
            <a:r>
              <a:rPr lang="de-DE" sz="2000" b="1" dirty="0" smtClean="0">
                <a:solidFill>
                  <a:schemeClr val="accent1"/>
                </a:solidFill>
              </a:rPr>
              <a:t> </a:t>
            </a:r>
            <a:r>
              <a:rPr lang="de-DE" sz="2000" b="1" dirty="0" err="1" smtClean="0">
                <a:solidFill>
                  <a:schemeClr val="accent1"/>
                </a:solidFill>
              </a:rPr>
              <a:t>Organization</a:t>
            </a:r>
            <a:r>
              <a:rPr lang="de-DE" sz="2000" b="1" dirty="0" smtClean="0">
                <a:solidFill>
                  <a:schemeClr val="accent1"/>
                </a:solidFill>
              </a:rPr>
              <a:t> </a:t>
            </a:r>
            <a:r>
              <a:rPr lang="de-DE" sz="2000" b="1" dirty="0" err="1" smtClean="0">
                <a:solidFill>
                  <a:schemeClr val="accent1"/>
                </a:solidFill>
              </a:rPr>
              <a:t>responses</a:t>
            </a:r>
            <a:endParaRPr lang="de-DE" sz="2000" b="1" dirty="0" smtClean="0">
              <a:solidFill>
                <a:schemeClr val="accent1"/>
              </a:solidFill>
            </a:endParaRP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34: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Implementing</a:t>
            </a:r>
            <a:r>
              <a:rPr lang="de-DE" sz="2000" b="1" dirty="0" smtClean="0">
                <a:solidFill>
                  <a:schemeClr val="accent1"/>
                </a:solidFill>
              </a:rPr>
              <a:t> Dollars </a:t>
            </a:r>
            <a:r>
              <a:rPr lang="de-DE" sz="2000" b="1" dirty="0" err="1" smtClean="0">
                <a:solidFill>
                  <a:schemeClr val="accent1"/>
                </a:solidFill>
              </a:rPr>
              <a:t>spent</a:t>
            </a:r>
            <a:endParaRPr lang="de-DE" sz="2000" b="1" dirty="0" smtClean="0">
              <a:solidFill>
                <a:schemeClr val="accent1"/>
              </a:solidFill>
            </a:endParaRP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35: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Implementing</a:t>
            </a:r>
            <a:r>
              <a:rPr lang="de-DE" sz="2000" b="1" dirty="0" smtClean="0">
                <a:solidFill>
                  <a:schemeClr val="accent1"/>
                </a:solidFill>
              </a:rPr>
              <a:t> </a:t>
            </a:r>
            <a:r>
              <a:rPr lang="de-DE" sz="2000" b="1" dirty="0" err="1" smtClean="0">
                <a:solidFill>
                  <a:schemeClr val="accent1"/>
                </a:solidFill>
              </a:rPr>
              <a:t>Organizations</a:t>
            </a:r>
            <a:r>
              <a:rPr lang="de-DE" sz="2000" b="1" dirty="0" smtClean="0">
                <a:solidFill>
                  <a:schemeClr val="accent1"/>
                </a:solidFill>
              </a:rPr>
              <a:t> </a:t>
            </a:r>
            <a:r>
              <a:rPr lang="de-DE" sz="2000" b="1" dirty="0" err="1" smtClean="0">
                <a:solidFill>
                  <a:schemeClr val="accent1"/>
                </a:solidFill>
              </a:rPr>
              <a:t>that</a:t>
            </a:r>
            <a:r>
              <a:rPr lang="de-DE" sz="2000" b="1" dirty="0" smtClean="0">
                <a:solidFill>
                  <a:schemeClr val="accent1"/>
                </a:solidFill>
              </a:rPr>
              <a:t> </a:t>
            </a:r>
            <a:r>
              <a:rPr lang="de-DE" sz="2000" b="1" dirty="0" err="1" smtClean="0">
                <a:solidFill>
                  <a:schemeClr val="accent1"/>
                </a:solidFill>
              </a:rPr>
              <a:t>report</a:t>
            </a:r>
            <a:r>
              <a:rPr lang="de-DE" sz="2000" b="1" dirty="0" smtClean="0">
                <a:solidFill>
                  <a:schemeClr val="accent1"/>
                </a:solidFill>
              </a:rPr>
              <a:t> </a:t>
            </a:r>
            <a:r>
              <a:rPr lang="de-DE" sz="2000" b="1" dirty="0" err="1" smtClean="0">
                <a:solidFill>
                  <a:schemeClr val="accent1"/>
                </a:solidFill>
              </a:rPr>
              <a:t>less</a:t>
            </a:r>
            <a:r>
              <a:rPr lang="de-DE" sz="2000" b="1" dirty="0" smtClean="0">
                <a:solidFill>
                  <a:schemeClr val="accent1"/>
                </a:solidFill>
              </a:rPr>
              <a:t> </a:t>
            </a:r>
            <a:r>
              <a:rPr lang="de-DE" sz="2000" b="1" dirty="0" err="1" smtClean="0">
                <a:solidFill>
                  <a:schemeClr val="accent1"/>
                </a:solidFill>
              </a:rPr>
              <a:t>than</a:t>
            </a:r>
            <a:r>
              <a:rPr lang="de-DE" sz="2000" b="1" dirty="0" smtClean="0">
                <a:solidFill>
                  <a:schemeClr val="accent1"/>
                </a:solidFill>
              </a:rPr>
              <a:t> 20% of </a:t>
            </a:r>
            <a:r>
              <a:rPr lang="de-DE" sz="2000" b="1" dirty="0" err="1" smtClean="0">
                <a:solidFill>
                  <a:schemeClr val="accent1"/>
                </a:solidFill>
              </a:rPr>
              <a:t>their</a:t>
            </a:r>
            <a:r>
              <a:rPr lang="de-DE" sz="2000" b="1" dirty="0" smtClean="0">
                <a:solidFill>
                  <a:schemeClr val="accent1"/>
                </a:solidFill>
              </a:rPr>
              <a:t> </a:t>
            </a:r>
            <a:r>
              <a:rPr lang="de-DE" sz="2000" b="1" dirty="0" err="1" smtClean="0">
                <a:solidFill>
                  <a:schemeClr val="accent1"/>
                </a:solidFill>
              </a:rPr>
              <a:t>budget</a:t>
            </a:r>
            <a:r>
              <a:rPr lang="de-DE" sz="2000" b="1" dirty="0" smtClean="0">
                <a:solidFill>
                  <a:schemeClr val="accent1"/>
                </a:solidFill>
              </a:rPr>
              <a:t> </a:t>
            </a:r>
            <a:r>
              <a:rPr lang="de-DE" sz="2000" b="1" dirty="0" err="1" smtClean="0">
                <a:solidFill>
                  <a:schemeClr val="accent1"/>
                </a:solidFill>
              </a:rPr>
              <a:t>is</a:t>
            </a:r>
            <a:r>
              <a:rPr lang="de-DE" sz="2000" b="1" dirty="0" smtClean="0">
                <a:solidFill>
                  <a:schemeClr val="accent1"/>
                </a:solidFill>
              </a:rPr>
              <a:t> </a:t>
            </a:r>
            <a:r>
              <a:rPr lang="de-DE" sz="2000" b="1" dirty="0" err="1" smtClean="0">
                <a:solidFill>
                  <a:schemeClr val="accent1"/>
                </a:solidFill>
              </a:rPr>
              <a:t>guided</a:t>
            </a:r>
            <a:r>
              <a:rPr lang="de-DE" sz="2000" b="1" dirty="0" smtClean="0">
                <a:solidFill>
                  <a:schemeClr val="accent1"/>
                </a:solidFill>
              </a:rPr>
              <a:t> </a:t>
            </a:r>
            <a:r>
              <a:rPr lang="de-DE" sz="2000" b="1" dirty="0" err="1" smtClean="0">
                <a:solidFill>
                  <a:schemeClr val="accent1"/>
                </a:solidFill>
              </a:rPr>
              <a:t>by</a:t>
            </a:r>
            <a:r>
              <a:rPr lang="de-DE" sz="2000" b="1" dirty="0" smtClean="0">
                <a:solidFill>
                  <a:schemeClr val="accent1"/>
                </a:solidFill>
              </a:rPr>
              <a:t> SPM</a:t>
            </a:r>
          </a:p>
          <a:p>
            <a:pPr marL="461963" defTabSz="801688" eaLnBrk="0" hangingPunct="0">
              <a:spcAft>
                <a:spcPts val="600"/>
              </a:spcAft>
              <a:buFont typeface="Arial"/>
              <a:buChar char="•"/>
            </a:pPr>
            <a:r>
              <a:rPr lang="de-DE" sz="2000" b="1" dirty="0" smtClean="0">
                <a:solidFill>
                  <a:schemeClr val="accent1"/>
                </a:solidFill>
              </a:rPr>
              <a:t>  </a:t>
            </a:r>
            <a:r>
              <a:rPr lang="de-DE" sz="2000" b="1" dirty="0" err="1" smtClean="0">
                <a:solidFill>
                  <a:schemeClr val="accent1"/>
                </a:solidFill>
              </a:rPr>
              <a:t>Slide</a:t>
            </a:r>
            <a:r>
              <a:rPr lang="de-DE" sz="2000" b="1" dirty="0" smtClean="0">
                <a:solidFill>
                  <a:schemeClr val="accent1"/>
                </a:solidFill>
              </a:rPr>
              <a:t> 36: </a:t>
            </a:r>
            <a:r>
              <a:rPr lang="de-DE" sz="2000" b="1" dirty="0" err="1" smtClean="0">
                <a:solidFill>
                  <a:schemeClr val="accent1"/>
                </a:solidFill>
              </a:rPr>
              <a:t>By</a:t>
            </a:r>
            <a:r>
              <a:rPr lang="de-DE" sz="2000" b="1" dirty="0" smtClean="0">
                <a:solidFill>
                  <a:schemeClr val="accent1"/>
                </a:solidFill>
              </a:rPr>
              <a:t> </a:t>
            </a:r>
            <a:r>
              <a:rPr lang="de-DE" sz="2000" b="1" dirty="0" err="1" smtClean="0">
                <a:solidFill>
                  <a:schemeClr val="accent1"/>
                </a:solidFill>
              </a:rPr>
              <a:t>Funder</a:t>
            </a:r>
            <a:r>
              <a:rPr lang="de-DE" sz="2000" b="1" dirty="0" smtClean="0">
                <a:solidFill>
                  <a:schemeClr val="accent1"/>
                </a:solidFill>
              </a:rPr>
              <a:t> </a:t>
            </a:r>
            <a:r>
              <a:rPr lang="de-DE" sz="2000" b="1" dirty="0" err="1" smtClean="0">
                <a:solidFill>
                  <a:schemeClr val="accent1"/>
                </a:solidFill>
              </a:rPr>
              <a:t>responses</a:t>
            </a:r>
            <a:r>
              <a:rPr lang="de-DE" sz="2000" b="1" dirty="0" smtClean="0">
                <a:solidFill>
                  <a:schemeClr val="accent1"/>
                </a:solidFill>
              </a:rPr>
              <a:t>: </a:t>
            </a:r>
            <a:r>
              <a:rPr lang="de-DE" sz="2000" b="1" dirty="0" err="1" smtClean="0">
                <a:solidFill>
                  <a:schemeClr val="accent1"/>
                </a:solidFill>
              </a:rPr>
              <a:t>perception</a:t>
            </a:r>
            <a:r>
              <a:rPr lang="de-DE" sz="2000" b="1" dirty="0" smtClean="0">
                <a:solidFill>
                  <a:schemeClr val="accent1"/>
                </a:solidFill>
              </a:rPr>
              <a:t> of </a:t>
            </a:r>
            <a:r>
              <a:rPr lang="de-DE" sz="2000" b="1" dirty="0" err="1" smtClean="0">
                <a:solidFill>
                  <a:schemeClr val="accent1"/>
                </a:solidFill>
              </a:rPr>
              <a:t>grantees</a:t>
            </a:r>
            <a:endParaRPr lang="de-DE" sz="2000" b="1" dirty="0" smtClean="0">
              <a:solidFill>
                <a:schemeClr val="accent1"/>
              </a:solidFill>
            </a:endParaRPr>
          </a:p>
          <a:p>
            <a:pPr marL="230188" defTabSz="801688" eaLnBrk="0" hangingPunct="0">
              <a:buFont typeface="Arial"/>
              <a:buChar char="•"/>
            </a:pPr>
            <a:endParaRPr lang="de-DE" sz="2400" b="1" dirty="0" smtClean="0">
              <a:solidFill>
                <a:schemeClr val="accent1"/>
              </a:solidFill>
            </a:endParaRPr>
          </a:p>
          <a:p>
            <a:pPr defTabSz="801688" eaLnBrk="0" hangingPunct="0"/>
            <a:endParaRPr lang="de-DE" sz="2000" b="1" dirty="0">
              <a:solidFill>
                <a:schemeClr val="accent1"/>
              </a:solidFill>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7"/>
          <p:cNvSpPr>
            <a:spLocks noChangeArrowheads="1"/>
          </p:cNvSpPr>
          <p:nvPr/>
        </p:nvSpPr>
        <p:spPr bwMode="auto">
          <a:xfrm>
            <a:off x="323850" y="1589088"/>
            <a:ext cx="8820150" cy="1201737"/>
          </a:xfrm>
          <a:prstGeom prst="rect">
            <a:avLst/>
          </a:prstGeom>
          <a:noFill/>
          <a:ln w="9525">
            <a:noFill/>
            <a:miter lim="800000"/>
            <a:headEnd/>
            <a:tailEnd/>
          </a:ln>
        </p:spPr>
        <p:txBody>
          <a:bodyPr lIns="0" tIns="0" rIns="0" bIns="0">
            <a:prstTxWarp prst="textNoShape">
              <a:avLst/>
            </a:prstTxWarp>
          </a:bodyPr>
          <a:lstStyle/>
          <a:p>
            <a:pPr marL="461963" indent="-461963" defTabSz="801688" eaLnBrk="0" hangingPunct="0"/>
            <a:r>
              <a:rPr lang="en-US" sz="2400" b="1">
                <a:solidFill>
                  <a:schemeClr val="accent1"/>
                </a:solidFill>
              </a:rPr>
              <a:t>Money, time, and trainers are the most important barriers.</a:t>
            </a:r>
            <a:endParaRPr lang="de-DE" sz="2400" b="1">
              <a:solidFill>
                <a:schemeClr val="accent1"/>
              </a:solidFill>
            </a:endParaRPr>
          </a:p>
        </p:txBody>
      </p:sp>
      <p:sp>
        <p:nvSpPr>
          <p:cNvPr id="69635" name="Rectangle 9"/>
          <p:cNvSpPr>
            <a:spLocks noGrp="1" noChangeArrowheads="1"/>
          </p:cNvSpPr>
          <p:nvPr>
            <p:ph type="title"/>
          </p:nvPr>
        </p:nvSpPr>
        <p:spPr>
          <a:xfrm>
            <a:off x="314325" y="142875"/>
            <a:ext cx="6297613" cy="600075"/>
          </a:xfrm>
        </p:spPr>
        <p:txBody>
          <a:bodyPr/>
          <a:lstStyle/>
          <a:p>
            <a:pPr eaLnBrk="1" hangingPunct="1"/>
            <a:r>
              <a:rPr lang="en-US" sz="2400"/>
              <a:t>SPM: Obstacles to SPM</a:t>
            </a:r>
            <a:endParaRPr lang="de-DE"/>
          </a:p>
        </p:txBody>
      </p:sp>
      <p:sp>
        <p:nvSpPr>
          <p:cNvPr id="69636" name="Footer Placeholder 4"/>
          <p:cNvSpPr>
            <a:spLocks noGrp="1"/>
          </p:cNvSpPr>
          <p:nvPr>
            <p:ph type="ftr" sz="quarter" idx="10"/>
          </p:nvPr>
        </p:nvSpPr>
        <p:spPr bwMode="auto">
          <a:noFill/>
          <a:ln>
            <a:miter lim="800000"/>
            <a:headEnd/>
            <a:tailEnd/>
          </a:ln>
        </p:spPr>
        <p:txBody>
          <a:bodyPr/>
          <a:lstStyle/>
          <a:p>
            <a:r>
              <a:rPr lang="en-US"/>
              <a:t>SPM Survey - Page &lt;#&gt;</a:t>
            </a:r>
            <a:endParaRPr lang="de-DE"/>
          </a:p>
        </p:txBody>
      </p:sp>
      <p:graphicFrame>
        <p:nvGraphicFramePr>
          <p:cNvPr id="7" name="Chart 6"/>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sp>
        <p:nvSpPr>
          <p:cNvPr id="69638" name="Rectangle 8"/>
          <p:cNvSpPr>
            <a:spLocks noChangeArrowheads="1"/>
          </p:cNvSpPr>
          <p:nvPr/>
        </p:nvSpPr>
        <p:spPr bwMode="auto">
          <a:xfrm>
            <a:off x="2082800" y="261938"/>
            <a:ext cx="2489200" cy="1592262"/>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12" name="TextBox 11"/>
          <p:cNvSpPr txBox="1"/>
          <p:nvPr/>
        </p:nvSpPr>
        <p:spPr>
          <a:xfrm>
            <a:off x="8197850" y="520700"/>
            <a:ext cx="946150" cy="366713"/>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Tree>
    <p:custDataLst>
      <p:tags r:id="rId1"/>
    </p:custData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2"/>
          <p:cNvSpPr>
            <a:spLocks noGrp="1"/>
          </p:cNvSpPr>
          <p:nvPr>
            <p:ph type="ftr" sz="quarter" idx="10"/>
          </p:nvPr>
        </p:nvSpPr>
        <p:spPr bwMode="auto">
          <a:noFill/>
          <a:ln>
            <a:miter lim="800000"/>
            <a:headEnd/>
            <a:tailEnd/>
          </a:ln>
        </p:spPr>
        <p:txBody>
          <a:bodyPr/>
          <a:lstStyle/>
          <a:p>
            <a:r>
              <a:rPr lang="en-US"/>
              <a:t>SPM Survey - Page &lt;#&gt;</a:t>
            </a:r>
            <a:endParaRPr lang="de-DE"/>
          </a:p>
        </p:txBody>
      </p:sp>
      <p:graphicFrame>
        <p:nvGraphicFramePr>
          <p:cNvPr id="4" name="Chart 3"/>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71685" name="Rectangle 5"/>
          <p:cNvSpPr>
            <a:spLocks noChangeArrowheads="1"/>
          </p:cNvSpPr>
          <p:nvPr/>
        </p:nvSpPr>
        <p:spPr bwMode="auto">
          <a:xfrm>
            <a:off x="1828800" y="312738"/>
            <a:ext cx="2743200" cy="1782762"/>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8" name="TextBox 7"/>
          <p:cNvSpPr txBox="1"/>
          <p:nvPr/>
        </p:nvSpPr>
        <p:spPr>
          <a:xfrm>
            <a:off x="8224900" y="520700"/>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a:t>
            </a:r>
            <a:r>
              <a:rPr lang="en-US" b="1" dirty="0" smtClean="0">
                <a:solidFill>
                  <a:schemeClr val="bg1"/>
                </a:solidFill>
              </a:rPr>
              <a:t>$$$</a:t>
            </a:r>
            <a:endParaRPr lang="en-U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 y="1"/>
            <a:ext cx="2886061" cy="923330"/>
          </a:xfrm>
          <a:prstGeom prst="rect">
            <a:avLst/>
          </a:prstGeom>
          <a:solidFill>
            <a:schemeClr val="accent2">
              <a:lumMod val="60000"/>
              <a:lumOff val="40000"/>
            </a:schemeClr>
          </a:solidFill>
        </p:spPr>
        <p:txBody>
          <a:bodyPr wrap="square">
            <a:prstTxWarp prst="textNoShape">
              <a:avLst/>
            </a:prstTxWarp>
            <a:spAutoFit/>
          </a:bodyPr>
          <a:lstStyle/>
          <a:p>
            <a:pPr algn="ctr" eaLnBrk="0" hangingPunct="0"/>
            <a:r>
              <a:rPr lang="en-US" dirty="0">
                <a:solidFill>
                  <a:schemeClr val="bg1"/>
                </a:solidFill>
              </a:rPr>
              <a:t>By the 5 implementers that say &lt;20% of budget is guided by SPM</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74756" name="Rectangle 5"/>
          <p:cNvSpPr>
            <a:spLocks noChangeArrowheads="1"/>
          </p:cNvSpPr>
          <p:nvPr/>
        </p:nvSpPr>
        <p:spPr bwMode="auto">
          <a:xfrm>
            <a:off x="2336800" y="863600"/>
            <a:ext cx="2371725" cy="1066800"/>
          </a:xfrm>
          <a:prstGeom prst="rect">
            <a:avLst/>
          </a:prstGeom>
          <a:noFill/>
          <a:ln w="101600">
            <a:solidFill>
              <a:srgbClr val="00FFFF"/>
            </a:solidFill>
            <a:round/>
            <a:headEnd/>
            <a:tailEnd/>
          </a:ln>
        </p:spPr>
        <p:txBody>
          <a:bodyPr wrap="none" anchor="ctr">
            <a:prstTxWarp prst="textNoShape">
              <a:avLst/>
            </a:prstTxWarp>
          </a:bodyPr>
          <a:lstStyle/>
          <a:p>
            <a:pPr eaLnBrk="0" hangingPunct="0"/>
            <a:endParaRPr lang="en-US"/>
          </a:p>
        </p:txBody>
      </p:sp>
      <p:sp>
        <p:nvSpPr>
          <p:cNvPr id="5" name="TextBox 4"/>
          <p:cNvSpPr txBox="1"/>
          <p:nvPr/>
        </p:nvSpPr>
        <p:spPr>
          <a:xfrm>
            <a:off x="0" y="0"/>
            <a:ext cx="1654674" cy="923330"/>
          </a:xfrm>
          <a:prstGeom prst="rect">
            <a:avLst/>
          </a:prstGeom>
          <a:solidFill>
            <a:schemeClr val="bg2">
              <a:lumMod val="40000"/>
              <a:lumOff val="60000"/>
            </a:schemeClr>
          </a:solidFill>
        </p:spPr>
        <p:txBody>
          <a:bodyPr wrap="square">
            <a:prstTxWarp prst="textNoShape">
              <a:avLst/>
            </a:prstTxWarp>
            <a:spAutoFit/>
          </a:bodyPr>
          <a:lstStyle/>
          <a:p>
            <a:pPr algn="ctr" eaLnBrk="0" hangingPunct="0"/>
            <a:r>
              <a:rPr lang="en-US" dirty="0">
                <a:solidFill>
                  <a:srgbClr val="FFFFFF"/>
                </a:solidFill>
              </a:rPr>
              <a:t>By Funders:</a:t>
            </a:r>
            <a:r>
              <a:rPr lang="en-US" dirty="0" smtClean="0">
                <a:solidFill>
                  <a:srgbClr val="FFFFFF"/>
                </a:solidFill>
              </a:rPr>
              <a:t> </a:t>
            </a:r>
          </a:p>
          <a:p>
            <a:pPr algn="ctr" eaLnBrk="0" hangingPunct="0"/>
            <a:r>
              <a:rPr lang="en-US" dirty="0" smtClean="0">
                <a:solidFill>
                  <a:srgbClr val="FFFFFF"/>
                </a:solidFill>
              </a:rPr>
              <a:t>Perception </a:t>
            </a:r>
            <a:r>
              <a:rPr lang="en-US" dirty="0">
                <a:solidFill>
                  <a:srgbClr val="FFFFFF"/>
                </a:solidFill>
              </a:rPr>
              <a:t>of</a:t>
            </a:r>
            <a:r>
              <a:rPr lang="en-US" dirty="0" smtClean="0">
                <a:solidFill>
                  <a:srgbClr val="FFFFFF"/>
                </a:solidFill>
              </a:rPr>
              <a:t> </a:t>
            </a:r>
          </a:p>
          <a:p>
            <a:pPr algn="ctr" eaLnBrk="0" hangingPunct="0"/>
            <a:r>
              <a:rPr lang="en-US" dirty="0" smtClean="0">
                <a:solidFill>
                  <a:srgbClr val="FFFFFF"/>
                </a:solidFill>
              </a:rPr>
              <a:t>Grantees</a:t>
            </a:r>
            <a:endParaRPr lang="en-US" dirty="0">
              <a:solidFill>
                <a:srgbClr val="FFFFFF"/>
              </a:solidFill>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gray">
          <a:xfrm>
            <a:off x="346075" y="2193925"/>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defTabSz="801688" eaLnBrk="0" hangingPunct="0"/>
            <a:r>
              <a:rPr lang="de-DE" b="1">
                <a:solidFill>
                  <a:schemeClr val="bg1"/>
                </a:solidFill>
              </a:rPr>
              <a:t>1.  SPM is important in conservation</a:t>
            </a:r>
          </a:p>
        </p:txBody>
      </p:sp>
      <p:sp>
        <p:nvSpPr>
          <p:cNvPr id="84996" name="Rectangle 5"/>
          <p:cNvSpPr>
            <a:spLocks noGrp="1" noChangeArrowheads="1"/>
          </p:cNvSpPr>
          <p:nvPr>
            <p:ph type="body" idx="1"/>
          </p:nvPr>
        </p:nvSpPr>
        <p:spPr>
          <a:xfrm>
            <a:off x="342900" y="2681288"/>
            <a:ext cx="8480425" cy="1333500"/>
          </a:xfrm>
        </p:spPr>
        <p:txBody>
          <a:bodyPr/>
          <a:lstStyle/>
          <a:p>
            <a:pPr eaLnBrk="1" hangingPunct="1"/>
            <a:r>
              <a:rPr lang="en-US" sz="1600" dirty="0"/>
              <a:t>We say it is important and a top priority for the near future.</a:t>
            </a:r>
          </a:p>
          <a:p>
            <a:pPr eaLnBrk="1" hangingPunct="1"/>
            <a:r>
              <a:rPr lang="en-US" sz="1600" dirty="0"/>
              <a:t>We believe answering key questions regarding our effectiveness is very important.</a:t>
            </a:r>
          </a:p>
          <a:p>
            <a:pPr eaLnBrk="1" hangingPunct="1"/>
            <a:r>
              <a:rPr lang="en-US" sz="1600" dirty="0"/>
              <a:t>We generally do not believe we can answer these questions, however. </a:t>
            </a:r>
            <a:endParaRPr lang="de-DE" sz="1600" dirty="0"/>
          </a:p>
          <a:p>
            <a:pPr eaLnBrk="1" hangingPunct="1"/>
            <a:endParaRPr lang="de-DE" sz="1600" dirty="0"/>
          </a:p>
        </p:txBody>
      </p:sp>
      <p:sp>
        <p:nvSpPr>
          <p:cNvPr id="84998" name="Rectangle 11"/>
          <p:cNvSpPr>
            <a:spLocks noChangeArrowheads="1"/>
          </p:cNvSpPr>
          <p:nvPr/>
        </p:nvSpPr>
        <p:spPr bwMode="gray">
          <a:xfrm>
            <a:off x="346075" y="4076700"/>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defTabSz="801688" eaLnBrk="0" hangingPunct="0"/>
            <a:r>
              <a:rPr lang="de-DE" b="1">
                <a:solidFill>
                  <a:schemeClr val="bg1"/>
                </a:solidFill>
              </a:rPr>
              <a:t>2.  SPM is not done widely</a:t>
            </a:r>
          </a:p>
        </p:txBody>
      </p:sp>
      <p:sp>
        <p:nvSpPr>
          <p:cNvPr id="84999" name="Rectangle 12"/>
          <p:cNvSpPr>
            <a:spLocks noChangeArrowheads="1"/>
          </p:cNvSpPr>
          <p:nvPr/>
        </p:nvSpPr>
        <p:spPr bwMode="auto">
          <a:xfrm>
            <a:off x="342900" y="4564063"/>
            <a:ext cx="8480425" cy="711200"/>
          </a:xfrm>
          <a:prstGeom prst="rect">
            <a:avLst/>
          </a:prstGeom>
          <a:noFill/>
          <a:ln w="9525">
            <a:noFill/>
            <a:miter lim="800000"/>
            <a:headEnd/>
            <a:tailEnd/>
          </a:ln>
        </p:spPr>
        <p:txBody>
          <a:bodyPr lIns="0" rIns="0">
            <a:prstTxWarp prst="textNoShape">
              <a:avLst/>
            </a:prstTxWarp>
          </a:bodyPr>
          <a:lstStyle/>
          <a:p>
            <a:pPr marL="190500" indent="-190500">
              <a:spcBef>
                <a:spcPct val="40000"/>
              </a:spcBef>
              <a:buClr>
                <a:schemeClr val="accent1"/>
              </a:buClr>
              <a:buFont typeface="Wingdings" charset="2"/>
              <a:buChar char="§"/>
            </a:pPr>
            <a:r>
              <a:rPr lang="en-US" sz="1600" dirty="0" smtClean="0"/>
              <a:t>Only 10-30% of </a:t>
            </a:r>
            <a:r>
              <a:rPr lang="en-US" sz="1600" dirty="0"/>
              <a:t>current conservation spending is guided by SPM.</a:t>
            </a:r>
            <a:endParaRPr lang="en-US" sz="1600" dirty="0" smtClean="0"/>
          </a:p>
          <a:p>
            <a:pPr marL="190500" indent="-190500">
              <a:spcBef>
                <a:spcPct val="40000"/>
              </a:spcBef>
              <a:buClr>
                <a:schemeClr val="accent1"/>
              </a:buClr>
              <a:buFont typeface="Wingdings" charset="2"/>
              <a:buChar char="§"/>
            </a:pPr>
            <a:r>
              <a:rPr lang="en-US" sz="1600" dirty="0" smtClean="0"/>
              <a:t>Very few projects do more than the initial steps of SPM</a:t>
            </a:r>
          </a:p>
          <a:p>
            <a:pPr marL="190500" indent="-190500">
              <a:spcBef>
                <a:spcPct val="40000"/>
              </a:spcBef>
              <a:buClr>
                <a:schemeClr val="accent1"/>
              </a:buClr>
              <a:buFont typeface="Wingdings" charset="2"/>
              <a:buChar char="§"/>
            </a:pPr>
            <a:r>
              <a:rPr lang="en-US" sz="1600" dirty="0" smtClean="0"/>
              <a:t>Basic design  and implementation of projects is generally done well, but things break down when it comes to rigorous design, monitoring, evaluation, and adaptation.</a:t>
            </a:r>
          </a:p>
          <a:p>
            <a:pPr marL="190500" indent="-190500">
              <a:spcBef>
                <a:spcPct val="40000"/>
              </a:spcBef>
              <a:buClr>
                <a:schemeClr val="accent1"/>
              </a:buClr>
            </a:pPr>
            <a:endParaRPr lang="de-DE" sz="1600" dirty="0" smtClean="0"/>
          </a:p>
          <a:p>
            <a:pPr marL="190500" indent="-190500">
              <a:spcBef>
                <a:spcPct val="40000"/>
              </a:spcBef>
              <a:buClr>
                <a:schemeClr val="accent1"/>
              </a:buClr>
              <a:buFont typeface="Wingdings" charset="2"/>
              <a:buChar char="§"/>
            </a:pPr>
            <a:endParaRPr lang="de-DE" sz="1600" dirty="0"/>
          </a:p>
        </p:txBody>
      </p:sp>
      <p:sp>
        <p:nvSpPr>
          <p:cNvPr id="85002"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CONCLUSIONS</a:t>
            </a:r>
            <a:endParaRPr lang="de-DE" sz="2200" b="1">
              <a:solidFill>
                <a:schemeClr val="bg1"/>
              </a:solidFill>
            </a:endParaRPr>
          </a:p>
        </p:txBody>
      </p:sp>
      <p:sp>
        <p:nvSpPr>
          <p:cNvPr id="9" name="Rectangle 10"/>
          <p:cNvSpPr>
            <a:spLocks noChangeArrowheads="1"/>
          </p:cNvSpPr>
          <p:nvPr/>
        </p:nvSpPr>
        <p:spPr bwMode="auto">
          <a:xfrm>
            <a:off x="323850" y="1589088"/>
            <a:ext cx="7006742" cy="393021"/>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b="1" dirty="0" smtClean="0">
                <a:solidFill>
                  <a:schemeClr val="accent1"/>
                </a:solidFill>
              </a:rPr>
              <a:t>Performance </a:t>
            </a:r>
            <a:r>
              <a:rPr lang="de-DE" b="1" dirty="0" err="1" smtClean="0">
                <a:solidFill>
                  <a:schemeClr val="accent1"/>
                </a:solidFill>
              </a:rPr>
              <a:t>Measurement</a:t>
            </a:r>
            <a:r>
              <a:rPr lang="de-DE" b="1" dirty="0" smtClean="0">
                <a:solidFill>
                  <a:schemeClr val="accent1"/>
                </a:solidFill>
              </a:rPr>
              <a:t> in </a:t>
            </a:r>
            <a:r>
              <a:rPr lang="de-DE" b="1" dirty="0" err="1" smtClean="0">
                <a:solidFill>
                  <a:schemeClr val="accent1"/>
                </a:solidFill>
              </a:rPr>
              <a:t>the</a:t>
            </a:r>
            <a:r>
              <a:rPr lang="de-DE" b="1" dirty="0" smtClean="0">
                <a:solidFill>
                  <a:schemeClr val="accent1"/>
                </a:solidFill>
              </a:rPr>
              <a:t> </a:t>
            </a:r>
            <a:r>
              <a:rPr lang="de-DE" b="1" dirty="0" err="1" smtClean="0">
                <a:solidFill>
                  <a:schemeClr val="accent1"/>
                </a:solidFill>
              </a:rPr>
              <a:t>Conservation</a:t>
            </a:r>
            <a:r>
              <a:rPr lang="de-DE" b="1" dirty="0" smtClean="0">
                <a:solidFill>
                  <a:schemeClr val="accent1"/>
                </a:solidFill>
              </a:rPr>
              <a:t> </a:t>
            </a:r>
            <a:r>
              <a:rPr lang="de-DE" b="1" dirty="0" err="1" smtClean="0">
                <a:solidFill>
                  <a:schemeClr val="accent1"/>
                </a:solidFill>
              </a:rPr>
              <a:t>Community</a:t>
            </a:r>
            <a:endParaRPr lang="de-DE" b="1" dirty="0">
              <a:solidFill>
                <a:schemeClr val="accent1"/>
              </a:solidFill>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ChangeArrowheads="1"/>
          </p:cNvSpPr>
          <p:nvPr/>
        </p:nvSpPr>
        <p:spPr bwMode="gray">
          <a:xfrm>
            <a:off x="346075" y="2193925"/>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marL="457200" indent="-457200" defTabSz="801688" eaLnBrk="0" hangingPunct="0"/>
            <a:r>
              <a:rPr lang="de-DE" b="1">
                <a:solidFill>
                  <a:schemeClr val="bg1"/>
                </a:solidFill>
              </a:rPr>
              <a:t>3.  We can improve by leveraging key factors to progress to date...</a:t>
            </a:r>
          </a:p>
        </p:txBody>
      </p:sp>
      <p:sp>
        <p:nvSpPr>
          <p:cNvPr id="112645" name="Rectangle 10"/>
          <p:cNvSpPr>
            <a:spLocks noChangeArrowheads="1"/>
          </p:cNvSpPr>
          <p:nvPr/>
        </p:nvSpPr>
        <p:spPr bwMode="auto">
          <a:xfrm>
            <a:off x="323850" y="1589088"/>
            <a:ext cx="7006742" cy="393021"/>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b="1" dirty="0" smtClean="0">
                <a:solidFill>
                  <a:schemeClr val="accent1"/>
                </a:solidFill>
              </a:rPr>
              <a:t>Performance </a:t>
            </a:r>
            <a:r>
              <a:rPr lang="de-DE" b="1" dirty="0" err="1" smtClean="0">
                <a:solidFill>
                  <a:schemeClr val="accent1"/>
                </a:solidFill>
              </a:rPr>
              <a:t>Measurement</a:t>
            </a:r>
            <a:r>
              <a:rPr lang="de-DE" b="1" dirty="0" smtClean="0">
                <a:solidFill>
                  <a:schemeClr val="accent1"/>
                </a:solidFill>
              </a:rPr>
              <a:t> in </a:t>
            </a:r>
            <a:r>
              <a:rPr lang="de-DE" b="1" dirty="0" err="1" smtClean="0">
                <a:solidFill>
                  <a:schemeClr val="accent1"/>
                </a:solidFill>
              </a:rPr>
              <a:t>the</a:t>
            </a:r>
            <a:r>
              <a:rPr lang="de-DE" b="1" dirty="0" smtClean="0">
                <a:solidFill>
                  <a:schemeClr val="accent1"/>
                </a:solidFill>
              </a:rPr>
              <a:t> </a:t>
            </a:r>
            <a:r>
              <a:rPr lang="de-DE" b="1" dirty="0" err="1" smtClean="0">
                <a:solidFill>
                  <a:schemeClr val="accent1"/>
                </a:solidFill>
              </a:rPr>
              <a:t>Conservation</a:t>
            </a:r>
            <a:r>
              <a:rPr lang="de-DE" b="1" dirty="0" smtClean="0">
                <a:solidFill>
                  <a:schemeClr val="accent1"/>
                </a:solidFill>
              </a:rPr>
              <a:t> </a:t>
            </a:r>
            <a:r>
              <a:rPr lang="de-DE" b="1" dirty="0" err="1" smtClean="0">
                <a:solidFill>
                  <a:schemeClr val="accent1"/>
                </a:solidFill>
              </a:rPr>
              <a:t>Community</a:t>
            </a:r>
            <a:endParaRPr lang="de-DE" b="1" dirty="0">
              <a:solidFill>
                <a:schemeClr val="accent1"/>
              </a:solidFill>
            </a:endParaRPr>
          </a:p>
        </p:txBody>
      </p:sp>
      <p:sp>
        <p:nvSpPr>
          <p:cNvPr id="112646" name="Rectangle 11"/>
          <p:cNvSpPr>
            <a:spLocks noChangeArrowheads="1"/>
          </p:cNvSpPr>
          <p:nvPr/>
        </p:nvSpPr>
        <p:spPr bwMode="gray">
          <a:xfrm>
            <a:off x="346075" y="4076700"/>
            <a:ext cx="8488363" cy="376238"/>
          </a:xfrm>
          <a:prstGeom prst="rect">
            <a:avLst/>
          </a:prstGeom>
          <a:gradFill rotWithShape="1">
            <a:gsLst>
              <a:gs pos="0">
                <a:schemeClr val="accent2"/>
              </a:gs>
              <a:gs pos="100000">
                <a:schemeClr val="folHlink"/>
              </a:gs>
            </a:gsLst>
            <a:lin ang="0" scaled="1"/>
          </a:gradFill>
          <a:ln w="19050">
            <a:solidFill>
              <a:schemeClr val="bg1"/>
            </a:solidFill>
            <a:miter lim="800000"/>
            <a:headEnd/>
            <a:tailEnd/>
          </a:ln>
        </p:spPr>
        <p:txBody>
          <a:bodyPr lIns="180000" tIns="0" rIns="0" bIns="0" anchor="ctr">
            <a:prstTxWarp prst="textNoShape">
              <a:avLst/>
            </a:prstTxWarp>
          </a:bodyPr>
          <a:lstStyle/>
          <a:p>
            <a:pPr defTabSz="801688" eaLnBrk="0" hangingPunct="0"/>
            <a:r>
              <a:rPr lang="de-DE" b="1">
                <a:solidFill>
                  <a:schemeClr val="bg1"/>
                </a:solidFill>
              </a:rPr>
              <a:t>4.  ...and by overcoming several critical obstacles.</a:t>
            </a:r>
          </a:p>
        </p:txBody>
      </p:sp>
      <p:sp>
        <p:nvSpPr>
          <p:cNvPr id="112649" name="Rectangle 9"/>
          <p:cNvSpPr>
            <a:spLocks noChangeArrowheads="1"/>
          </p:cNvSpPr>
          <p:nvPr/>
        </p:nvSpPr>
        <p:spPr bwMode="auto">
          <a:xfrm>
            <a:off x="149225" y="142875"/>
            <a:ext cx="67040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400" b="1">
                <a:solidFill>
                  <a:schemeClr val="bg1"/>
                </a:solidFill>
              </a:rPr>
              <a:t>CONCLUSIONS</a:t>
            </a:r>
            <a:endParaRPr lang="de-DE" sz="2200" b="1">
              <a:solidFill>
                <a:schemeClr val="bg1"/>
              </a:solidFill>
            </a:endParaRPr>
          </a:p>
        </p:txBody>
      </p:sp>
      <p:sp>
        <p:nvSpPr>
          <p:cNvPr id="112650" name="Rectangle 10"/>
          <p:cNvSpPr>
            <a:spLocks noChangeArrowheads="1"/>
          </p:cNvSpPr>
          <p:nvPr/>
        </p:nvSpPr>
        <p:spPr bwMode="auto">
          <a:xfrm>
            <a:off x="406400" y="4583113"/>
            <a:ext cx="7645400" cy="2219325"/>
          </a:xfrm>
          <a:prstGeom prst="rect">
            <a:avLst/>
          </a:prstGeom>
          <a:noFill/>
          <a:ln w="9525">
            <a:noFill/>
            <a:miter lim="800000"/>
            <a:headEnd/>
            <a:tailEnd/>
          </a:ln>
          <a:effectLst/>
        </p:spPr>
        <p:txBody>
          <a:bodyPr>
            <a:prstTxWarp prst="textNoShape">
              <a:avLst/>
            </a:prstTxWarp>
            <a:spAutoFit/>
          </a:bodyPr>
          <a:lstStyle/>
          <a:p>
            <a:pPr marL="228600" indent="-228600"/>
            <a:r>
              <a:rPr lang="de-DE" sz="1400" dirty="0">
                <a:solidFill>
                  <a:srgbClr val="000000"/>
                </a:solidFill>
              </a:rPr>
              <a:t>For all </a:t>
            </a:r>
            <a:r>
              <a:rPr lang="de-DE" sz="1400" dirty="0" err="1">
                <a:solidFill>
                  <a:srgbClr val="000000"/>
                </a:solidFill>
              </a:rPr>
              <a:t>organizations</a:t>
            </a:r>
            <a:r>
              <a:rPr lang="de-DE" sz="1400" dirty="0">
                <a:solidFill>
                  <a:srgbClr val="000000"/>
                </a:solidFill>
              </a:rPr>
              <a:t>, </a:t>
            </a:r>
            <a:r>
              <a:rPr lang="de-DE" sz="1400" dirty="0" err="1">
                <a:solidFill>
                  <a:srgbClr val="000000"/>
                </a:solidFill>
              </a:rPr>
              <a:t>these</a:t>
            </a:r>
            <a:r>
              <a:rPr lang="de-DE" sz="1400" dirty="0">
                <a:solidFill>
                  <a:srgbClr val="000000"/>
                </a:solidFill>
              </a:rPr>
              <a:t> </a:t>
            </a:r>
            <a:r>
              <a:rPr lang="de-DE" sz="1400" dirty="0" err="1">
                <a:solidFill>
                  <a:srgbClr val="000000"/>
                </a:solidFill>
              </a:rPr>
              <a:t>primarily</a:t>
            </a:r>
            <a:r>
              <a:rPr lang="de-DE" sz="1400" dirty="0">
                <a:solidFill>
                  <a:srgbClr val="000000"/>
                </a:solidFill>
              </a:rPr>
              <a:t> </a:t>
            </a:r>
            <a:r>
              <a:rPr lang="de-DE" sz="1400" dirty="0" err="1">
                <a:solidFill>
                  <a:srgbClr val="000000"/>
                </a:solidFill>
              </a:rPr>
              <a:t>include</a:t>
            </a:r>
            <a:r>
              <a:rPr lang="de-DE" sz="1400" dirty="0">
                <a:solidFill>
                  <a:srgbClr val="000000"/>
                </a:solidFill>
              </a:rPr>
              <a:t>:</a:t>
            </a:r>
          </a:p>
          <a:p>
            <a:pPr marL="228600" indent="-228600">
              <a:buFontTx/>
              <a:buChar char="•"/>
            </a:pPr>
            <a:r>
              <a:rPr lang="de-DE" sz="1400" dirty="0">
                <a:solidFill>
                  <a:srgbClr val="000000"/>
                </a:solidFill>
              </a:rPr>
              <a:t>Lack of time</a:t>
            </a:r>
          </a:p>
          <a:p>
            <a:pPr marL="228600" indent="-228600">
              <a:buFontTx/>
              <a:buChar char="•"/>
            </a:pPr>
            <a:r>
              <a:rPr lang="de-DE" sz="1400" dirty="0">
                <a:solidFill>
                  <a:srgbClr val="000000"/>
                </a:solidFill>
              </a:rPr>
              <a:t>Lack of </a:t>
            </a:r>
            <a:r>
              <a:rPr lang="de-DE" sz="1400" dirty="0" err="1">
                <a:solidFill>
                  <a:srgbClr val="000000"/>
                </a:solidFill>
              </a:rPr>
              <a:t>money</a:t>
            </a:r>
            <a:endParaRPr lang="de-DE" sz="1400" dirty="0">
              <a:solidFill>
                <a:srgbClr val="000000"/>
              </a:solidFill>
            </a:endParaRPr>
          </a:p>
          <a:p>
            <a:pPr marL="228600" indent="-228600">
              <a:buFontTx/>
              <a:buChar char="•"/>
            </a:pPr>
            <a:r>
              <a:rPr lang="de-DE" sz="1400" dirty="0">
                <a:solidFill>
                  <a:srgbClr val="000000"/>
                </a:solidFill>
              </a:rPr>
              <a:t>Lack of </a:t>
            </a:r>
            <a:r>
              <a:rPr lang="de-DE" sz="1400" dirty="0" err="1">
                <a:solidFill>
                  <a:srgbClr val="000000"/>
                </a:solidFill>
              </a:rPr>
              <a:t>staff</a:t>
            </a:r>
            <a:r>
              <a:rPr lang="de-DE" sz="1400" dirty="0">
                <a:solidFill>
                  <a:srgbClr val="000000"/>
                </a:solidFill>
              </a:rPr>
              <a:t> </a:t>
            </a:r>
            <a:r>
              <a:rPr lang="de-DE" sz="1400" dirty="0" err="1">
                <a:solidFill>
                  <a:srgbClr val="000000"/>
                </a:solidFill>
              </a:rPr>
              <a:t>dedicated</a:t>
            </a:r>
            <a:r>
              <a:rPr lang="de-DE" sz="1400" dirty="0">
                <a:solidFill>
                  <a:srgbClr val="000000"/>
                </a:solidFill>
              </a:rPr>
              <a:t> to SPM</a:t>
            </a:r>
          </a:p>
          <a:p>
            <a:pPr marL="228600" indent="-228600">
              <a:buFontTx/>
              <a:buChar char="•"/>
            </a:pPr>
            <a:r>
              <a:rPr lang="de-DE" sz="1400" dirty="0" err="1">
                <a:solidFill>
                  <a:srgbClr val="000000"/>
                </a:solidFill>
              </a:rPr>
              <a:t>Perception</a:t>
            </a:r>
            <a:r>
              <a:rPr lang="de-DE" sz="1400" dirty="0">
                <a:solidFill>
                  <a:srgbClr val="000000"/>
                </a:solidFill>
              </a:rPr>
              <a:t> </a:t>
            </a:r>
            <a:r>
              <a:rPr lang="de-DE" sz="1400" dirty="0" err="1">
                <a:solidFill>
                  <a:srgbClr val="000000"/>
                </a:solidFill>
              </a:rPr>
              <a:t>that</a:t>
            </a:r>
            <a:r>
              <a:rPr lang="de-DE" sz="1400" dirty="0">
                <a:solidFill>
                  <a:srgbClr val="000000"/>
                </a:solidFill>
              </a:rPr>
              <a:t> SPM </a:t>
            </a:r>
            <a:r>
              <a:rPr lang="de-DE" sz="1400" dirty="0" err="1">
                <a:solidFill>
                  <a:srgbClr val="000000"/>
                </a:solidFill>
              </a:rPr>
              <a:t>is</a:t>
            </a:r>
            <a:r>
              <a:rPr lang="de-DE" sz="1400" dirty="0">
                <a:solidFill>
                  <a:srgbClr val="000000"/>
                </a:solidFill>
              </a:rPr>
              <a:t> </a:t>
            </a:r>
            <a:r>
              <a:rPr lang="de-DE" sz="1400" dirty="0" err="1">
                <a:solidFill>
                  <a:srgbClr val="000000"/>
                </a:solidFill>
              </a:rPr>
              <a:t>too</a:t>
            </a:r>
            <a:r>
              <a:rPr lang="de-DE" sz="1400" dirty="0">
                <a:solidFill>
                  <a:srgbClr val="000000"/>
                </a:solidFill>
              </a:rPr>
              <a:t> </a:t>
            </a:r>
            <a:r>
              <a:rPr lang="de-DE" sz="1400" dirty="0" err="1">
                <a:solidFill>
                  <a:srgbClr val="000000"/>
                </a:solidFill>
              </a:rPr>
              <a:t>complex</a:t>
            </a:r>
            <a:endParaRPr lang="de-DE" sz="1400" dirty="0">
              <a:solidFill>
                <a:srgbClr val="000000"/>
              </a:solidFill>
            </a:endParaRPr>
          </a:p>
          <a:p>
            <a:pPr marL="228600" indent="-228600"/>
            <a:endParaRPr lang="de-DE" sz="1100" dirty="0">
              <a:solidFill>
                <a:srgbClr val="000000"/>
              </a:solidFill>
            </a:endParaRPr>
          </a:p>
          <a:p>
            <a:pPr marL="228600" indent="-228600"/>
            <a:r>
              <a:rPr lang="de-DE" sz="1400" dirty="0">
                <a:solidFill>
                  <a:srgbClr val="000000"/>
                </a:solidFill>
              </a:rPr>
              <a:t>In </a:t>
            </a:r>
            <a:r>
              <a:rPr lang="de-DE" sz="1400" dirty="0" err="1">
                <a:solidFill>
                  <a:srgbClr val="000000"/>
                </a:solidFill>
              </a:rPr>
              <a:t>addition</a:t>
            </a:r>
            <a:r>
              <a:rPr lang="de-DE" sz="1400" dirty="0">
                <a:solidFill>
                  <a:srgbClr val="000000"/>
                </a:solidFill>
              </a:rPr>
              <a:t> to </a:t>
            </a:r>
            <a:r>
              <a:rPr lang="de-DE" sz="1400" dirty="0" err="1">
                <a:solidFill>
                  <a:srgbClr val="000000"/>
                </a:solidFill>
              </a:rPr>
              <a:t>these</a:t>
            </a:r>
            <a:r>
              <a:rPr lang="de-DE" sz="1400" dirty="0">
                <a:solidFill>
                  <a:srgbClr val="000000"/>
                </a:solidFill>
              </a:rPr>
              <a:t>, </a:t>
            </a:r>
            <a:r>
              <a:rPr lang="de-DE" sz="1400" dirty="0" err="1">
                <a:solidFill>
                  <a:srgbClr val="000000"/>
                </a:solidFill>
              </a:rPr>
              <a:t>obstacles</a:t>
            </a:r>
            <a:r>
              <a:rPr lang="de-DE" sz="1400" dirty="0">
                <a:solidFill>
                  <a:srgbClr val="000000"/>
                </a:solidFill>
              </a:rPr>
              <a:t> </a:t>
            </a:r>
            <a:r>
              <a:rPr lang="de-DE" sz="1400" dirty="0" err="1">
                <a:solidFill>
                  <a:srgbClr val="000000"/>
                </a:solidFill>
              </a:rPr>
              <a:t>particularly</a:t>
            </a:r>
            <a:r>
              <a:rPr lang="de-DE" sz="1400" dirty="0">
                <a:solidFill>
                  <a:srgbClr val="000000"/>
                </a:solidFill>
              </a:rPr>
              <a:t> </a:t>
            </a:r>
            <a:r>
              <a:rPr lang="de-DE" sz="1400" dirty="0" err="1">
                <a:solidFill>
                  <a:srgbClr val="000000"/>
                </a:solidFill>
              </a:rPr>
              <a:t>important</a:t>
            </a:r>
            <a:r>
              <a:rPr lang="de-DE" sz="1400" dirty="0">
                <a:solidFill>
                  <a:srgbClr val="000000"/>
                </a:solidFill>
              </a:rPr>
              <a:t> in larger </a:t>
            </a:r>
            <a:r>
              <a:rPr lang="de-DE" sz="1400" dirty="0" err="1">
                <a:solidFill>
                  <a:srgbClr val="000000"/>
                </a:solidFill>
              </a:rPr>
              <a:t>organziations</a:t>
            </a:r>
            <a:r>
              <a:rPr lang="de-DE" sz="1400" dirty="0">
                <a:solidFill>
                  <a:srgbClr val="000000"/>
                </a:solidFill>
              </a:rPr>
              <a:t> </a:t>
            </a:r>
            <a:r>
              <a:rPr lang="de-DE" sz="1400" dirty="0" err="1">
                <a:solidFill>
                  <a:srgbClr val="000000"/>
                </a:solidFill>
              </a:rPr>
              <a:t>include</a:t>
            </a:r>
            <a:r>
              <a:rPr lang="de-DE" sz="1400" dirty="0">
                <a:solidFill>
                  <a:srgbClr val="000000"/>
                </a:solidFill>
              </a:rPr>
              <a:t>:</a:t>
            </a:r>
          </a:p>
          <a:p>
            <a:pPr marL="228600" indent="-228600">
              <a:buFontTx/>
              <a:buChar char="•"/>
            </a:pPr>
            <a:r>
              <a:rPr lang="en-US" sz="1400" dirty="0">
                <a:solidFill>
                  <a:srgbClr val="000000"/>
                </a:solidFill>
              </a:rPr>
              <a:t>Lack of donor pressure</a:t>
            </a:r>
          </a:p>
          <a:p>
            <a:pPr marL="228600" indent="-228600">
              <a:buFontTx/>
              <a:buChar char="•"/>
            </a:pPr>
            <a:r>
              <a:rPr lang="en-US" sz="1400" dirty="0">
                <a:solidFill>
                  <a:srgbClr val="000000"/>
                </a:solidFill>
              </a:rPr>
              <a:t>Lack of board pressure</a:t>
            </a:r>
          </a:p>
          <a:p>
            <a:pPr marL="228600" indent="-228600">
              <a:buFontTx/>
              <a:buChar char="•"/>
            </a:pPr>
            <a:r>
              <a:rPr lang="en-US" sz="1400" dirty="0">
                <a:solidFill>
                  <a:srgbClr val="000000"/>
                </a:solidFill>
              </a:rPr>
              <a:t>Lack of demand from upper management</a:t>
            </a:r>
          </a:p>
        </p:txBody>
      </p:sp>
      <p:sp>
        <p:nvSpPr>
          <p:cNvPr id="9" name="Rectangle 5"/>
          <p:cNvSpPr txBox="1">
            <a:spLocks noChangeArrowheads="1"/>
          </p:cNvSpPr>
          <p:nvPr/>
        </p:nvSpPr>
        <p:spPr bwMode="auto">
          <a:xfrm>
            <a:off x="342900" y="2623556"/>
            <a:ext cx="8480425" cy="13335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kumimoji="0" lang="de-DE" sz="1600" b="0" i="0" u="none" strike="noStrike" kern="0" cap="none" spc="0" normalizeH="0" baseline="0" noProof="0" dirty="0" err="1" smtClean="0">
                <a:ln>
                  <a:noFill/>
                </a:ln>
                <a:solidFill>
                  <a:schemeClr val="tx1"/>
                </a:solidFill>
                <a:effectLst/>
                <a:uLnTx/>
                <a:uFillTx/>
                <a:latin typeface="+mn-lt"/>
                <a:ea typeface="ＭＳ Ｐゴシック" charset="-128"/>
                <a:cs typeface="ＭＳ Ｐゴシック" charset="-128"/>
              </a:rPr>
              <a:t>Institutional</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mandate</a:t>
            </a:r>
            <a:endPar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endParaRPr>
          </a:p>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lang="de-DE" sz="1600" kern="0" baseline="0" dirty="0" smtClean="0">
                <a:latin typeface="+mn-lt"/>
              </a:rPr>
              <a:t>Champions</a:t>
            </a:r>
            <a:r>
              <a:rPr lang="de-DE" sz="1600" kern="0" dirty="0" smtClean="0">
                <a:latin typeface="+mn-lt"/>
              </a:rPr>
              <a:t> </a:t>
            </a:r>
            <a:r>
              <a:rPr lang="de-DE" sz="1600" kern="0" dirty="0" err="1" smtClean="0">
                <a:latin typeface="+mn-lt"/>
              </a:rPr>
              <a:t>for</a:t>
            </a:r>
            <a:r>
              <a:rPr lang="de-DE" sz="1600" kern="0" dirty="0" smtClean="0">
                <a:latin typeface="+mn-lt"/>
              </a:rPr>
              <a:t> SPM </a:t>
            </a:r>
            <a:r>
              <a:rPr lang="de-DE" sz="1600" kern="0" dirty="0" err="1" smtClean="0">
                <a:latin typeface="+mn-lt"/>
              </a:rPr>
              <a:t>within</a:t>
            </a:r>
            <a:r>
              <a:rPr lang="de-DE" sz="1600" kern="0" dirty="0" smtClean="0">
                <a:latin typeface="+mn-lt"/>
              </a:rPr>
              <a:t> </a:t>
            </a:r>
            <a:r>
              <a:rPr lang="de-DE" sz="1600" kern="0" dirty="0" err="1" smtClean="0">
                <a:latin typeface="+mn-lt"/>
              </a:rPr>
              <a:t>organizations</a:t>
            </a:r>
            <a:endParaRPr lang="de-DE" sz="1600" kern="0" dirty="0" smtClean="0">
              <a:latin typeface="+mn-lt"/>
            </a:endParaRPr>
          </a:p>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kumimoji="0" lang="de-DE" sz="16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vision</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for</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what</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can</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be</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accoplished</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de-DE" sz="1600" b="0"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with</a:t>
            </a:r>
            <a:r>
              <a:rPr kumimoji="0" lang="de-DE" sz="16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SPM</a:t>
            </a:r>
          </a:p>
          <a:p>
            <a:pPr marL="190500" marR="0" lvl="0" indent="-190500" algn="l" defTabSz="914400" rtl="0" eaLnBrk="1" fontAlgn="base" latinLnBrk="0" hangingPunct="1">
              <a:lnSpc>
                <a:spcPct val="100000"/>
              </a:lnSpc>
              <a:spcBef>
                <a:spcPct val="40000"/>
              </a:spcBef>
              <a:spcAft>
                <a:spcPct val="0"/>
              </a:spcAft>
              <a:buClr>
                <a:schemeClr val="accent1"/>
              </a:buClr>
              <a:buSzTx/>
              <a:buFont typeface="Wingdings" charset="2"/>
              <a:buChar char="§"/>
              <a:tabLst/>
              <a:defRPr/>
            </a:pPr>
            <a:r>
              <a:rPr lang="de-DE" sz="1600" kern="0" baseline="0" dirty="0" err="1" smtClean="0">
                <a:latin typeface="+mn-lt"/>
              </a:rPr>
              <a:t>Evidence</a:t>
            </a:r>
            <a:r>
              <a:rPr lang="de-DE" sz="1600" kern="0" dirty="0" smtClean="0">
                <a:latin typeface="+mn-lt"/>
              </a:rPr>
              <a:t> of SPM </a:t>
            </a:r>
            <a:r>
              <a:rPr lang="de-DE" sz="1600" kern="0" dirty="0" err="1" smtClean="0">
                <a:latin typeface="+mn-lt"/>
              </a:rPr>
              <a:t>leading</a:t>
            </a:r>
            <a:r>
              <a:rPr lang="de-DE" sz="1600" kern="0" dirty="0" smtClean="0">
                <a:latin typeface="+mn-lt"/>
              </a:rPr>
              <a:t> to </a:t>
            </a:r>
            <a:r>
              <a:rPr lang="de-DE" sz="1600" kern="0" dirty="0" err="1" smtClean="0">
                <a:latin typeface="+mn-lt"/>
              </a:rPr>
              <a:t>increased</a:t>
            </a:r>
            <a:r>
              <a:rPr lang="de-DE" sz="1600" kern="0" dirty="0" smtClean="0">
                <a:latin typeface="+mn-lt"/>
              </a:rPr>
              <a:t> </a:t>
            </a:r>
            <a:r>
              <a:rPr lang="de-DE" sz="1600" kern="0" dirty="0" err="1" smtClean="0">
                <a:latin typeface="+mn-lt"/>
              </a:rPr>
              <a:t>effectiveness</a:t>
            </a:r>
            <a:r>
              <a:rPr lang="de-DE" sz="1600" kern="0" dirty="0" smtClean="0">
                <a:latin typeface="+mn-lt"/>
              </a:rPr>
              <a:t> of </a:t>
            </a:r>
            <a:r>
              <a:rPr lang="de-DE" sz="1600" kern="0" dirty="0" err="1" smtClean="0">
                <a:latin typeface="+mn-lt"/>
              </a:rPr>
              <a:t>conservation</a:t>
            </a:r>
            <a:r>
              <a:rPr lang="de-DE" sz="1600" kern="0" dirty="0" smtClean="0">
                <a:latin typeface="+mn-lt"/>
              </a:rPr>
              <a:t> </a:t>
            </a:r>
            <a:r>
              <a:rPr lang="de-DE" sz="1600" kern="0" dirty="0" err="1" smtClean="0">
                <a:latin typeface="+mn-lt"/>
              </a:rPr>
              <a:t>action</a:t>
            </a:r>
            <a:endParaRPr kumimoji="0" lang="de-DE" sz="16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Rectangle 2" hidden="1"/>
          <p:cNvGraphicFramePr>
            <a:graphicFrameLocks/>
          </p:cNvGraphicFramePr>
          <p:nvPr/>
        </p:nvGraphicFramePr>
        <p:xfrm>
          <a:off x="0" y="0"/>
          <a:ext cx="158750" cy="158750"/>
        </p:xfrm>
        <a:graphic>
          <a:graphicData uri="http://schemas.openxmlformats.org/presentationml/2006/ole">
            <p:oleObj spid="_x0000_s87042" r:id="rId5" imgW="0" imgH="0" progId="">
              <p:embed/>
            </p:oleObj>
          </a:graphicData>
        </a:graphic>
      </p:graphicFrame>
      <p:sp>
        <p:nvSpPr>
          <p:cNvPr id="87043" name="Line 9"/>
          <p:cNvSpPr>
            <a:spLocks noChangeShapeType="1"/>
          </p:cNvSpPr>
          <p:nvPr>
            <p:custDataLst>
              <p:tags r:id="rId2"/>
            </p:custDataLst>
          </p:nvPr>
        </p:nvSpPr>
        <p:spPr bwMode="auto">
          <a:xfrm flipV="1">
            <a:off x="381000" y="3760788"/>
            <a:ext cx="8226425" cy="74612"/>
          </a:xfrm>
          <a:prstGeom prst="line">
            <a:avLst/>
          </a:prstGeom>
          <a:noFill/>
          <a:ln w="12700">
            <a:solidFill>
              <a:srgbClr val="C0C0C0"/>
            </a:solidFill>
            <a:round/>
            <a:headEnd/>
            <a:tailEnd/>
          </a:ln>
        </p:spPr>
        <p:txBody>
          <a:bodyPr wrap="none" anchor="ctr">
            <a:prstTxWarp prst="textNoShape">
              <a:avLst/>
            </a:prstTxWarp>
          </a:bodyPr>
          <a:lstStyle/>
          <a:p>
            <a:endParaRPr lang="en-US"/>
          </a:p>
        </p:txBody>
      </p:sp>
      <p:sp>
        <p:nvSpPr>
          <p:cNvPr id="11" name="Rectangle 9"/>
          <p:cNvSpPr txBox="1">
            <a:spLocks noChangeArrowheads="1"/>
          </p:cNvSpPr>
          <p:nvPr/>
        </p:nvSpPr>
        <p:spPr bwMode="auto">
          <a:xfrm>
            <a:off x="314325" y="142875"/>
            <a:ext cx="6297613" cy="600075"/>
          </a:xfrm>
          <a:prstGeom prst="rect">
            <a:avLst/>
          </a:prstGeom>
          <a:noFill/>
          <a:ln w="9525">
            <a:noFill/>
            <a:miter lim="800000"/>
            <a:headEnd/>
            <a:tailEnd/>
          </a:ln>
          <a:effectLst/>
        </p:spPr>
        <p:txBody>
          <a:bodyPr lIns="0" rIns="0">
            <a:prstTxWarp prst="textNoShape">
              <a:avLst/>
            </a:prstTxWarp>
          </a:bodyPr>
          <a:lstStyle/>
          <a:p>
            <a:pPr>
              <a:lnSpc>
                <a:spcPct val="95000"/>
              </a:lnSpc>
            </a:pPr>
            <a:r>
              <a:rPr lang="en-US" sz="2400" b="1">
                <a:solidFill>
                  <a:schemeClr val="bg1"/>
                </a:solidFill>
              </a:rPr>
              <a:t>THANK YOU!!</a:t>
            </a:r>
            <a:endParaRPr lang="de-DE" sz="2200" b="1">
              <a:solidFill>
                <a:schemeClr val="bg1"/>
              </a:solidFill>
            </a:endParaRPr>
          </a:p>
        </p:txBody>
      </p:sp>
      <p:pic>
        <p:nvPicPr>
          <p:cNvPr id="87046" name="Picture 11" descr="O. histrionica-SS1"/>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523038" y="3921125"/>
            <a:ext cx="2397125" cy="2609850"/>
          </a:xfrm>
          <a:prstGeom prst="rect">
            <a:avLst/>
          </a:prstGeom>
          <a:noFill/>
          <a:ln w="9525">
            <a:noFill/>
            <a:miter lim="800000"/>
            <a:headEnd/>
            <a:tailEnd/>
          </a:ln>
        </p:spPr>
      </p:pic>
      <p:sp>
        <p:nvSpPr>
          <p:cNvPr id="87047" name="TextBox 12"/>
          <p:cNvSpPr txBox="1">
            <a:spLocks noChangeArrowheads="1"/>
          </p:cNvSpPr>
          <p:nvPr/>
        </p:nvSpPr>
        <p:spPr bwMode="auto">
          <a:xfrm>
            <a:off x="3071813" y="5722938"/>
            <a:ext cx="3446915" cy="954107"/>
          </a:xfrm>
          <a:prstGeom prst="rect">
            <a:avLst/>
          </a:prstGeom>
          <a:noFill/>
          <a:ln w="9525">
            <a:noFill/>
            <a:miter lim="800000"/>
            <a:headEnd/>
            <a:tailEnd/>
          </a:ln>
        </p:spPr>
        <p:txBody>
          <a:bodyPr wrap="none">
            <a:prstTxWarp prst="textNoShape">
              <a:avLst/>
            </a:prstTxWarp>
            <a:spAutoFit/>
          </a:bodyPr>
          <a:lstStyle/>
          <a:p>
            <a:pPr eaLnBrk="0" hangingPunct="0"/>
            <a:r>
              <a:rPr lang="en-US" sz="1400" b="1" dirty="0"/>
              <a:t>Frog illustrations © </a:t>
            </a:r>
            <a:r>
              <a:rPr lang="en-US" sz="1400" b="1" dirty="0">
                <a:hlinkClick r:id="rId7"/>
              </a:rPr>
              <a:t>Ted </a:t>
            </a:r>
            <a:r>
              <a:rPr lang="en-US" sz="1400" b="1" dirty="0" smtClean="0">
                <a:hlinkClick r:id="rId7"/>
              </a:rPr>
              <a:t>Kahn </a:t>
            </a:r>
            <a:r>
              <a:rPr lang="en-US" sz="1400" b="1" dirty="0" smtClean="0"/>
              <a:t>2010</a:t>
            </a:r>
          </a:p>
          <a:p>
            <a:pPr eaLnBrk="0" hangingPunct="0"/>
            <a:r>
              <a:rPr lang="en-US" sz="1400" b="1" dirty="0"/>
              <a:t>Original artwork used with </a:t>
            </a:r>
            <a:r>
              <a:rPr lang="en-US" sz="1400" b="1" dirty="0" smtClean="0"/>
              <a:t>permission</a:t>
            </a:r>
          </a:p>
          <a:p>
            <a:pPr eaLnBrk="0" hangingPunct="0"/>
            <a:r>
              <a:rPr lang="en-US" sz="1400" b="1" dirty="0" err="1" smtClean="0"/>
              <a:t>Neotropical</a:t>
            </a:r>
            <a:r>
              <a:rPr lang="en-US" sz="1400" b="1" dirty="0" smtClean="0"/>
              <a:t> Conservation Foundation</a:t>
            </a:r>
          </a:p>
          <a:p>
            <a:pPr eaLnBrk="0" hangingPunct="0"/>
            <a:r>
              <a:rPr lang="en-US" sz="1400" b="1" dirty="0">
                <a:hlinkClick r:id="rId8"/>
              </a:rPr>
              <a:t>www.neotropicalconservancy.org </a:t>
            </a:r>
            <a:endParaRPr lang="en-US" sz="1400" b="1" dirty="0"/>
          </a:p>
        </p:txBody>
      </p:sp>
      <p:sp>
        <p:nvSpPr>
          <p:cNvPr id="87048" name="Rectangle 10"/>
          <p:cNvSpPr>
            <a:spLocks noChangeArrowheads="1"/>
          </p:cNvSpPr>
          <p:nvPr/>
        </p:nvSpPr>
        <p:spPr bwMode="auto">
          <a:xfrm>
            <a:off x="323850" y="1589088"/>
            <a:ext cx="5753100" cy="358775"/>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b="1">
                <a:solidFill>
                  <a:schemeClr val="accent1"/>
                </a:solidFill>
              </a:rPr>
              <a:t>Thank you to all survey respondents!</a:t>
            </a:r>
          </a:p>
        </p:txBody>
      </p:sp>
      <p:sp>
        <p:nvSpPr>
          <p:cNvPr id="9" name="TextBox 8"/>
          <p:cNvSpPr txBox="1"/>
          <p:nvPr/>
        </p:nvSpPr>
        <p:spPr>
          <a:xfrm>
            <a:off x="287338" y="3927475"/>
            <a:ext cx="3392487" cy="2862263"/>
          </a:xfrm>
          <a:prstGeom prst="rect">
            <a:avLst/>
          </a:prstGeom>
          <a:noFill/>
        </p:spPr>
        <p:txBody>
          <a:bodyPr wrap="none">
            <a:prstTxWarp prst="textNoShape">
              <a:avLst/>
            </a:prstTxWarp>
            <a:spAutoFit/>
          </a:bodyPr>
          <a:lstStyle/>
          <a:p>
            <a:pPr eaLnBrk="0" hangingPunct="0"/>
            <a:r>
              <a:rPr lang="en-US" sz="1800" b="1" dirty="0"/>
              <a:t>Summit Research Committee</a:t>
            </a:r>
          </a:p>
          <a:p>
            <a:pPr marL="236538" eaLnBrk="0" hangingPunct="0"/>
            <a:r>
              <a:rPr lang="en-US" sz="1600" dirty="0"/>
              <a:t>Sheila O'Connor (chair)</a:t>
            </a:r>
            <a:br>
              <a:rPr lang="en-US" sz="1600" dirty="0"/>
            </a:br>
            <a:r>
              <a:rPr lang="en-US" sz="1600" dirty="0"/>
              <a:t>Bernd Cordes</a:t>
            </a:r>
            <a:br>
              <a:rPr lang="en-US" sz="1600" dirty="0"/>
            </a:br>
            <a:r>
              <a:rPr lang="en-US" sz="1600" dirty="0"/>
              <a:t>William </a:t>
            </a:r>
            <a:r>
              <a:rPr lang="en-US" sz="1600" dirty="0" smtClean="0"/>
              <a:t>Crosse *</a:t>
            </a:r>
            <a:r>
              <a:rPr lang="en-US" sz="1600" dirty="0"/>
              <a:t/>
            </a:r>
            <a:br>
              <a:rPr lang="en-US" sz="1600" dirty="0"/>
            </a:br>
            <a:r>
              <a:rPr lang="en-US" sz="1600" dirty="0"/>
              <a:t>Brett Jenks</a:t>
            </a:r>
            <a:br>
              <a:rPr lang="en-US" sz="1600" dirty="0"/>
            </a:br>
            <a:r>
              <a:rPr lang="en-US" sz="1600" dirty="0"/>
              <a:t>Richard Margoluis</a:t>
            </a:r>
            <a:br>
              <a:rPr lang="en-US" sz="1600" dirty="0"/>
            </a:br>
            <a:r>
              <a:rPr lang="en-US" sz="1600" dirty="0"/>
              <a:t>Matthew </a:t>
            </a:r>
            <a:r>
              <a:rPr lang="en-US" sz="1600" dirty="0" smtClean="0"/>
              <a:t>Muir ***</a:t>
            </a:r>
            <a:r>
              <a:rPr lang="en-US" sz="1600" dirty="0"/>
              <a:t/>
            </a:r>
            <a:br>
              <a:rPr lang="en-US" sz="1600" dirty="0"/>
            </a:br>
            <a:r>
              <a:rPr lang="en-US" sz="1600" dirty="0"/>
              <a:t>Elizabeth </a:t>
            </a:r>
            <a:r>
              <a:rPr lang="en-US" sz="1600" dirty="0" smtClean="0"/>
              <a:t>O'Neill **</a:t>
            </a:r>
            <a:r>
              <a:rPr lang="en-US" sz="1600" dirty="0"/>
              <a:t/>
            </a:r>
            <a:br>
              <a:rPr lang="en-US" sz="1600" dirty="0"/>
            </a:br>
            <a:r>
              <a:rPr lang="en-US" sz="1600" dirty="0"/>
              <a:t>Nick </a:t>
            </a:r>
            <a:r>
              <a:rPr lang="en-US" sz="1600" dirty="0" smtClean="0"/>
              <a:t>Salafsky *</a:t>
            </a:r>
            <a:r>
              <a:rPr lang="en-US" sz="1600" dirty="0"/>
              <a:t/>
            </a:r>
            <a:br>
              <a:rPr lang="en-US" sz="1600" dirty="0"/>
            </a:br>
            <a:r>
              <a:rPr lang="en-US" sz="1600" dirty="0"/>
              <a:t>Kristin </a:t>
            </a:r>
            <a:r>
              <a:rPr lang="en-US" sz="1600" dirty="0" smtClean="0"/>
              <a:t>Sherwood **</a:t>
            </a:r>
            <a:endParaRPr lang="en-US" sz="1600" dirty="0"/>
          </a:p>
          <a:p>
            <a:pPr eaLnBrk="0" hangingPunct="0"/>
            <a:r>
              <a:rPr lang="en-US" sz="1600" dirty="0" smtClean="0"/>
              <a:t>* = special effort</a:t>
            </a:r>
            <a:endParaRPr lang="en-US" sz="1600" dirty="0"/>
          </a:p>
        </p:txBody>
      </p:sp>
      <p:pic>
        <p:nvPicPr>
          <p:cNvPr id="10" name="Picture 9"/>
          <p:cNvPicPr>
            <a:picLocks noChangeAspect="1"/>
          </p:cNvPicPr>
          <p:nvPr/>
        </p:nvPicPr>
        <p:blipFill>
          <a:blip r:embed="rId9"/>
          <a:stretch>
            <a:fillRect/>
          </a:stretch>
        </p:blipFill>
        <p:spPr>
          <a:xfrm>
            <a:off x="370626" y="3015339"/>
            <a:ext cx="410234" cy="645312"/>
          </a:xfrm>
          <a:prstGeom prst="rect">
            <a:avLst/>
          </a:prstGeom>
        </p:spPr>
      </p:pic>
      <p:pic>
        <p:nvPicPr>
          <p:cNvPr id="12" name="Picture 258" descr="TNCLogoPrimary_RGB"/>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002114" y="1567045"/>
            <a:ext cx="909511" cy="454756"/>
          </a:xfrm>
          <a:prstGeom prst="rect">
            <a:avLst/>
          </a:prstGeom>
          <a:noFill/>
          <a:ln w="9525">
            <a:noFill/>
            <a:miter lim="800000"/>
            <a:headEnd/>
            <a:tailEnd/>
          </a:ln>
        </p:spPr>
      </p:pic>
      <p:pic>
        <p:nvPicPr>
          <p:cNvPr id="13" name="Picture 1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743919" y="3124793"/>
            <a:ext cx="943696" cy="373672"/>
          </a:xfrm>
          <a:prstGeom prst="rect">
            <a:avLst/>
          </a:prstGeom>
          <a:noFill/>
          <a:ln w="9525">
            <a:noFill/>
            <a:miter lim="800000"/>
            <a:headEnd/>
            <a:tailEnd/>
          </a:ln>
        </p:spPr>
      </p:pic>
      <p:pic>
        <p:nvPicPr>
          <p:cNvPr id="14" name="Picture 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659150" y="3159200"/>
            <a:ext cx="1202050" cy="333300"/>
          </a:xfrm>
          <a:prstGeom prst="rect">
            <a:avLst/>
          </a:prstGeom>
          <a:noFill/>
          <a:ln w="9525">
            <a:noFill/>
            <a:miter lim="800000"/>
            <a:headEnd/>
            <a:tailEnd/>
          </a:ln>
        </p:spPr>
      </p:pic>
      <p:pic>
        <p:nvPicPr>
          <p:cNvPr id="15" name="Picture 2"/>
          <p:cNvPicPr>
            <a:picLocks noChangeAspect="1" noChangeArrowheads="1"/>
          </p:cNvPicPr>
          <p:nvPr/>
        </p:nvPicPr>
        <p:blipFill>
          <a:blip r:embed="rId13">
            <a:clrChange>
              <a:clrFrom>
                <a:srgbClr val="FFFFFF"/>
              </a:clrFrom>
              <a:clrTo>
                <a:srgbClr val="FFFFFF">
                  <a:alpha val="0"/>
                </a:srgbClr>
              </a:clrTo>
            </a:clrChange>
          </a:blip>
          <a:srcRect l="17598" t="13297" r="15919" b="6924"/>
          <a:stretch>
            <a:fillRect/>
          </a:stretch>
        </p:blipFill>
        <p:spPr bwMode="auto">
          <a:xfrm>
            <a:off x="7457622" y="2203485"/>
            <a:ext cx="705812" cy="373528"/>
          </a:xfrm>
          <a:prstGeom prst="rect">
            <a:avLst/>
          </a:prstGeom>
          <a:noFill/>
          <a:ln w="9525">
            <a:noFill/>
            <a:miter lim="800000"/>
            <a:headEnd/>
            <a:tailEnd/>
          </a:ln>
        </p:spPr>
      </p:pic>
      <p:pic>
        <p:nvPicPr>
          <p:cNvPr id="16" name="Picture 2"/>
          <p:cNvPicPr>
            <a:picLocks noChangeAspect="1" noChangeArrowheads="1"/>
          </p:cNvPicPr>
          <p:nvPr/>
        </p:nvPicPr>
        <p:blipFill>
          <a:blip r:embed="rId14"/>
          <a:srcRect/>
          <a:stretch>
            <a:fillRect/>
          </a:stretch>
        </p:blipFill>
        <p:spPr bwMode="auto">
          <a:xfrm>
            <a:off x="1044012" y="2551689"/>
            <a:ext cx="1293509" cy="364036"/>
          </a:xfrm>
          <a:prstGeom prst="rect">
            <a:avLst/>
          </a:prstGeom>
          <a:noFill/>
          <a:ln w="9525">
            <a:noFill/>
            <a:miter lim="800000"/>
            <a:headEnd/>
            <a:tailEnd/>
          </a:ln>
        </p:spPr>
      </p:pic>
      <p:pic>
        <p:nvPicPr>
          <p:cNvPr id="17" name="Picture 2"/>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293138" y="2493943"/>
            <a:ext cx="905956" cy="368892"/>
          </a:xfrm>
          <a:prstGeom prst="rect">
            <a:avLst/>
          </a:prstGeom>
          <a:noFill/>
          <a:ln w="9525">
            <a:noFill/>
            <a:miter lim="800000"/>
            <a:headEnd/>
            <a:tailEnd/>
          </a:ln>
        </p:spPr>
      </p:pic>
      <p:pic>
        <p:nvPicPr>
          <p:cNvPr id="18" name="Picture 2"/>
          <p:cNvPicPr>
            <a:picLocks noChangeAspect="1" noChangeArrowheads="1"/>
          </p:cNvPicPr>
          <p:nvPr/>
        </p:nvPicPr>
        <p:blipFill>
          <a:blip r:embed="rId16"/>
          <a:srcRect l="43684" t="5173" r="3683" b="43105"/>
          <a:stretch>
            <a:fillRect/>
          </a:stretch>
        </p:blipFill>
        <p:spPr bwMode="auto">
          <a:xfrm>
            <a:off x="322490" y="2000956"/>
            <a:ext cx="986058" cy="295817"/>
          </a:xfrm>
          <a:prstGeom prst="rect">
            <a:avLst/>
          </a:prstGeom>
          <a:noFill/>
          <a:ln w="9525">
            <a:noFill/>
            <a:miter lim="800000"/>
            <a:headEnd/>
            <a:tailEnd/>
          </a:ln>
        </p:spPr>
      </p:pic>
      <p:pic>
        <p:nvPicPr>
          <p:cNvPr id="19" name="Picture 2"/>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2133335" y="3039234"/>
            <a:ext cx="515954" cy="604751"/>
          </a:xfrm>
          <a:prstGeom prst="rect">
            <a:avLst/>
          </a:prstGeom>
          <a:noFill/>
          <a:ln w="9525">
            <a:noFill/>
            <a:miter lim="800000"/>
            <a:headEnd/>
            <a:tailEnd/>
          </a:ln>
        </p:spPr>
      </p:pic>
      <p:pic>
        <p:nvPicPr>
          <p:cNvPr id="20" name="Picture 2"/>
          <p:cNvPicPr>
            <a:picLocks noChangeAspect="1" noChangeArrowheads="1"/>
          </p:cNvPicPr>
          <p:nvPr/>
        </p:nvPicPr>
        <p:blipFill>
          <a:blip r:embed="rId18">
            <a:clrChange>
              <a:clrFrom>
                <a:srgbClr val="F5F6F3"/>
              </a:clrFrom>
              <a:clrTo>
                <a:srgbClr val="F5F6F3">
                  <a:alpha val="0"/>
                </a:srgbClr>
              </a:clrTo>
            </a:clrChange>
          </a:blip>
          <a:srcRect/>
          <a:stretch>
            <a:fillRect/>
          </a:stretch>
        </p:blipFill>
        <p:spPr bwMode="auto">
          <a:xfrm>
            <a:off x="6106498" y="3027598"/>
            <a:ext cx="586022" cy="562581"/>
          </a:xfrm>
          <a:prstGeom prst="rect">
            <a:avLst/>
          </a:prstGeom>
          <a:noFill/>
          <a:ln w="9525">
            <a:noFill/>
            <a:miter lim="800000"/>
            <a:headEnd/>
            <a:tailEnd/>
          </a:ln>
        </p:spPr>
      </p:pic>
      <p:pic>
        <p:nvPicPr>
          <p:cNvPr id="21" name="Picture 2"/>
          <p:cNvPicPr>
            <a:picLocks noChangeAspect="1" noChangeArrowheads="1"/>
          </p:cNvPicPr>
          <p:nvPr/>
        </p:nvPicPr>
        <p:blipFill>
          <a:blip r:embed="rId19">
            <a:clrChange>
              <a:clrFrom>
                <a:srgbClr val="FFFFFF"/>
              </a:clrFrom>
              <a:clrTo>
                <a:srgbClr val="FFFFFF">
                  <a:alpha val="0"/>
                </a:srgbClr>
              </a:clrTo>
            </a:clrChange>
          </a:blip>
          <a:srcRect l="15141" t="10410" r="14195" b="10095"/>
          <a:stretch>
            <a:fillRect/>
          </a:stretch>
        </p:blipFill>
        <p:spPr bwMode="auto">
          <a:xfrm>
            <a:off x="2626849" y="2388261"/>
            <a:ext cx="384218" cy="576327"/>
          </a:xfrm>
          <a:prstGeom prst="rect">
            <a:avLst/>
          </a:prstGeom>
          <a:noFill/>
          <a:ln w="9525">
            <a:noFill/>
            <a:miter lim="800000"/>
            <a:headEnd/>
            <a:tailEnd/>
          </a:ln>
        </p:spPr>
      </p:pic>
      <p:pic>
        <p:nvPicPr>
          <p:cNvPr id="22" name="Picture 2"/>
          <p:cNvPicPr>
            <a:picLocks noChangeAspect="1" noChangeArrowheads="1"/>
          </p:cNvPicPr>
          <p:nvPr/>
        </p:nvPicPr>
        <p:blipFill>
          <a:blip r:embed="rId20"/>
          <a:srcRect/>
          <a:stretch>
            <a:fillRect/>
          </a:stretch>
        </p:blipFill>
        <p:spPr bwMode="auto">
          <a:xfrm>
            <a:off x="3874206" y="3056072"/>
            <a:ext cx="545653" cy="555243"/>
          </a:xfrm>
          <a:prstGeom prst="rect">
            <a:avLst/>
          </a:prstGeom>
          <a:noFill/>
          <a:ln w="9525">
            <a:noFill/>
            <a:miter lim="800000"/>
            <a:headEnd/>
            <a:tailEnd/>
          </a:ln>
        </p:spPr>
      </p:pic>
      <p:pic>
        <p:nvPicPr>
          <p:cNvPr id="23" name="Picture 273"/>
          <p:cNvPicPr>
            <a:picLocks noChangeAspect="1" noChangeArrowheads="1"/>
          </p:cNvPicPr>
          <p:nvPr/>
        </p:nvPicPr>
        <p:blipFill>
          <a:blip r:embed="rId21"/>
          <a:srcRect/>
          <a:stretch>
            <a:fillRect/>
          </a:stretch>
        </p:blipFill>
        <p:spPr bwMode="auto">
          <a:xfrm>
            <a:off x="4624274" y="1643839"/>
            <a:ext cx="807483" cy="373133"/>
          </a:xfrm>
          <a:prstGeom prst="rect">
            <a:avLst/>
          </a:prstGeom>
          <a:noFill/>
          <a:ln w="9525">
            <a:noFill/>
            <a:miter lim="800000"/>
            <a:headEnd/>
            <a:tailEnd/>
          </a:ln>
        </p:spPr>
      </p:pic>
      <p:pic>
        <p:nvPicPr>
          <p:cNvPr id="24" name="Picture 254"/>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2591912" y="1980681"/>
            <a:ext cx="684687" cy="344940"/>
          </a:xfrm>
          <a:prstGeom prst="rect">
            <a:avLst/>
          </a:prstGeom>
          <a:noFill/>
          <a:ln w="9525">
            <a:noFill/>
            <a:miter lim="800000"/>
            <a:headEnd/>
            <a:tailEnd/>
          </a:ln>
        </p:spPr>
      </p:pic>
      <p:pic>
        <p:nvPicPr>
          <p:cNvPr id="25" name="Picture 247"/>
          <p:cNvPicPr>
            <a:picLocks noChangeAspect="1" noChangeArrowheads="1"/>
          </p:cNvPicPr>
          <p:nvPr/>
        </p:nvPicPr>
        <p:blipFill>
          <a:blip r:embed="rId23">
            <a:clrChange>
              <a:clrFrom>
                <a:srgbClr val="FEFEFE"/>
              </a:clrFrom>
              <a:clrTo>
                <a:srgbClr val="FEFEFE">
                  <a:alpha val="0"/>
                </a:srgbClr>
              </a:clrTo>
            </a:clrChange>
          </a:blip>
          <a:srcRect/>
          <a:stretch>
            <a:fillRect/>
          </a:stretch>
        </p:blipFill>
        <p:spPr bwMode="auto">
          <a:xfrm>
            <a:off x="6383525" y="2605213"/>
            <a:ext cx="1284737" cy="335508"/>
          </a:xfrm>
          <a:prstGeom prst="rect">
            <a:avLst/>
          </a:prstGeom>
          <a:noFill/>
          <a:ln w="9525">
            <a:noFill/>
            <a:miter lim="800000"/>
            <a:headEnd/>
            <a:tailEnd/>
          </a:ln>
        </p:spPr>
      </p:pic>
      <p:pic>
        <p:nvPicPr>
          <p:cNvPr id="26" name="Picture 3"/>
          <p:cNvPicPr>
            <a:picLocks noChangeAspect="1" noChangeArrowheads="1"/>
          </p:cNvPicPr>
          <p:nvPr/>
        </p:nvPicPr>
        <p:blipFill>
          <a:blip r:embed="rId24">
            <a:clrChange>
              <a:clrFrom>
                <a:srgbClr val="FEFEFE"/>
              </a:clrFrom>
              <a:clrTo>
                <a:srgbClr val="FEFEFE">
                  <a:alpha val="0"/>
                </a:srgbClr>
              </a:clrTo>
            </a:clrChange>
          </a:blip>
          <a:srcRect/>
          <a:stretch>
            <a:fillRect/>
          </a:stretch>
        </p:blipFill>
        <p:spPr bwMode="auto">
          <a:xfrm>
            <a:off x="1532052" y="1941669"/>
            <a:ext cx="688562" cy="529663"/>
          </a:xfrm>
          <a:prstGeom prst="rect">
            <a:avLst/>
          </a:prstGeom>
          <a:noFill/>
          <a:ln w="9525">
            <a:noFill/>
            <a:miter lim="800000"/>
            <a:headEnd/>
            <a:tailEnd/>
          </a:ln>
        </p:spPr>
      </p:pic>
      <p:pic>
        <p:nvPicPr>
          <p:cNvPr id="27" name="Picture 2"/>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6286500" y="2106932"/>
            <a:ext cx="878004" cy="397328"/>
          </a:xfrm>
          <a:prstGeom prst="rect">
            <a:avLst/>
          </a:prstGeom>
          <a:noFill/>
          <a:ln w="9525">
            <a:noFill/>
            <a:miter lim="800000"/>
            <a:headEnd/>
            <a:tailEnd/>
          </a:ln>
        </p:spPr>
      </p:pic>
      <p:pic>
        <p:nvPicPr>
          <p:cNvPr id="28" name="Picture 2"/>
          <p:cNvPicPr>
            <a:picLocks noChangeAspect="1" noChangeArrowheads="1"/>
          </p:cNvPicPr>
          <p:nvPr/>
        </p:nvPicPr>
        <p:blipFill>
          <a:blip r:embed="rId26">
            <a:clrChange>
              <a:clrFrom>
                <a:srgbClr val="FFFFFF"/>
              </a:clrFrom>
              <a:clrTo>
                <a:srgbClr val="FFFFFF">
                  <a:alpha val="0"/>
                </a:srgbClr>
              </a:clrTo>
            </a:clrChange>
          </a:blip>
          <a:srcRect/>
          <a:stretch>
            <a:fillRect/>
          </a:stretch>
        </p:blipFill>
        <p:spPr bwMode="auto">
          <a:xfrm>
            <a:off x="8415341" y="2336800"/>
            <a:ext cx="506558" cy="557314"/>
          </a:xfrm>
          <a:prstGeom prst="rect">
            <a:avLst/>
          </a:prstGeom>
          <a:noFill/>
          <a:ln w="9525">
            <a:noFill/>
            <a:miter lim="800000"/>
            <a:headEnd/>
            <a:tailEnd/>
          </a:ln>
        </p:spPr>
      </p:pic>
      <p:pic>
        <p:nvPicPr>
          <p:cNvPr id="29" name="Picture 5"/>
          <p:cNvPicPr>
            <a:picLocks noChangeAspect="1" noChangeArrowheads="1"/>
          </p:cNvPicPr>
          <p:nvPr/>
        </p:nvPicPr>
        <p:blipFill>
          <a:blip r:embed="rId27">
            <a:clrChange>
              <a:clrFrom>
                <a:srgbClr val="FFFFFF"/>
              </a:clrFrom>
              <a:clrTo>
                <a:srgbClr val="FFFFFF">
                  <a:alpha val="0"/>
                </a:srgbClr>
              </a:clrTo>
            </a:clrChange>
          </a:blip>
          <a:srcRect/>
          <a:stretch>
            <a:fillRect/>
          </a:stretch>
        </p:blipFill>
        <p:spPr bwMode="auto">
          <a:xfrm>
            <a:off x="5699858" y="1598658"/>
            <a:ext cx="898526" cy="351461"/>
          </a:xfrm>
          <a:prstGeom prst="rect">
            <a:avLst/>
          </a:prstGeom>
          <a:noFill/>
          <a:ln w="9525">
            <a:noFill/>
            <a:miter lim="800000"/>
            <a:headEnd/>
            <a:tailEnd/>
          </a:ln>
        </p:spPr>
      </p:pic>
      <p:pic>
        <p:nvPicPr>
          <p:cNvPr id="30" name="Picture 2"/>
          <p:cNvPicPr>
            <a:picLocks noChangeAspect="1" noChangeArrowheads="1"/>
          </p:cNvPicPr>
          <p:nvPr/>
        </p:nvPicPr>
        <p:blipFill>
          <a:blip r:embed="rId28">
            <a:clrChange>
              <a:clrFrom>
                <a:srgbClr val="FFFFFF"/>
              </a:clrFrom>
              <a:clrTo>
                <a:srgbClr val="FFFFFF">
                  <a:alpha val="0"/>
                </a:srgbClr>
              </a:clrTo>
            </a:clrChange>
          </a:blip>
          <a:srcRect/>
          <a:stretch>
            <a:fillRect/>
          </a:stretch>
        </p:blipFill>
        <p:spPr bwMode="auto">
          <a:xfrm>
            <a:off x="5519190" y="2429096"/>
            <a:ext cx="474450" cy="455039"/>
          </a:xfrm>
          <a:prstGeom prst="rect">
            <a:avLst/>
          </a:prstGeom>
          <a:noFill/>
          <a:ln w="9525">
            <a:noFill/>
            <a:miter lim="800000"/>
            <a:headEnd/>
            <a:tailEnd/>
          </a:ln>
        </p:spPr>
      </p:pic>
      <p:pic>
        <p:nvPicPr>
          <p:cNvPr id="31" name="Picture 2"/>
          <p:cNvPicPr>
            <a:picLocks noChangeAspect="1" noChangeArrowheads="1"/>
          </p:cNvPicPr>
          <p:nvPr/>
        </p:nvPicPr>
        <p:blipFill>
          <a:blip r:embed="rId29"/>
          <a:srcRect/>
          <a:stretch>
            <a:fillRect/>
          </a:stretch>
        </p:blipFill>
        <p:spPr bwMode="auto">
          <a:xfrm>
            <a:off x="1042739" y="3195344"/>
            <a:ext cx="888985" cy="346358"/>
          </a:xfrm>
          <a:prstGeom prst="rect">
            <a:avLst/>
          </a:prstGeom>
          <a:noFill/>
          <a:ln w="9525">
            <a:noFill/>
            <a:miter lim="800000"/>
            <a:headEnd/>
            <a:tailEnd/>
          </a:ln>
        </p:spPr>
      </p:pic>
      <p:pic>
        <p:nvPicPr>
          <p:cNvPr id="32" name="Picture 31"/>
          <p:cNvPicPr>
            <a:picLocks noChangeAspect="1"/>
          </p:cNvPicPr>
          <p:nvPr/>
        </p:nvPicPr>
        <p:blipFill>
          <a:blip r:embed="rId30">
            <a:clrChange>
              <a:clrFrom>
                <a:srgbClr val="FFFFFF"/>
              </a:clrFrom>
              <a:clrTo>
                <a:srgbClr val="FFFFFF">
                  <a:alpha val="0"/>
                </a:srgbClr>
              </a:clrTo>
            </a:clrChange>
          </a:blip>
          <a:stretch>
            <a:fillRect/>
          </a:stretch>
        </p:blipFill>
        <p:spPr>
          <a:xfrm>
            <a:off x="235202" y="2395424"/>
            <a:ext cx="680179" cy="461728"/>
          </a:xfrm>
          <a:prstGeom prst="rect">
            <a:avLst/>
          </a:prstGeom>
        </p:spPr>
      </p:pic>
      <p:pic>
        <p:nvPicPr>
          <p:cNvPr id="33" name="Picture 32"/>
          <p:cNvPicPr>
            <a:picLocks noChangeAspect="1"/>
          </p:cNvPicPr>
          <p:nvPr/>
        </p:nvPicPr>
        <p:blipFill>
          <a:blip r:embed="rId31">
            <a:clrChange>
              <a:clrFrom>
                <a:srgbClr val="A6A7A7"/>
              </a:clrFrom>
              <a:clrTo>
                <a:srgbClr val="A6A7A7">
                  <a:alpha val="0"/>
                </a:srgbClr>
              </a:clrTo>
            </a:clrChange>
          </a:blip>
          <a:stretch>
            <a:fillRect/>
          </a:stretch>
        </p:blipFill>
        <p:spPr>
          <a:xfrm>
            <a:off x="8129573" y="1459925"/>
            <a:ext cx="709627" cy="709627"/>
          </a:xfrm>
          <a:prstGeom prst="rect">
            <a:avLst/>
          </a:prstGeom>
        </p:spPr>
      </p:pic>
      <p:pic>
        <p:nvPicPr>
          <p:cNvPr id="34" name="Picture 33" descr="Screen shot 2010-05-02 at 7.45.40 AM.png"/>
          <p:cNvPicPr>
            <a:picLocks noChangeAspect="1"/>
          </p:cNvPicPr>
          <p:nvPr/>
        </p:nvPicPr>
        <p:blipFill>
          <a:blip r:embed="rId32">
            <a:clrChange>
              <a:clrFrom>
                <a:srgbClr val="FFFFFF"/>
              </a:clrFrom>
              <a:clrTo>
                <a:srgbClr val="FFFFFF">
                  <a:alpha val="0"/>
                </a:srgbClr>
              </a:clrTo>
            </a:clrChange>
          </a:blip>
          <a:stretch>
            <a:fillRect/>
          </a:stretch>
        </p:blipFill>
        <p:spPr>
          <a:xfrm>
            <a:off x="3144051" y="2356214"/>
            <a:ext cx="1034030" cy="617611"/>
          </a:xfrm>
          <a:prstGeom prst="rect">
            <a:avLst/>
          </a:prstGeom>
        </p:spPr>
      </p:pic>
      <p:sp>
        <p:nvSpPr>
          <p:cNvPr id="35" name="TextBox 34"/>
          <p:cNvSpPr txBox="1"/>
          <p:nvPr/>
        </p:nvSpPr>
        <p:spPr>
          <a:xfrm>
            <a:off x="7994678" y="2989211"/>
            <a:ext cx="1047722" cy="338554"/>
          </a:xfrm>
          <a:prstGeom prst="rect">
            <a:avLst/>
          </a:prstGeom>
          <a:noFill/>
        </p:spPr>
        <p:txBody>
          <a:bodyPr wrap="square" rtlCol="0">
            <a:spAutoFit/>
          </a:bodyPr>
          <a:lstStyle/>
          <a:p>
            <a:pPr algn="ctr"/>
            <a:r>
              <a:rPr lang="en-US" sz="800" b="1" dirty="0" err="1" smtClean="0">
                <a:latin typeface="BlairMdITC TT-Medium"/>
                <a:cs typeface="BlairMdITC TT-Medium"/>
              </a:rPr>
              <a:t>Marisla</a:t>
            </a:r>
            <a:endParaRPr lang="en-US" sz="800" b="1" dirty="0" smtClean="0">
              <a:latin typeface="BlairMdITC TT-Medium"/>
              <a:cs typeface="BlairMdITC TT-Medium"/>
            </a:endParaRPr>
          </a:p>
          <a:p>
            <a:pPr algn="ctr"/>
            <a:r>
              <a:rPr lang="en-US" sz="800" b="1" dirty="0" smtClean="0">
                <a:latin typeface="BlairMdITC TT-Medium"/>
                <a:cs typeface="BlairMdITC TT-Medium"/>
              </a:rPr>
              <a:t>Foundation</a:t>
            </a:r>
            <a:endParaRPr lang="en-US" sz="800" b="1" dirty="0">
              <a:latin typeface="BlairMdITC TT-Medium"/>
              <a:cs typeface="BlairMdITC TT-Medium"/>
            </a:endParaRPr>
          </a:p>
        </p:txBody>
      </p:sp>
      <p:sp>
        <p:nvSpPr>
          <p:cNvPr id="36" name="TextBox 35"/>
          <p:cNvSpPr txBox="1"/>
          <p:nvPr/>
        </p:nvSpPr>
        <p:spPr>
          <a:xfrm>
            <a:off x="7994678" y="3319781"/>
            <a:ext cx="1047722" cy="338554"/>
          </a:xfrm>
          <a:prstGeom prst="rect">
            <a:avLst/>
          </a:prstGeom>
          <a:noFill/>
        </p:spPr>
        <p:txBody>
          <a:bodyPr wrap="square" rtlCol="0">
            <a:spAutoFit/>
          </a:bodyPr>
          <a:lstStyle/>
          <a:p>
            <a:pPr algn="ctr"/>
            <a:r>
              <a:rPr lang="en-US" sz="800" b="1" dirty="0" err="1" smtClean="0">
                <a:latin typeface="BlairMdITC TT-Medium"/>
                <a:cs typeface="BlairMdITC TT-Medium"/>
              </a:rPr>
              <a:t>Mulago</a:t>
            </a:r>
            <a:endParaRPr lang="en-US" sz="800" b="1" dirty="0" smtClean="0">
              <a:latin typeface="BlairMdITC TT-Medium"/>
              <a:cs typeface="BlairMdITC TT-Medium"/>
            </a:endParaRPr>
          </a:p>
          <a:p>
            <a:pPr algn="ctr"/>
            <a:r>
              <a:rPr lang="en-US" sz="800" b="1" dirty="0" smtClean="0">
                <a:latin typeface="BlairMdITC TT-Medium"/>
                <a:cs typeface="BlairMdITC TT-Medium"/>
              </a:rPr>
              <a:t>Foundation</a:t>
            </a:r>
            <a:endParaRPr lang="en-US" sz="800" b="1" dirty="0">
              <a:latin typeface="BlairMdITC TT-Medium"/>
              <a:cs typeface="BlairMdITC TT-Medium"/>
            </a:endParaRPr>
          </a:p>
        </p:txBody>
      </p:sp>
      <p:pic>
        <p:nvPicPr>
          <p:cNvPr id="37" name="Picture 36"/>
          <p:cNvPicPr>
            <a:picLocks noChangeAspect="1"/>
          </p:cNvPicPr>
          <p:nvPr/>
        </p:nvPicPr>
        <p:blipFill>
          <a:blip r:embed="rId33"/>
          <a:stretch>
            <a:fillRect/>
          </a:stretch>
        </p:blipFill>
        <p:spPr>
          <a:xfrm>
            <a:off x="6904781" y="3214203"/>
            <a:ext cx="854197" cy="298759"/>
          </a:xfrm>
          <a:prstGeom prst="rect">
            <a:avLst/>
          </a:prstGeom>
        </p:spPr>
      </p:pic>
      <p:pic>
        <p:nvPicPr>
          <p:cNvPr id="38" name="Picture 37"/>
          <p:cNvPicPr>
            <a:picLocks noChangeAspect="1"/>
          </p:cNvPicPr>
          <p:nvPr/>
        </p:nvPicPr>
        <p:blipFill>
          <a:blip r:embed="rId34">
            <a:clrChange>
              <a:clrFrom>
                <a:srgbClr val="FFFFFF"/>
              </a:clrFrom>
              <a:clrTo>
                <a:srgbClr val="FFFFFF">
                  <a:alpha val="0"/>
                </a:srgbClr>
              </a:clrTo>
            </a:clrChange>
          </a:blip>
          <a:stretch>
            <a:fillRect/>
          </a:stretch>
        </p:blipFill>
        <p:spPr>
          <a:xfrm>
            <a:off x="17350202" y="4523872"/>
            <a:ext cx="479078" cy="518028"/>
          </a:xfrm>
          <a:prstGeom prst="rect">
            <a:avLst/>
          </a:prstGeom>
        </p:spPr>
      </p:pic>
      <p:pic>
        <p:nvPicPr>
          <p:cNvPr id="39" name="Picture 38"/>
          <p:cNvPicPr>
            <a:picLocks noChangeAspect="1"/>
          </p:cNvPicPr>
          <p:nvPr/>
        </p:nvPicPr>
        <p:blipFill>
          <a:blip r:embed="rId35">
            <a:clrChange>
              <a:clrFrom>
                <a:srgbClr val="FFFFFF"/>
              </a:clrFrom>
              <a:clrTo>
                <a:srgbClr val="FFFFFF">
                  <a:alpha val="0"/>
                </a:srgbClr>
              </a:clrTo>
            </a:clrChange>
          </a:blip>
          <a:stretch>
            <a:fillRect/>
          </a:stretch>
        </p:blipFill>
        <p:spPr>
          <a:xfrm>
            <a:off x="3626800" y="1958817"/>
            <a:ext cx="860135" cy="404769"/>
          </a:xfrm>
          <a:prstGeom prst="rect">
            <a:avLst/>
          </a:prstGeom>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7"/>
          <p:cNvSpPr>
            <a:spLocks noChangeArrowheads="1"/>
          </p:cNvSpPr>
          <p:nvPr/>
        </p:nvSpPr>
        <p:spPr bwMode="auto">
          <a:xfrm>
            <a:off x="315913" y="1725613"/>
            <a:ext cx="7929562" cy="962025"/>
          </a:xfrm>
          <a:prstGeom prst="rect">
            <a:avLst/>
          </a:prstGeom>
          <a:noFill/>
          <a:ln w="9525">
            <a:noFill/>
            <a:miter lim="800000"/>
            <a:headEnd/>
            <a:tailEnd/>
          </a:ln>
        </p:spPr>
        <p:txBody>
          <a:bodyPr lIns="0" tIns="0" rIns="0" bIns="0">
            <a:prstTxWarp prst="textNoShape">
              <a:avLst/>
            </a:prstTxWarp>
          </a:bodyPr>
          <a:lstStyle/>
          <a:p>
            <a:pPr defTabSz="801688" eaLnBrk="0" hangingPunct="0"/>
            <a:endParaRPr lang="en-US" sz="2400" b="1">
              <a:solidFill>
                <a:schemeClr val="accent1"/>
              </a:solidFill>
            </a:endParaRPr>
          </a:p>
        </p:txBody>
      </p:sp>
      <p:sp>
        <p:nvSpPr>
          <p:cNvPr id="25607"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25609" name="Text Box 9"/>
          <p:cNvSpPr txBox="1">
            <a:spLocks noChangeArrowheads="1"/>
          </p:cNvSpPr>
          <p:nvPr/>
        </p:nvSpPr>
        <p:spPr bwMode="auto">
          <a:xfrm>
            <a:off x="272860" y="1465492"/>
            <a:ext cx="3797300" cy="923330"/>
          </a:xfrm>
          <a:prstGeom prst="rect">
            <a:avLst/>
          </a:prstGeom>
          <a:noFill/>
          <a:ln w="9525">
            <a:noFill/>
            <a:miter lim="800000"/>
            <a:headEnd/>
            <a:tailEnd/>
          </a:ln>
          <a:effectLst/>
        </p:spPr>
        <p:txBody>
          <a:bodyPr wrap="square">
            <a:prstTxWarp prst="textNoShape">
              <a:avLst/>
            </a:prstTxWarp>
            <a:spAutoFit/>
          </a:bodyPr>
          <a:lstStyle/>
          <a:p>
            <a:pPr marL="228600" indent="-228600"/>
            <a:r>
              <a:rPr lang="de-DE" sz="2400" b="1" dirty="0" err="1">
                <a:solidFill>
                  <a:schemeClr val="accent1"/>
                </a:solidFill>
              </a:rPr>
              <a:t>Respondents</a:t>
            </a:r>
            <a:r>
              <a:rPr lang="de-DE" sz="2400" b="1" dirty="0">
                <a:solidFill>
                  <a:schemeClr val="accent1"/>
                </a:solidFill>
              </a:rPr>
              <a:t> </a:t>
            </a:r>
            <a:r>
              <a:rPr lang="de-DE" sz="2400" b="1" dirty="0" err="1">
                <a:solidFill>
                  <a:schemeClr val="accent1"/>
                </a:solidFill>
              </a:rPr>
              <a:t>included</a:t>
            </a:r>
            <a:r>
              <a:rPr lang="de-DE" sz="2400" b="1" dirty="0">
                <a:solidFill>
                  <a:schemeClr val="accent1"/>
                </a:solidFill>
              </a:rPr>
              <a:t>:</a:t>
            </a:r>
          </a:p>
          <a:p>
            <a:pPr marL="228600" indent="-228600">
              <a:spcBef>
                <a:spcPct val="50000"/>
              </a:spcBef>
              <a:buFontTx/>
              <a:buChar char="•"/>
            </a:pPr>
            <a:r>
              <a:rPr lang="de-DE" sz="2000" dirty="0" err="1">
                <a:solidFill>
                  <a:schemeClr val="accent1"/>
                </a:solidFill>
              </a:rPr>
              <a:t>Conservation</a:t>
            </a:r>
            <a:r>
              <a:rPr lang="de-DE" sz="2000" dirty="0">
                <a:solidFill>
                  <a:schemeClr val="accent1"/>
                </a:solidFill>
              </a:rPr>
              <a:t> </a:t>
            </a:r>
            <a:r>
              <a:rPr lang="de-DE" sz="2000" dirty="0" err="1" smtClean="0">
                <a:solidFill>
                  <a:schemeClr val="accent1"/>
                </a:solidFill>
              </a:rPr>
              <a:t>Implementers</a:t>
            </a:r>
            <a:endParaRPr lang="de-DE" sz="2000" dirty="0" smtClean="0">
              <a:solidFill>
                <a:schemeClr val="accent1"/>
              </a:solidFill>
            </a:endParaRPr>
          </a:p>
        </p:txBody>
      </p:sp>
      <p:pic>
        <p:nvPicPr>
          <p:cNvPr id="6" name="Picture 5"/>
          <p:cNvPicPr>
            <a:picLocks noChangeAspect="1"/>
          </p:cNvPicPr>
          <p:nvPr/>
        </p:nvPicPr>
        <p:blipFill>
          <a:blip r:embed="rId3"/>
          <a:stretch>
            <a:fillRect/>
          </a:stretch>
        </p:blipFill>
        <p:spPr>
          <a:xfrm>
            <a:off x="139510" y="4670800"/>
            <a:ext cx="819150" cy="1288551"/>
          </a:xfrm>
          <a:prstGeom prst="rect">
            <a:avLst/>
          </a:prstGeom>
        </p:spPr>
      </p:pic>
      <p:pic>
        <p:nvPicPr>
          <p:cNvPr id="7" name="Picture 258" descr="TNCLogoPrimary_RG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87126" y="3348951"/>
            <a:ext cx="1816100" cy="908050"/>
          </a:xfrm>
          <a:prstGeom prst="rect">
            <a:avLst/>
          </a:prstGeom>
          <a:noFill/>
          <a:ln w="9525">
            <a:noFill/>
            <a:miter lim="800000"/>
            <a:headEnd/>
            <a:tailEnd/>
          </a:ln>
        </p:spPr>
      </p:pic>
      <p:sp>
        <p:nvSpPr>
          <p:cNvPr id="8" name="TextBox 7"/>
          <p:cNvSpPr txBox="1"/>
          <p:nvPr/>
        </p:nvSpPr>
        <p:spPr>
          <a:xfrm>
            <a:off x="307846" y="4282954"/>
            <a:ext cx="2929007" cy="400110"/>
          </a:xfrm>
          <a:prstGeom prst="rect">
            <a:avLst/>
          </a:prstGeom>
          <a:noFill/>
        </p:spPr>
        <p:txBody>
          <a:bodyPr wrap="none" rtlCol="0">
            <a:spAutoFit/>
          </a:bodyPr>
          <a:lstStyle/>
          <a:p>
            <a:pPr>
              <a:buFont typeface="Arial"/>
              <a:buChar char="•"/>
            </a:pPr>
            <a:r>
              <a:rPr lang="de-DE" sz="2000" dirty="0" smtClean="0">
                <a:solidFill>
                  <a:schemeClr val="accent1"/>
                </a:solidFill>
              </a:rPr>
              <a:t>  </a:t>
            </a:r>
            <a:r>
              <a:rPr lang="de-DE" sz="2000" dirty="0" err="1" smtClean="0">
                <a:solidFill>
                  <a:schemeClr val="accent1"/>
                </a:solidFill>
              </a:rPr>
              <a:t>Conservation</a:t>
            </a:r>
            <a:r>
              <a:rPr lang="de-DE" sz="2000" dirty="0" smtClean="0">
                <a:solidFill>
                  <a:schemeClr val="accent1"/>
                </a:solidFill>
              </a:rPr>
              <a:t> </a:t>
            </a:r>
            <a:r>
              <a:rPr lang="de-DE" sz="2000" dirty="0" err="1" smtClean="0">
                <a:solidFill>
                  <a:schemeClr val="accent1"/>
                </a:solidFill>
              </a:rPr>
              <a:t>Funders</a:t>
            </a:r>
            <a:endParaRPr lang="en-US" sz="2000" dirty="0"/>
          </a:p>
        </p:txBody>
      </p:sp>
      <p:pic>
        <p:nvPicPr>
          <p:cNvPr id="9" name="Picture 18"/>
          <p:cNvPicPr>
            <a:picLocks noChangeAspect="1" noChangeArrowheads="1"/>
          </p:cNvPicPr>
          <p:nvPr/>
        </p:nvPicPr>
        <p:blipFill>
          <a:blip r:embed="rId5"/>
          <a:srcRect/>
          <a:stretch>
            <a:fillRect/>
          </a:stretch>
        </p:blipFill>
        <p:spPr bwMode="auto">
          <a:xfrm>
            <a:off x="3352654" y="5838421"/>
            <a:ext cx="1884361" cy="746144"/>
          </a:xfrm>
          <a:prstGeom prst="rect">
            <a:avLst/>
          </a:prstGeom>
          <a:noFill/>
          <a:ln w="9525">
            <a:noFill/>
            <a:miter lim="800000"/>
            <a:headEnd/>
            <a:tailEnd/>
          </a:ln>
        </p:spPr>
      </p:pic>
      <p:pic>
        <p:nvPicPr>
          <p:cNvPr id="10" name="Picture 3"/>
          <p:cNvPicPr>
            <a:picLocks noChangeAspect="1" noChangeArrowheads="1"/>
          </p:cNvPicPr>
          <p:nvPr/>
        </p:nvPicPr>
        <p:blipFill>
          <a:blip r:embed="rId6"/>
          <a:srcRect/>
          <a:stretch>
            <a:fillRect/>
          </a:stretch>
        </p:blipFill>
        <p:spPr bwMode="auto">
          <a:xfrm>
            <a:off x="5315161" y="6192470"/>
            <a:ext cx="2400239" cy="665530"/>
          </a:xfrm>
          <a:prstGeom prst="rect">
            <a:avLst/>
          </a:prstGeom>
          <a:noFill/>
          <a:ln w="9525">
            <a:noFill/>
            <a:miter lim="800000"/>
            <a:headEnd/>
            <a:tailEnd/>
          </a:ln>
        </p:spPr>
      </p:pic>
      <p:pic>
        <p:nvPicPr>
          <p:cNvPr id="11" name="Picture 2"/>
          <p:cNvPicPr>
            <a:picLocks noChangeAspect="1" noChangeArrowheads="1"/>
          </p:cNvPicPr>
          <p:nvPr/>
        </p:nvPicPr>
        <p:blipFill>
          <a:blip r:embed="rId7">
            <a:clrChange>
              <a:clrFrom>
                <a:srgbClr val="FFFFFF"/>
              </a:clrFrom>
              <a:clrTo>
                <a:srgbClr val="FFFFFF">
                  <a:alpha val="0"/>
                </a:srgbClr>
              </a:clrTo>
            </a:clrChange>
          </a:blip>
          <a:srcRect l="17598" t="13297" r="15919" b="6924"/>
          <a:stretch>
            <a:fillRect/>
          </a:stretch>
        </p:blipFill>
        <p:spPr bwMode="auto">
          <a:xfrm>
            <a:off x="7465276" y="4002857"/>
            <a:ext cx="1409358" cy="745856"/>
          </a:xfrm>
          <a:prstGeom prst="rect">
            <a:avLst/>
          </a:prstGeom>
          <a:noFill/>
          <a:ln w="9525">
            <a:noFill/>
            <a:miter lim="800000"/>
            <a:headEnd/>
            <a:tailEnd/>
          </a:ln>
        </p:spPr>
      </p:pic>
      <p:pic>
        <p:nvPicPr>
          <p:cNvPr id="12" name="Picture 2"/>
          <p:cNvPicPr>
            <a:picLocks noChangeAspect="1" noChangeArrowheads="1"/>
          </p:cNvPicPr>
          <p:nvPr/>
        </p:nvPicPr>
        <p:blipFill>
          <a:blip r:embed="rId8"/>
          <a:srcRect/>
          <a:stretch>
            <a:fillRect/>
          </a:stretch>
        </p:blipFill>
        <p:spPr bwMode="auto">
          <a:xfrm>
            <a:off x="5190258" y="4716122"/>
            <a:ext cx="2582864" cy="726903"/>
          </a:xfrm>
          <a:prstGeom prst="rect">
            <a:avLst/>
          </a:prstGeom>
          <a:noFill/>
          <a:ln w="9525">
            <a:noFill/>
            <a:miter lim="800000"/>
            <a:headEnd/>
            <a:tailEnd/>
          </a:ln>
        </p:spPr>
      </p:pic>
      <p:pic>
        <p:nvPicPr>
          <p:cNvPr id="13" name="Picture 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853891" y="5390135"/>
            <a:ext cx="1809003" cy="736600"/>
          </a:xfrm>
          <a:prstGeom prst="rect">
            <a:avLst/>
          </a:prstGeom>
          <a:noFill/>
          <a:ln w="9525">
            <a:noFill/>
            <a:miter lim="800000"/>
            <a:headEnd/>
            <a:tailEnd/>
          </a:ln>
        </p:spPr>
      </p:pic>
      <p:pic>
        <p:nvPicPr>
          <p:cNvPr id="14" name="Picture 2"/>
          <p:cNvPicPr>
            <a:picLocks noChangeAspect="1" noChangeArrowheads="1"/>
          </p:cNvPicPr>
          <p:nvPr/>
        </p:nvPicPr>
        <p:blipFill>
          <a:blip r:embed="rId10"/>
          <a:srcRect l="43684" t="5173" r="3683" b="43105"/>
          <a:stretch>
            <a:fillRect/>
          </a:stretch>
        </p:blipFill>
        <p:spPr bwMode="auto">
          <a:xfrm>
            <a:off x="1016000" y="4893790"/>
            <a:ext cx="1968948" cy="590684"/>
          </a:xfrm>
          <a:prstGeom prst="rect">
            <a:avLst/>
          </a:prstGeom>
          <a:noFill/>
          <a:ln w="9525">
            <a:noFill/>
            <a:miter lim="800000"/>
            <a:headEnd/>
            <a:tailEnd/>
          </a:ln>
        </p:spPr>
      </p:pic>
      <p:pic>
        <p:nvPicPr>
          <p:cNvPr id="15" name="Picture 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4639" y="4227128"/>
            <a:ext cx="1030250" cy="1207558"/>
          </a:xfrm>
          <a:prstGeom prst="rect">
            <a:avLst/>
          </a:prstGeom>
          <a:noFill/>
          <a:ln w="9525">
            <a:noFill/>
            <a:miter lim="800000"/>
            <a:headEnd/>
            <a:tailEnd/>
          </a:ln>
        </p:spPr>
      </p:pic>
      <p:pic>
        <p:nvPicPr>
          <p:cNvPr id="16" name="Picture 2"/>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935359" y="4714724"/>
            <a:ext cx="1170161" cy="1123355"/>
          </a:xfrm>
          <a:prstGeom prst="rect">
            <a:avLst/>
          </a:prstGeom>
          <a:noFill/>
          <a:ln w="9525">
            <a:noFill/>
            <a:miter lim="800000"/>
            <a:headEnd/>
            <a:tailEnd/>
          </a:ln>
        </p:spPr>
      </p:pic>
      <p:pic>
        <p:nvPicPr>
          <p:cNvPr id="17" name="Picture 2"/>
          <p:cNvPicPr>
            <a:picLocks noChangeAspect="1" noChangeArrowheads="1"/>
          </p:cNvPicPr>
          <p:nvPr/>
        </p:nvPicPr>
        <p:blipFill>
          <a:blip r:embed="rId13">
            <a:clrChange>
              <a:clrFrom>
                <a:srgbClr val="FFFFFF"/>
              </a:clrFrom>
              <a:clrTo>
                <a:srgbClr val="FFFFFF">
                  <a:alpha val="0"/>
                </a:srgbClr>
              </a:clrTo>
            </a:clrChange>
          </a:blip>
          <a:srcRect l="15141" t="10410" r="14195" b="10095"/>
          <a:stretch>
            <a:fillRect/>
          </a:stretch>
        </p:blipFill>
        <p:spPr bwMode="auto">
          <a:xfrm>
            <a:off x="6409466" y="3350487"/>
            <a:ext cx="767201" cy="1150802"/>
          </a:xfrm>
          <a:prstGeom prst="rect">
            <a:avLst/>
          </a:prstGeom>
          <a:noFill/>
          <a:ln w="9525">
            <a:noFill/>
            <a:miter lim="800000"/>
            <a:headEnd/>
            <a:tailEnd/>
          </a:ln>
        </p:spPr>
      </p:pic>
      <p:pic>
        <p:nvPicPr>
          <p:cNvPr id="18" name="Picture 2"/>
          <p:cNvPicPr>
            <a:picLocks noChangeAspect="1" noChangeArrowheads="1"/>
          </p:cNvPicPr>
          <p:nvPr/>
        </p:nvPicPr>
        <p:blipFill>
          <a:blip r:embed="rId14"/>
          <a:srcRect/>
          <a:stretch>
            <a:fillRect/>
          </a:stretch>
        </p:blipFill>
        <p:spPr bwMode="auto">
          <a:xfrm>
            <a:off x="4600306" y="3328112"/>
            <a:ext cx="1089554" cy="1108703"/>
          </a:xfrm>
          <a:prstGeom prst="rect">
            <a:avLst/>
          </a:prstGeom>
          <a:noFill/>
          <a:ln w="9525">
            <a:noFill/>
            <a:miter lim="800000"/>
            <a:headEnd/>
            <a:tailEnd/>
          </a:ln>
        </p:spPr>
      </p:pic>
      <p:pic>
        <p:nvPicPr>
          <p:cNvPr id="19" name="Picture 273"/>
          <p:cNvPicPr>
            <a:picLocks noChangeAspect="1" noChangeArrowheads="1"/>
          </p:cNvPicPr>
          <p:nvPr/>
        </p:nvPicPr>
        <p:blipFill>
          <a:blip r:embed="rId15"/>
          <a:srcRect/>
          <a:stretch>
            <a:fillRect/>
          </a:stretch>
        </p:blipFill>
        <p:spPr bwMode="auto">
          <a:xfrm>
            <a:off x="2231886" y="2478405"/>
            <a:ext cx="1612372" cy="745067"/>
          </a:xfrm>
          <a:prstGeom prst="rect">
            <a:avLst/>
          </a:prstGeom>
          <a:noFill/>
          <a:ln w="9525">
            <a:noFill/>
            <a:miter lim="800000"/>
            <a:headEnd/>
            <a:tailEnd/>
          </a:ln>
        </p:spPr>
      </p:pic>
      <p:pic>
        <p:nvPicPr>
          <p:cNvPr id="20" name="Picture 254"/>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7776826" y="2513150"/>
            <a:ext cx="1367174" cy="688771"/>
          </a:xfrm>
          <a:prstGeom prst="rect">
            <a:avLst/>
          </a:prstGeom>
          <a:noFill/>
          <a:ln w="9525">
            <a:noFill/>
            <a:miter lim="800000"/>
            <a:headEnd/>
            <a:tailEnd/>
          </a:ln>
        </p:spPr>
      </p:pic>
      <p:pic>
        <p:nvPicPr>
          <p:cNvPr id="21" name="Picture 247"/>
          <p:cNvPicPr>
            <a:picLocks noChangeAspect="1" noChangeArrowheads="1"/>
          </p:cNvPicPr>
          <p:nvPr/>
        </p:nvPicPr>
        <p:blipFill>
          <a:blip r:embed="rId17">
            <a:clrChange>
              <a:clrFrom>
                <a:srgbClr val="FEFEFE"/>
              </a:clrFrom>
              <a:clrTo>
                <a:srgbClr val="FEFEFE">
                  <a:alpha val="0"/>
                </a:srgbClr>
              </a:clrTo>
            </a:clrChange>
          </a:blip>
          <a:srcRect/>
          <a:stretch>
            <a:fillRect/>
          </a:stretch>
        </p:blipFill>
        <p:spPr bwMode="auto">
          <a:xfrm>
            <a:off x="6423715" y="657882"/>
            <a:ext cx="2565348" cy="669939"/>
          </a:xfrm>
          <a:prstGeom prst="rect">
            <a:avLst/>
          </a:prstGeom>
          <a:noFill/>
          <a:ln w="9525">
            <a:noFill/>
            <a:miter lim="800000"/>
            <a:headEnd/>
            <a:tailEnd/>
          </a:ln>
        </p:spPr>
      </p:pic>
      <p:pic>
        <p:nvPicPr>
          <p:cNvPr id="22" name="Picture 3"/>
          <p:cNvPicPr>
            <a:picLocks noChangeAspect="1" noChangeArrowheads="1"/>
          </p:cNvPicPr>
          <p:nvPr/>
        </p:nvPicPr>
        <p:blipFill>
          <a:blip r:embed="rId18">
            <a:clrChange>
              <a:clrFrom>
                <a:srgbClr val="FEFEFE"/>
              </a:clrFrom>
              <a:clrTo>
                <a:srgbClr val="FEFEFE">
                  <a:alpha val="0"/>
                </a:srgbClr>
              </a:clrTo>
            </a:clrChange>
          </a:blip>
          <a:srcRect/>
          <a:stretch>
            <a:fillRect/>
          </a:stretch>
        </p:blipFill>
        <p:spPr bwMode="auto">
          <a:xfrm>
            <a:off x="5493902" y="1350207"/>
            <a:ext cx="1374912" cy="1057625"/>
          </a:xfrm>
          <a:prstGeom prst="rect">
            <a:avLst/>
          </a:prstGeom>
          <a:noFill/>
          <a:ln w="9525">
            <a:noFill/>
            <a:miter lim="800000"/>
            <a:headEnd/>
            <a:tailEnd/>
          </a:ln>
        </p:spPr>
      </p:pic>
      <p:pic>
        <p:nvPicPr>
          <p:cNvPr id="23" name="Picture 2"/>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344016" y="2587180"/>
            <a:ext cx="1753188" cy="793380"/>
          </a:xfrm>
          <a:prstGeom prst="rect">
            <a:avLst/>
          </a:prstGeom>
          <a:noFill/>
          <a:ln w="9525">
            <a:noFill/>
            <a:miter lim="800000"/>
            <a:headEnd/>
            <a:tailEnd/>
          </a:ln>
        </p:spPr>
      </p:pic>
      <p:pic>
        <p:nvPicPr>
          <p:cNvPr id="24" name="Picture 2"/>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6970609" y="1331121"/>
            <a:ext cx="1011490" cy="1112840"/>
          </a:xfrm>
          <a:prstGeom prst="rect">
            <a:avLst/>
          </a:prstGeom>
          <a:noFill/>
          <a:ln w="9525">
            <a:noFill/>
            <a:miter lim="800000"/>
            <a:headEnd/>
            <a:tailEnd/>
          </a:ln>
        </p:spPr>
      </p:pic>
      <p:pic>
        <p:nvPicPr>
          <p:cNvPr id="26" name="Picture 5"/>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4054918" y="2480226"/>
            <a:ext cx="1794166" cy="701793"/>
          </a:xfrm>
          <a:prstGeom prst="rect">
            <a:avLst/>
          </a:prstGeom>
          <a:noFill/>
          <a:ln w="9525">
            <a:noFill/>
            <a:miter lim="800000"/>
            <a:headEnd/>
            <a:tailEnd/>
          </a:ln>
        </p:spPr>
      </p:pic>
      <p:pic>
        <p:nvPicPr>
          <p:cNvPr id="27" name="Picture 2"/>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8119664" y="1327820"/>
            <a:ext cx="947376" cy="908616"/>
          </a:xfrm>
          <a:prstGeom prst="rect">
            <a:avLst/>
          </a:prstGeom>
          <a:noFill/>
          <a:ln w="9525">
            <a:noFill/>
            <a:miter lim="800000"/>
            <a:headEnd/>
            <a:tailEnd/>
          </a:ln>
        </p:spPr>
      </p:pic>
      <p:pic>
        <p:nvPicPr>
          <p:cNvPr id="28" name="Picture 2"/>
          <p:cNvPicPr>
            <a:picLocks noChangeAspect="1" noChangeArrowheads="1"/>
          </p:cNvPicPr>
          <p:nvPr/>
        </p:nvPicPr>
        <p:blipFill>
          <a:blip r:embed="rId23"/>
          <a:srcRect/>
          <a:stretch>
            <a:fillRect/>
          </a:stretch>
        </p:blipFill>
        <p:spPr bwMode="auto">
          <a:xfrm>
            <a:off x="283609" y="3548599"/>
            <a:ext cx="1775115" cy="691603"/>
          </a:xfrm>
          <a:prstGeom prst="rect">
            <a:avLst/>
          </a:prstGeom>
          <a:noFill/>
          <a:ln w="9525">
            <a:noFill/>
            <a:miter lim="800000"/>
            <a:headEnd/>
            <a:tailEnd/>
          </a:ln>
        </p:spPr>
      </p:pic>
      <p:pic>
        <p:nvPicPr>
          <p:cNvPr id="29" name="Picture 28"/>
          <p:cNvPicPr>
            <a:picLocks noChangeAspect="1"/>
          </p:cNvPicPr>
          <p:nvPr/>
        </p:nvPicPr>
        <p:blipFill>
          <a:blip r:embed="rId24">
            <a:clrChange>
              <a:clrFrom>
                <a:srgbClr val="FFFFFF"/>
              </a:clrFrom>
              <a:clrTo>
                <a:srgbClr val="FFFFFF">
                  <a:alpha val="0"/>
                </a:srgbClr>
              </a:clrTo>
            </a:clrChange>
          </a:blip>
          <a:stretch>
            <a:fillRect/>
          </a:stretch>
        </p:blipFill>
        <p:spPr>
          <a:xfrm>
            <a:off x="3875208" y="1414480"/>
            <a:ext cx="1358173" cy="921972"/>
          </a:xfrm>
          <a:prstGeom prst="rect">
            <a:avLst/>
          </a:prstGeom>
        </p:spPr>
      </p:pic>
      <p:pic>
        <p:nvPicPr>
          <p:cNvPr id="30" name="Picture 29"/>
          <p:cNvPicPr>
            <a:picLocks noChangeAspect="1"/>
          </p:cNvPicPr>
          <p:nvPr/>
        </p:nvPicPr>
        <p:blipFill>
          <a:blip r:embed="rId25">
            <a:clrChange>
              <a:clrFrom>
                <a:srgbClr val="A6A7A7"/>
              </a:clrFrom>
              <a:clrTo>
                <a:srgbClr val="A6A7A7">
                  <a:alpha val="0"/>
                </a:srgbClr>
              </a:clrTo>
            </a:clrChange>
          </a:blip>
          <a:stretch>
            <a:fillRect/>
          </a:stretch>
        </p:blipFill>
        <p:spPr>
          <a:xfrm>
            <a:off x="7727025" y="2848077"/>
            <a:ext cx="1416975" cy="1416975"/>
          </a:xfrm>
          <a:prstGeom prst="rect">
            <a:avLst/>
          </a:prstGeom>
        </p:spPr>
      </p:pic>
      <p:pic>
        <p:nvPicPr>
          <p:cNvPr id="32" name="Picture 31" descr="Screen shot 2010-05-02 at 7.45.40 AM.png"/>
          <p:cNvPicPr>
            <a:picLocks noChangeAspect="1"/>
          </p:cNvPicPr>
          <p:nvPr/>
        </p:nvPicPr>
        <p:blipFill>
          <a:blip r:embed="rId26">
            <a:clrChange>
              <a:clrFrom>
                <a:srgbClr val="FFFFFF"/>
              </a:clrFrom>
              <a:clrTo>
                <a:srgbClr val="FFFFFF">
                  <a:alpha val="0"/>
                </a:srgbClr>
              </a:clrTo>
            </a:clrChange>
          </a:blip>
          <a:stretch>
            <a:fillRect/>
          </a:stretch>
        </p:blipFill>
        <p:spPr>
          <a:xfrm>
            <a:off x="3688142" y="4496488"/>
            <a:ext cx="2064739" cy="1233238"/>
          </a:xfrm>
          <a:prstGeom prst="rect">
            <a:avLst/>
          </a:prstGeom>
        </p:spPr>
      </p:pic>
      <p:sp>
        <p:nvSpPr>
          <p:cNvPr id="33" name="TextBox 32"/>
          <p:cNvSpPr txBox="1"/>
          <p:nvPr/>
        </p:nvSpPr>
        <p:spPr>
          <a:xfrm>
            <a:off x="0" y="5976865"/>
            <a:ext cx="1539231" cy="461665"/>
          </a:xfrm>
          <a:prstGeom prst="rect">
            <a:avLst/>
          </a:prstGeom>
          <a:noFill/>
        </p:spPr>
        <p:txBody>
          <a:bodyPr wrap="square" rtlCol="0">
            <a:spAutoFit/>
          </a:bodyPr>
          <a:lstStyle/>
          <a:p>
            <a:pPr algn="ctr"/>
            <a:r>
              <a:rPr lang="en-US" sz="1200" b="1" dirty="0" err="1" smtClean="0">
                <a:latin typeface="BlairMdITC TT-Medium"/>
                <a:cs typeface="BlairMdITC TT-Medium"/>
              </a:rPr>
              <a:t>Marisla</a:t>
            </a:r>
            <a:endParaRPr lang="en-US" sz="1200" b="1" dirty="0" smtClean="0">
              <a:latin typeface="BlairMdITC TT-Medium"/>
              <a:cs typeface="BlairMdITC TT-Medium"/>
            </a:endParaRPr>
          </a:p>
          <a:p>
            <a:pPr algn="ctr"/>
            <a:r>
              <a:rPr lang="en-US" sz="1200" b="1" dirty="0" smtClean="0">
                <a:latin typeface="BlairMdITC TT-Medium"/>
                <a:cs typeface="BlairMdITC TT-Medium"/>
              </a:rPr>
              <a:t>Foundation</a:t>
            </a:r>
            <a:endParaRPr lang="en-US" sz="1200" b="1" dirty="0">
              <a:latin typeface="BlairMdITC TT-Medium"/>
              <a:cs typeface="BlairMdITC TT-Medium"/>
            </a:endParaRPr>
          </a:p>
        </p:txBody>
      </p:sp>
      <p:sp>
        <p:nvSpPr>
          <p:cNvPr id="34" name="TextBox 33"/>
          <p:cNvSpPr txBox="1"/>
          <p:nvPr/>
        </p:nvSpPr>
        <p:spPr>
          <a:xfrm>
            <a:off x="0" y="6396335"/>
            <a:ext cx="1539231" cy="461665"/>
          </a:xfrm>
          <a:prstGeom prst="rect">
            <a:avLst/>
          </a:prstGeom>
          <a:noFill/>
        </p:spPr>
        <p:txBody>
          <a:bodyPr wrap="square" rtlCol="0">
            <a:spAutoFit/>
          </a:bodyPr>
          <a:lstStyle/>
          <a:p>
            <a:pPr algn="ctr"/>
            <a:r>
              <a:rPr lang="en-US" sz="1200" b="1" dirty="0" err="1" smtClean="0">
                <a:latin typeface="BlairMdITC TT-Medium"/>
                <a:cs typeface="BlairMdITC TT-Medium"/>
              </a:rPr>
              <a:t>Mulago</a:t>
            </a:r>
            <a:endParaRPr lang="en-US" sz="1200" b="1" dirty="0" smtClean="0">
              <a:latin typeface="BlairMdITC TT-Medium"/>
              <a:cs typeface="BlairMdITC TT-Medium"/>
            </a:endParaRPr>
          </a:p>
          <a:p>
            <a:pPr algn="ctr"/>
            <a:r>
              <a:rPr lang="en-US" sz="1200" b="1" dirty="0" smtClean="0">
                <a:latin typeface="BlairMdITC TT-Medium"/>
                <a:cs typeface="BlairMdITC TT-Medium"/>
              </a:rPr>
              <a:t>Foundation</a:t>
            </a:r>
            <a:endParaRPr lang="en-US" sz="1200" b="1" dirty="0">
              <a:latin typeface="BlairMdITC TT-Medium"/>
              <a:cs typeface="BlairMdITC TT-Medium"/>
            </a:endParaRPr>
          </a:p>
        </p:txBody>
      </p:sp>
      <p:pic>
        <p:nvPicPr>
          <p:cNvPr id="35" name="Picture 34"/>
          <p:cNvPicPr>
            <a:picLocks noChangeAspect="1"/>
          </p:cNvPicPr>
          <p:nvPr/>
        </p:nvPicPr>
        <p:blipFill>
          <a:blip r:embed="rId27"/>
          <a:stretch>
            <a:fillRect/>
          </a:stretch>
        </p:blipFill>
        <p:spPr>
          <a:xfrm>
            <a:off x="1532127" y="5850105"/>
            <a:ext cx="1705651" cy="596558"/>
          </a:xfrm>
          <a:prstGeom prst="rect">
            <a:avLst/>
          </a:prstGeom>
        </p:spPr>
      </p:pic>
      <p:pic>
        <p:nvPicPr>
          <p:cNvPr id="36" name="Picture 35"/>
          <p:cNvPicPr>
            <a:picLocks noChangeAspect="1"/>
          </p:cNvPicPr>
          <p:nvPr/>
        </p:nvPicPr>
        <p:blipFill>
          <a:blip r:embed="rId28">
            <a:clrChange>
              <a:clrFrom>
                <a:srgbClr val="FFFFFF"/>
              </a:clrFrom>
              <a:clrTo>
                <a:srgbClr val="FFFFFF">
                  <a:alpha val="0"/>
                </a:srgbClr>
              </a:clrTo>
            </a:clrChange>
          </a:blip>
          <a:stretch>
            <a:fillRect/>
          </a:stretch>
        </p:blipFill>
        <p:spPr>
          <a:xfrm>
            <a:off x="8033462" y="5823608"/>
            <a:ext cx="956618" cy="1034392"/>
          </a:xfrm>
          <a:prstGeom prst="rect">
            <a:avLst/>
          </a:prstGeom>
        </p:spPr>
      </p:pic>
      <p:pic>
        <p:nvPicPr>
          <p:cNvPr id="37" name="Picture 36"/>
          <p:cNvPicPr>
            <a:picLocks noChangeAspect="1"/>
          </p:cNvPicPr>
          <p:nvPr/>
        </p:nvPicPr>
        <p:blipFill>
          <a:blip r:embed="rId29">
            <a:clrChange>
              <a:clrFrom>
                <a:srgbClr val="FFFFFF"/>
              </a:clrFrom>
              <a:clrTo>
                <a:srgbClr val="FFFFFF">
                  <a:alpha val="0"/>
                </a:srgbClr>
              </a:clrTo>
            </a:clrChange>
          </a:blip>
          <a:stretch>
            <a:fillRect/>
          </a:stretch>
        </p:blipFill>
        <p:spPr>
          <a:xfrm>
            <a:off x="6046028" y="2482447"/>
            <a:ext cx="1717508" cy="808239"/>
          </a:xfrm>
          <a:prstGeom prst="rect">
            <a:avLst/>
          </a:prstGeom>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3"/>
          <p:cNvSpPr txBox="1">
            <a:spLocks noChangeArrowheads="1"/>
          </p:cNvSpPr>
          <p:nvPr/>
        </p:nvSpPr>
        <p:spPr bwMode="auto">
          <a:xfrm>
            <a:off x="414338" y="2433638"/>
            <a:ext cx="3743325" cy="701675"/>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solidFill>
                  <a:srgbClr val="000000"/>
                </a:solidFill>
                <a:latin typeface="Arial"/>
                <a:cs typeface="Arial"/>
              </a:rPr>
              <a:t>“OECD</a:t>
            </a:r>
            <a:r>
              <a:rPr lang="en-US" sz="2000" i="1" dirty="0">
                <a:solidFill>
                  <a:srgbClr val="000000"/>
                </a:solidFill>
                <a:latin typeface="Arial"/>
                <a:cs typeface="Arial"/>
              </a:rPr>
              <a:t>-DAC principles for </a:t>
            </a:r>
            <a:r>
              <a:rPr lang="en-US" sz="2000" i="1" dirty="0" smtClean="0">
                <a:solidFill>
                  <a:srgbClr val="000000"/>
                </a:solidFill>
                <a:latin typeface="Arial"/>
                <a:cs typeface="Arial"/>
              </a:rPr>
              <a:t>evaluation”</a:t>
            </a:r>
            <a:endParaRPr lang="en-US" sz="2000" i="1" dirty="0">
              <a:latin typeface="Arial"/>
              <a:cs typeface="Arial"/>
            </a:endParaRPr>
          </a:p>
        </p:txBody>
      </p:sp>
      <p:sp>
        <p:nvSpPr>
          <p:cNvPr id="21508" name="TextBox 5"/>
          <p:cNvSpPr txBox="1">
            <a:spLocks noChangeArrowheads="1"/>
          </p:cNvSpPr>
          <p:nvPr/>
        </p:nvSpPr>
        <p:spPr bwMode="auto">
          <a:xfrm>
            <a:off x="1066801" y="3568700"/>
            <a:ext cx="2984499" cy="707886"/>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t>“project </a:t>
            </a:r>
            <a:r>
              <a:rPr lang="en-US" sz="2000" i="1" dirty="0"/>
              <a:t>reviews against set </a:t>
            </a:r>
            <a:r>
              <a:rPr lang="en-US" sz="2000" i="1" dirty="0" smtClean="0"/>
              <a:t>criteria”</a:t>
            </a:r>
            <a:endParaRPr lang="en-US" sz="2000" i="1" dirty="0"/>
          </a:p>
        </p:txBody>
      </p:sp>
      <p:sp>
        <p:nvSpPr>
          <p:cNvPr id="21509" name="TextBox 6"/>
          <p:cNvSpPr txBox="1">
            <a:spLocks noChangeArrowheads="1"/>
          </p:cNvSpPr>
          <p:nvPr/>
        </p:nvSpPr>
        <p:spPr bwMode="auto">
          <a:xfrm>
            <a:off x="5710238" y="2369363"/>
            <a:ext cx="3433762" cy="701675"/>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latin typeface="Arial"/>
                <a:cs typeface="Arial"/>
              </a:rPr>
              <a:t>“annual </a:t>
            </a:r>
            <a:r>
              <a:rPr lang="en-US" sz="2000" i="1" dirty="0">
                <a:latin typeface="Arial"/>
                <a:cs typeface="Arial"/>
              </a:rPr>
              <a:t>plans and </a:t>
            </a:r>
            <a:r>
              <a:rPr lang="en-US" sz="2000" i="1" dirty="0">
                <a:solidFill>
                  <a:srgbClr val="000000"/>
                </a:solidFill>
                <a:latin typeface="Arial"/>
                <a:cs typeface="Arial"/>
              </a:rPr>
              <a:t>performance </a:t>
            </a:r>
            <a:r>
              <a:rPr lang="en-US" sz="2000" i="1" dirty="0" smtClean="0">
                <a:solidFill>
                  <a:srgbClr val="000000"/>
                </a:solidFill>
                <a:latin typeface="Arial"/>
                <a:cs typeface="Arial"/>
              </a:rPr>
              <a:t>reviews”</a:t>
            </a:r>
            <a:endParaRPr lang="en-US" sz="2000" i="1" dirty="0">
              <a:latin typeface="Arial"/>
              <a:cs typeface="Arial"/>
            </a:endParaRPr>
          </a:p>
        </p:txBody>
      </p:sp>
      <p:sp>
        <p:nvSpPr>
          <p:cNvPr id="21510" name="TextBox 7"/>
          <p:cNvSpPr txBox="1">
            <a:spLocks noChangeArrowheads="1"/>
          </p:cNvSpPr>
          <p:nvPr/>
        </p:nvSpPr>
        <p:spPr bwMode="auto">
          <a:xfrm>
            <a:off x="3105086" y="4424594"/>
            <a:ext cx="3741737" cy="707886"/>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t>“information flow up to organization level”</a:t>
            </a:r>
            <a:endParaRPr lang="en-US" sz="2000" i="1" dirty="0"/>
          </a:p>
        </p:txBody>
      </p:sp>
      <p:sp>
        <p:nvSpPr>
          <p:cNvPr id="21511" name="TextBox 8"/>
          <p:cNvSpPr txBox="1">
            <a:spLocks noChangeArrowheads="1"/>
          </p:cNvSpPr>
          <p:nvPr/>
        </p:nvSpPr>
        <p:spPr bwMode="auto">
          <a:xfrm>
            <a:off x="427038" y="5532438"/>
            <a:ext cx="3743325" cy="701675"/>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solidFill>
                  <a:srgbClr val="000000"/>
                </a:solidFill>
                <a:latin typeface="Arial"/>
                <a:cs typeface="Arial"/>
              </a:rPr>
              <a:t>“implementation </a:t>
            </a:r>
            <a:r>
              <a:rPr lang="en-US" sz="2000" i="1" dirty="0">
                <a:solidFill>
                  <a:srgbClr val="000000"/>
                </a:solidFill>
                <a:latin typeface="Arial"/>
                <a:cs typeface="Arial"/>
              </a:rPr>
              <a:t>of the Open </a:t>
            </a:r>
            <a:r>
              <a:rPr lang="en-US" sz="2000" i="1" dirty="0" smtClean="0">
                <a:solidFill>
                  <a:srgbClr val="000000"/>
                </a:solidFill>
                <a:latin typeface="Arial"/>
                <a:cs typeface="Arial"/>
              </a:rPr>
              <a:t>Standards”</a:t>
            </a:r>
            <a:endParaRPr lang="en-US" sz="2000" i="1" dirty="0">
              <a:latin typeface="Arial"/>
              <a:cs typeface="Arial"/>
            </a:endParaRPr>
          </a:p>
        </p:txBody>
      </p:sp>
      <p:sp>
        <p:nvSpPr>
          <p:cNvPr id="21513" name="Rectangle 9"/>
          <p:cNvSpPr>
            <a:spLocks noChangeArrowheads="1"/>
          </p:cNvSpPr>
          <p:nvPr/>
        </p:nvSpPr>
        <p:spPr bwMode="auto">
          <a:xfrm>
            <a:off x="215900" y="1524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21514" name="TextBox 3"/>
          <p:cNvSpPr txBox="1">
            <a:spLocks noChangeArrowheads="1"/>
          </p:cNvSpPr>
          <p:nvPr/>
        </p:nvSpPr>
        <p:spPr bwMode="auto">
          <a:xfrm>
            <a:off x="198438" y="1557338"/>
            <a:ext cx="8945562" cy="457200"/>
          </a:xfrm>
          <a:prstGeom prst="rect">
            <a:avLst/>
          </a:prstGeom>
          <a:noFill/>
          <a:ln w="9525">
            <a:noFill/>
            <a:miter lim="800000"/>
            <a:headEnd/>
            <a:tailEnd/>
          </a:ln>
        </p:spPr>
        <p:txBody>
          <a:bodyPr>
            <a:prstTxWarp prst="textNoShape">
              <a:avLst/>
            </a:prstTxWarp>
            <a:spAutoFit/>
          </a:bodyPr>
          <a:lstStyle/>
          <a:p>
            <a:pPr eaLnBrk="0" hangingPunct="0"/>
            <a:r>
              <a:rPr lang="en-US" sz="2400" b="1">
                <a:solidFill>
                  <a:schemeClr val="accent1"/>
                </a:solidFill>
              </a:rPr>
              <a:t>In practice, implementers say SPM takes many forms…</a:t>
            </a:r>
          </a:p>
        </p:txBody>
      </p:sp>
      <p:sp>
        <p:nvSpPr>
          <p:cNvPr id="11" name="TextBox 8"/>
          <p:cNvSpPr txBox="1">
            <a:spLocks noChangeArrowheads="1"/>
          </p:cNvSpPr>
          <p:nvPr/>
        </p:nvSpPr>
        <p:spPr bwMode="auto">
          <a:xfrm>
            <a:off x="5496622" y="3505432"/>
            <a:ext cx="2570162" cy="400110"/>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solidFill>
                  <a:srgbClr val="000000"/>
                </a:solidFill>
                <a:latin typeface="Arial"/>
                <a:cs typeface="Arial"/>
              </a:rPr>
              <a:t>“peer-review audits”</a:t>
            </a:r>
            <a:endParaRPr lang="en-US" sz="2000" i="1" dirty="0">
              <a:latin typeface="Arial"/>
              <a:cs typeface="Arial"/>
            </a:endParaRPr>
          </a:p>
        </p:txBody>
      </p:sp>
      <p:sp>
        <p:nvSpPr>
          <p:cNvPr id="12" name="TextBox 8"/>
          <p:cNvSpPr txBox="1">
            <a:spLocks noChangeArrowheads="1"/>
          </p:cNvSpPr>
          <p:nvPr/>
        </p:nvSpPr>
        <p:spPr bwMode="auto">
          <a:xfrm>
            <a:off x="4935538" y="5570538"/>
            <a:ext cx="3743325" cy="707886"/>
          </a:xfrm>
          <a:prstGeom prst="rect">
            <a:avLst/>
          </a:prstGeom>
          <a:noFill/>
          <a:ln w="9525">
            <a:noFill/>
            <a:miter lim="800000"/>
            <a:headEnd/>
            <a:tailEnd/>
          </a:ln>
        </p:spPr>
        <p:txBody>
          <a:bodyPr>
            <a:prstTxWarp prst="textNoShape">
              <a:avLst/>
            </a:prstTxWarp>
            <a:spAutoFit/>
          </a:bodyPr>
          <a:lstStyle/>
          <a:p>
            <a:pPr marL="228600" indent="-228600" eaLnBrk="0" hangingPunct="0"/>
            <a:r>
              <a:rPr lang="en-US" sz="2000" i="1" dirty="0" smtClean="0">
                <a:solidFill>
                  <a:srgbClr val="000000"/>
                </a:solidFill>
                <a:latin typeface="Arial"/>
                <a:cs typeface="Arial"/>
              </a:rPr>
              <a:t>“reporting of key deliverables against expected results”</a:t>
            </a:r>
            <a:endParaRPr lang="en-US" sz="2000" i="1" dirty="0">
              <a:latin typeface="Arial"/>
              <a:cs typeface="Arial"/>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23559" name="TextBox 3"/>
          <p:cNvSpPr txBox="1">
            <a:spLocks noChangeArrowheads="1"/>
          </p:cNvSpPr>
          <p:nvPr/>
        </p:nvSpPr>
        <p:spPr bwMode="auto">
          <a:xfrm>
            <a:off x="198438" y="1735138"/>
            <a:ext cx="8945562" cy="457200"/>
          </a:xfrm>
          <a:prstGeom prst="rect">
            <a:avLst/>
          </a:prstGeom>
          <a:noFill/>
          <a:ln w="9525">
            <a:noFill/>
            <a:miter lim="800000"/>
            <a:headEnd/>
            <a:tailEnd/>
          </a:ln>
        </p:spPr>
        <p:txBody>
          <a:bodyPr>
            <a:prstTxWarp prst="textNoShape">
              <a:avLst/>
            </a:prstTxWarp>
            <a:spAutoFit/>
          </a:bodyPr>
          <a:lstStyle/>
          <a:p>
            <a:pPr eaLnBrk="0" hangingPunct="0"/>
            <a:r>
              <a:rPr lang="en-US" sz="2400" b="1">
                <a:solidFill>
                  <a:schemeClr val="accent1"/>
                </a:solidFill>
              </a:rPr>
              <a:t>…as do funders.</a:t>
            </a:r>
          </a:p>
        </p:txBody>
      </p:sp>
      <p:sp>
        <p:nvSpPr>
          <p:cNvPr id="5" name="TextBox 5"/>
          <p:cNvSpPr txBox="1">
            <a:spLocks noChangeArrowheads="1"/>
          </p:cNvSpPr>
          <p:nvPr/>
        </p:nvSpPr>
        <p:spPr bwMode="auto">
          <a:xfrm>
            <a:off x="5282820" y="4266037"/>
            <a:ext cx="3365499" cy="707886"/>
          </a:xfrm>
          <a:prstGeom prst="rect">
            <a:avLst/>
          </a:prstGeom>
          <a:noFill/>
          <a:ln w="9525">
            <a:noFill/>
            <a:miter lim="800000"/>
            <a:headEnd/>
            <a:tailEnd/>
          </a:ln>
        </p:spPr>
        <p:txBody>
          <a:bodyPr wrap="square">
            <a:prstTxWarp prst="textNoShape">
              <a:avLst/>
            </a:prstTxWarp>
            <a:spAutoFit/>
          </a:bodyPr>
          <a:lstStyle/>
          <a:p>
            <a:pPr marL="228600" indent="-228600" eaLnBrk="0" hangingPunct="0"/>
            <a:r>
              <a:rPr lang="en-US" sz="2000" i="1" dirty="0" smtClean="0">
                <a:solidFill>
                  <a:srgbClr val="000000"/>
                </a:solidFill>
                <a:latin typeface="Arial"/>
                <a:ea typeface="Verdana"/>
                <a:cs typeface="Arial"/>
              </a:rPr>
              <a:t>“constant </a:t>
            </a:r>
            <a:r>
              <a:rPr lang="en-US" sz="2000" i="1" dirty="0">
                <a:solidFill>
                  <a:srgbClr val="000000"/>
                </a:solidFill>
                <a:latin typeface="Arial"/>
                <a:ea typeface="Verdana"/>
                <a:cs typeface="Arial"/>
              </a:rPr>
              <a:t>and direct assessments of </a:t>
            </a:r>
            <a:r>
              <a:rPr lang="en-US" sz="2000" i="1" dirty="0" smtClean="0">
                <a:solidFill>
                  <a:srgbClr val="000000"/>
                </a:solidFill>
                <a:latin typeface="Arial"/>
                <a:ea typeface="Verdana"/>
                <a:cs typeface="Arial"/>
              </a:rPr>
              <a:t>progress”</a:t>
            </a:r>
            <a:endParaRPr lang="en-US" sz="2000" i="1" dirty="0">
              <a:latin typeface="Arial"/>
              <a:cs typeface="Arial"/>
            </a:endParaRPr>
          </a:p>
        </p:txBody>
      </p:sp>
      <p:sp>
        <p:nvSpPr>
          <p:cNvPr id="6" name="Rectangle 5"/>
          <p:cNvSpPr/>
          <p:nvPr/>
        </p:nvSpPr>
        <p:spPr>
          <a:xfrm>
            <a:off x="4076700" y="5518835"/>
            <a:ext cx="4838700" cy="707886"/>
          </a:xfrm>
          <a:prstGeom prst="rect">
            <a:avLst/>
          </a:prstGeom>
        </p:spPr>
        <p:txBody>
          <a:bodyPr wrap="square">
            <a:spAutoFit/>
          </a:bodyPr>
          <a:lstStyle/>
          <a:p>
            <a:pPr marL="228600" indent="-228600"/>
            <a:r>
              <a:rPr lang="en-US" sz="2000" i="1" dirty="0" smtClean="0"/>
              <a:t>“qualitative approach to evaluating grantee results and sustained change”</a:t>
            </a:r>
            <a:endParaRPr lang="en-US" sz="2000" i="1" dirty="0"/>
          </a:p>
        </p:txBody>
      </p:sp>
      <p:sp>
        <p:nvSpPr>
          <p:cNvPr id="7" name="Rectangle 6"/>
          <p:cNvSpPr/>
          <p:nvPr/>
        </p:nvSpPr>
        <p:spPr>
          <a:xfrm>
            <a:off x="5085026" y="1924378"/>
            <a:ext cx="3689913" cy="1015938"/>
          </a:xfrm>
          <a:prstGeom prst="rect">
            <a:avLst/>
          </a:prstGeom>
        </p:spPr>
        <p:txBody>
          <a:bodyPr wrap="square">
            <a:spAutoFit/>
          </a:bodyPr>
          <a:lstStyle/>
          <a:p>
            <a:pPr marL="228600" indent="-228600"/>
            <a:r>
              <a:rPr lang="en-US" sz="2000" i="1" dirty="0" smtClean="0"/>
              <a:t>“venture capital type investments with a clear theory of victory”</a:t>
            </a:r>
            <a:endParaRPr lang="en-US" sz="2000" i="1" dirty="0"/>
          </a:p>
        </p:txBody>
      </p:sp>
      <p:sp>
        <p:nvSpPr>
          <p:cNvPr id="8" name="Rectangle 7"/>
          <p:cNvSpPr/>
          <p:nvPr/>
        </p:nvSpPr>
        <p:spPr>
          <a:xfrm>
            <a:off x="3187634" y="3491441"/>
            <a:ext cx="4838700" cy="400110"/>
          </a:xfrm>
          <a:prstGeom prst="rect">
            <a:avLst/>
          </a:prstGeom>
        </p:spPr>
        <p:txBody>
          <a:bodyPr wrap="square">
            <a:spAutoFit/>
          </a:bodyPr>
          <a:lstStyle/>
          <a:p>
            <a:pPr marL="228600" indent="-228600"/>
            <a:r>
              <a:rPr lang="en-US" sz="2000" i="1" dirty="0" smtClean="0"/>
              <a:t>“rigorous post-grant monitoring”</a:t>
            </a:r>
            <a:endParaRPr lang="en-US" sz="2000" i="1" dirty="0"/>
          </a:p>
        </p:txBody>
      </p:sp>
      <p:sp>
        <p:nvSpPr>
          <p:cNvPr id="9" name="Rectangle 8"/>
          <p:cNvSpPr/>
          <p:nvPr/>
        </p:nvSpPr>
        <p:spPr>
          <a:xfrm>
            <a:off x="241300" y="5315634"/>
            <a:ext cx="3314700" cy="707886"/>
          </a:xfrm>
          <a:prstGeom prst="rect">
            <a:avLst/>
          </a:prstGeom>
        </p:spPr>
        <p:txBody>
          <a:bodyPr wrap="square">
            <a:spAutoFit/>
          </a:bodyPr>
          <a:lstStyle/>
          <a:p>
            <a:pPr marL="228600" indent="-228600"/>
            <a:r>
              <a:rPr lang="en-US" sz="2000" i="1" dirty="0" smtClean="0">
                <a:ea typeface="Calibri" charset="0"/>
                <a:cs typeface="Calibri" charset="0"/>
              </a:rPr>
              <a:t>“tool to understand why a funded project fails”</a:t>
            </a:r>
            <a:endParaRPr lang="en-US" sz="2000" i="1" dirty="0"/>
          </a:p>
        </p:txBody>
      </p:sp>
      <p:sp>
        <p:nvSpPr>
          <p:cNvPr id="10" name="Rectangle 9"/>
          <p:cNvSpPr/>
          <p:nvPr/>
        </p:nvSpPr>
        <p:spPr>
          <a:xfrm>
            <a:off x="647700" y="4439334"/>
            <a:ext cx="3314700" cy="400110"/>
          </a:xfrm>
          <a:prstGeom prst="rect">
            <a:avLst/>
          </a:prstGeom>
        </p:spPr>
        <p:txBody>
          <a:bodyPr wrap="square">
            <a:spAutoFit/>
          </a:bodyPr>
          <a:lstStyle/>
          <a:p>
            <a:pPr marL="228600" indent="-228600"/>
            <a:r>
              <a:rPr lang="en-US" sz="2000" i="1" dirty="0" smtClean="0">
                <a:ea typeface="Calibri" charset="0"/>
                <a:cs typeface="Calibri" charset="0"/>
              </a:rPr>
              <a:t>“requirement for grantees”</a:t>
            </a:r>
            <a:endParaRPr lang="en-US" sz="2000" i="1" dirty="0"/>
          </a:p>
        </p:txBody>
      </p:sp>
      <p:sp>
        <p:nvSpPr>
          <p:cNvPr id="11" name="Rectangle 10"/>
          <p:cNvSpPr/>
          <p:nvPr/>
        </p:nvSpPr>
        <p:spPr>
          <a:xfrm>
            <a:off x="558800" y="2699434"/>
            <a:ext cx="3060700" cy="716866"/>
          </a:xfrm>
          <a:prstGeom prst="rect">
            <a:avLst/>
          </a:prstGeom>
        </p:spPr>
        <p:txBody>
          <a:bodyPr wrap="square">
            <a:spAutoFit/>
          </a:bodyPr>
          <a:lstStyle/>
          <a:p>
            <a:pPr marL="228600" indent="-228600"/>
            <a:r>
              <a:rPr lang="en-US" sz="2000" i="1" dirty="0" smtClean="0">
                <a:ea typeface="Calibri" charset="0"/>
                <a:cs typeface="Calibri" charset="0"/>
              </a:rPr>
              <a:t>“communication tool for our board”</a:t>
            </a:r>
            <a:endParaRPr lang="en-US" sz="2000" i="1"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6350" y="4018059"/>
          <a:ext cx="4559300" cy="2679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4394200" y="4036931"/>
          <a:ext cx="4749800" cy="2821069"/>
        </p:xfrm>
        <a:graphic>
          <a:graphicData uri="http://schemas.openxmlformats.org/drawingml/2006/chart">
            <c:chart xmlns:c="http://schemas.openxmlformats.org/drawingml/2006/chart" xmlns:r="http://schemas.openxmlformats.org/officeDocument/2006/relationships" r:id="rId5"/>
          </a:graphicData>
        </a:graphic>
      </p:graphicFrame>
      <p:sp>
        <p:nvSpPr>
          <p:cNvPr id="26632" name="TextBox 11"/>
          <p:cNvSpPr txBox="1">
            <a:spLocks noChangeArrowheads="1"/>
          </p:cNvSpPr>
          <p:nvPr/>
        </p:nvSpPr>
        <p:spPr bwMode="auto">
          <a:xfrm>
            <a:off x="258763" y="1404938"/>
            <a:ext cx="8364537" cy="2651125"/>
          </a:xfrm>
          <a:prstGeom prst="rect">
            <a:avLst/>
          </a:prstGeom>
          <a:noFill/>
          <a:ln w="9525">
            <a:noFill/>
            <a:miter lim="800000"/>
            <a:headEnd/>
            <a:tailEnd/>
          </a:ln>
        </p:spPr>
        <p:txBody>
          <a:bodyPr>
            <a:prstTxWarp prst="textNoShape">
              <a:avLst/>
            </a:prstTxWarp>
            <a:spAutoFit/>
          </a:bodyPr>
          <a:lstStyle/>
          <a:p>
            <a:pPr eaLnBrk="0" hangingPunct="0"/>
            <a:r>
              <a:rPr lang="en-US" sz="2400" b="1">
                <a:solidFill>
                  <a:schemeClr val="accent1"/>
                </a:solidFill>
              </a:rPr>
              <a:t>We note that small organizations seem to do SPM to a greater extent than large organizations and this affected our analysis.</a:t>
            </a:r>
            <a:endParaRPr lang="en-US" b="1">
              <a:solidFill>
                <a:schemeClr val="accent1"/>
              </a:solidFill>
            </a:endParaRPr>
          </a:p>
          <a:p>
            <a:pPr eaLnBrk="0" hangingPunct="0"/>
            <a:endParaRPr lang="en-US" sz="1200">
              <a:solidFill>
                <a:schemeClr val="accent1"/>
              </a:solidFill>
            </a:endParaRPr>
          </a:p>
          <a:p>
            <a:pPr eaLnBrk="0" hangingPunct="0"/>
            <a:r>
              <a:rPr lang="en-US">
                <a:solidFill>
                  <a:schemeClr val="accent1"/>
                </a:solidFill>
              </a:rPr>
              <a:t>We show results herein both by % of responding organizations and % of total combined conservation spending, and graphics are coded accordingly.</a:t>
            </a:r>
          </a:p>
          <a:p>
            <a:pPr eaLnBrk="0" hangingPunct="0"/>
            <a:endParaRPr lang="en-US" sz="1200">
              <a:solidFill>
                <a:schemeClr val="accent1"/>
              </a:solidFill>
            </a:endParaRPr>
          </a:p>
          <a:p>
            <a:pPr eaLnBrk="0" hangingPunct="0"/>
            <a:r>
              <a:rPr lang="en-US">
                <a:solidFill>
                  <a:schemeClr val="accent1"/>
                </a:solidFill>
              </a:rPr>
              <a:t>For example, we asked: At the scale of projects &amp; programs, is SPM practiced well at your organization? </a:t>
            </a:r>
          </a:p>
        </p:txBody>
      </p:sp>
      <p:sp>
        <p:nvSpPr>
          <p:cNvPr id="26633"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
        <p:nvSpPr>
          <p:cNvPr id="17" name="TextBox 16"/>
          <p:cNvSpPr txBox="1"/>
          <p:nvPr/>
        </p:nvSpPr>
        <p:spPr>
          <a:xfrm>
            <a:off x="3385693" y="4227513"/>
            <a:ext cx="946150" cy="36671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Org</a:t>
            </a:r>
          </a:p>
        </p:txBody>
      </p:sp>
      <p:sp>
        <p:nvSpPr>
          <p:cNvPr id="16" name="TextBox 15"/>
          <p:cNvSpPr txBox="1"/>
          <p:nvPr/>
        </p:nvSpPr>
        <p:spPr>
          <a:xfrm>
            <a:off x="7785203" y="4227513"/>
            <a:ext cx="929010" cy="369332"/>
          </a:xfrm>
          <a:prstGeom prst="rect">
            <a:avLst/>
          </a:prstGeom>
          <a:solidFill>
            <a:schemeClr val="tx2">
              <a:lumMod val="50000"/>
              <a:lumOff val="50000"/>
            </a:schemeClr>
          </a:solidFill>
        </p:spPr>
        <p:txBody>
          <a:bodyPr wrap="none">
            <a:prstTxWarp prst="textNoShape">
              <a:avLst/>
            </a:prstTxWarp>
            <a:spAutoFit/>
          </a:bodyPr>
          <a:lstStyle/>
          <a:p>
            <a:pPr algn="ctr" eaLnBrk="0" hangingPunct="0"/>
            <a:r>
              <a:rPr lang="en-US" b="1" dirty="0">
                <a:solidFill>
                  <a:schemeClr val="bg1"/>
                </a:solidFill>
              </a:rPr>
              <a:t>By </a:t>
            </a:r>
            <a:r>
              <a:rPr lang="en-US" b="1" dirty="0" smtClean="0">
                <a:solidFill>
                  <a:schemeClr val="bg1"/>
                </a:solidFill>
              </a:rPr>
              <a:t>$$$</a:t>
            </a:r>
            <a:endParaRPr lang="en-US" b="1" dirty="0">
              <a:solidFill>
                <a:schemeClr val="bg1"/>
              </a:solidFill>
            </a:endParaRPr>
          </a:p>
        </p:txBody>
      </p:sp>
    </p:spTree>
    <p:custDataLst>
      <p:tags r:id="rId1"/>
    </p:custData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7562" name="Rectangle 10"/>
          <p:cNvSpPr>
            <a:spLocks noGrp="1" noChangeArrowheads="1"/>
          </p:cNvSpPr>
          <p:nvPr>
            <p:ph type="body" idx="1"/>
          </p:nvPr>
        </p:nvSpPr>
        <p:spPr>
          <a:xfrm>
            <a:off x="319088" y="2611438"/>
            <a:ext cx="8515350" cy="2719387"/>
          </a:xfrm>
        </p:spPr>
        <p:txBody>
          <a:bodyPr/>
          <a:lstStyle/>
          <a:p>
            <a:pPr marL="514350" indent="-514350" eaLnBrk="1" hangingPunct="1">
              <a:lnSpc>
                <a:spcPct val="90000"/>
              </a:lnSpc>
              <a:buFont typeface="Arial" charset="0"/>
              <a:buAutoNum type="arabicPeriod"/>
            </a:pPr>
            <a:r>
              <a:rPr lang="en-US" sz="2400"/>
              <a:t> SPM is widely acknowledged as important...</a:t>
            </a:r>
          </a:p>
          <a:p>
            <a:pPr marL="514350" indent="-514350" eaLnBrk="1" hangingPunct="1">
              <a:lnSpc>
                <a:spcPct val="90000"/>
              </a:lnSpc>
              <a:buFont typeface="Arial" charset="0"/>
              <a:buAutoNum type="arabicPeriod"/>
            </a:pPr>
            <a:endParaRPr lang="en-US" sz="900"/>
          </a:p>
          <a:p>
            <a:pPr marL="514350" indent="-514350" eaLnBrk="1" hangingPunct="1">
              <a:lnSpc>
                <a:spcPct val="90000"/>
              </a:lnSpc>
              <a:buFont typeface="Arial" charset="0"/>
              <a:buAutoNum type="arabicPeriod"/>
            </a:pPr>
            <a:r>
              <a:rPr lang="en-US" sz="2400"/>
              <a:t> ...but is not done to a great extent across our community…</a:t>
            </a:r>
            <a:endParaRPr lang="en-US" sz="900"/>
          </a:p>
          <a:p>
            <a:pPr marL="514350" indent="-514350" eaLnBrk="1" hangingPunct="1">
              <a:lnSpc>
                <a:spcPct val="90000"/>
              </a:lnSpc>
              <a:buFont typeface="Arial" charset="0"/>
              <a:buAutoNum type="arabicPeriod"/>
            </a:pPr>
            <a:endParaRPr lang="en-US" sz="900"/>
          </a:p>
          <a:p>
            <a:pPr marL="514350" indent="-514350" eaLnBrk="1" hangingPunct="1">
              <a:lnSpc>
                <a:spcPct val="90000"/>
              </a:lnSpc>
              <a:buFont typeface="Arial" charset="0"/>
              <a:buAutoNum type="arabicPeriod"/>
            </a:pPr>
            <a:r>
              <a:rPr lang="en-US" sz="2400"/>
              <a:t> …however, we can improve by leveraging the progress we have made…</a:t>
            </a:r>
          </a:p>
          <a:p>
            <a:pPr marL="514350" indent="-514350" eaLnBrk="1" hangingPunct="1">
              <a:lnSpc>
                <a:spcPct val="90000"/>
              </a:lnSpc>
              <a:buFont typeface="Arial" charset="0"/>
              <a:buAutoNum type="arabicPeriod"/>
            </a:pPr>
            <a:r>
              <a:rPr lang="en-US" sz="2400"/>
              <a:t>and overcoming several critical obstacles.</a:t>
            </a:r>
          </a:p>
          <a:p>
            <a:pPr marL="514350" indent="-514350" eaLnBrk="1" hangingPunct="1">
              <a:lnSpc>
                <a:spcPct val="90000"/>
              </a:lnSpc>
              <a:buFont typeface="Wingdings" charset="2"/>
              <a:buNone/>
            </a:pPr>
            <a:endParaRPr lang="de-DE" sz="900"/>
          </a:p>
        </p:txBody>
      </p:sp>
      <p:sp>
        <p:nvSpPr>
          <p:cNvPr id="28676" name="Rectangle 4"/>
          <p:cNvSpPr>
            <a:spLocks noChangeArrowheads="1"/>
          </p:cNvSpPr>
          <p:nvPr/>
        </p:nvSpPr>
        <p:spPr bwMode="auto">
          <a:xfrm>
            <a:off x="323850" y="1800225"/>
            <a:ext cx="5753100" cy="358775"/>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3200" b="1">
                <a:solidFill>
                  <a:schemeClr val="accent1"/>
                </a:solidFill>
              </a:rPr>
              <a:t>Here‘s what we learned</a:t>
            </a:r>
          </a:p>
        </p:txBody>
      </p:sp>
      <p:sp>
        <p:nvSpPr>
          <p:cNvPr id="28677" name="Rectangle 9"/>
          <p:cNvSpPr>
            <a:spLocks noChangeArrowheads="1"/>
          </p:cNvSpPr>
          <p:nvPr/>
        </p:nvSpPr>
        <p:spPr bwMode="auto">
          <a:xfrm>
            <a:off x="177800" y="165100"/>
            <a:ext cx="6792913" cy="600075"/>
          </a:xfrm>
          <a:prstGeom prst="rect">
            <a:avLst/>
          </a:prstGeom>
          <a:noFill/>
          <a:ln w="9525">
            <a:noFill/>
            <a:miter lim="800000"/>
            <a:headEnd/>
            <a:tailEnd/>
          </a:ln>
        </p:spPr>
        <p:txBody>
          <a:bodyPr lIns="0" rIns="0">
            <a:prstTxWarp prst="textNoShape">
              <a:avLst/>
            </a:prstTxWarp>
          </a:bodyPr>
          <a:lstStyle/>
          <a:p>
            <a:pPr>
              <a:lnSpc>
                <a:spcPct val="95000"/>
              </a:lnSpc>
            </a:pPr>
            <a:r>
              <a:rPr lang="en-US" sz="2800" b="1">
                <a:solidFill>
                  <a:schemeClr val="bg1"/>
                </a:solidFill>
              </a:rPr>
              <a:t>INTRODUCTION</a:t>
            </a:r>
            <a:endParaRPr lang="de-DE" sz="2800" b="1">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14325" y="142875"/>
            <a:ext cx="6297613" cy="600075"/>
          </a:xfrm>
        </p:spPr>
        <p:txBody>
          <a:bodyPr/>
          <a:lstStyle/>
          <a:p>
            <a:pPr eaLnBrk="1" hangingPunct="1"/>
            <a:r>
              <a:rPr lang="en-US" sz="2400"/>
              <a:t>SPM IS IMPORTANT IN CONSERVATION</a:t>
            </a:r>
            <a:endParaRPr lang="de-DE"/>
          </a:p>
        </p:txBody>
      </p:sp>
      <p:sp>
        <p:nvSpPr>
          <p:cNvPr id="30723" name="Rectangle 4"/>
          <p:cNvSpPr>
            <a:spLocks noChangeArrowheads="1"/>
          </p:cNvSpPr>
          <p:nvPr/>
        </p:nvSpPr>
        <p:spPr bwMode="auto">
          <a:xfrm>
            <a:off x="442913" y="2952750"/>
            <a:ext cx="7870825" cy="417513"/>
          </a:xfrm>
          <a:prstGeom prst="rect">
            <a:avLst/>
          </a:prstGeom>
          <a:noFill/>
          <a:ln w="9525">
            <a:noFill/>
            <a:miter lim="800000"/>
            <a:headEnd/>
            <a:tailEnd/>
          </a:ln>
        </p:spPr>
        <p:txBody>
          <a:bodyPr lIns="0" tIns="0" rIns="0" bIns="0" anchor="ctr">
            <a:prstTxWarp prst="textNoShape">
              <a:avLst/>
            </a:prstTxWarp>
          </a:bodyPr>
          <a:lstStyle/>
          <a:p>
            <a:pPr defTabSz="801688" eaLnBrk="0" hangingPunct="0"/>
            <a:r>
              <a:rPr lang="de-DE" sz="3200" b="1">
                <a:solidFill>
                  <a:schemeClr val="accent1"/>
                </a:solidFill>
              </a:rPr>
              <a:t>1. SPM is widely acknowledged as important in conservation.</a:t>
            </a:r>
          </a:p>
        </p:txBody>
      </p:sp>
      <p:pic>
        <p:nvPicPr>
          <p:cNvPr id="30724" name="Picture 5" descr="benedicta 2.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272213" y="4194175"/>
            <a:ext cx="2871787" cy="26638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ags/tag1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DLZIllbaOEGUnFz4zi2W2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8ptFLU8EmW8ZqSOTh0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2ytvKM6uZUuC_CLYrwMRbw"/>
</p:tagLst>
</file>

<file path=ppt/tags/tag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9.xml><?xml version="1.0" encoding="utf-8"?>
<p:tagLst xmlns:a="http://schemas.openxmlformats.org/drawingml/2006/main" xmlns:r="http://schemas.openxmlformats.org/officeDocument/2006/relationships" xmlns:p="http://schemas.openxmlformats.org/presentationml/2006/main">
  <p:tag name="JPM_SLIDE_ROLE" val="jpmPage"/>
</p:tagLst>
</file>

<file path=ppt/theme/theme1.xml><?xml version="1.0" encoding="utf-8"?>
<a:theme xmlns:a="http://schemas.openxmlformats.org/drawingml/2006/main" name="Standarddesign">
  <a:themeElements>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82740"/>
        </a:dk2>
        <a:lt2>
          <a:srgbClr val="BE0009"/>
        </a:lt2>
        <a:accent1>
          <a:srgbClr val="1C4C74"/>
        </a:accent1>
        <a:accent2>
          <a:srgbClr val="2C6D92"/>
        </a:accent2>
        <a:accent3>
          <a:srgbClr val="FFFFFF"/>
        </a:accent3>
        <a:accent4>
          <a:srgbClr val="000000"/>
        </a:accent4>
        <a:accent5>
          <a:srgbClr val="ABB2BC"/>
        </a:accent5>
        <a:accent6>
          <a:srgbClr val="276284"/>
        </a:accent6>
        <a:hlink>
          <a:srgbClr val="4797B9"/>
        </a:hlink>
        <a:folHlink>
          <a:srgbClr val="65C3E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5891</TotalTime>
  <Words>4381</Words>
  <Application>Microsoft Office PowerPoint</Application>
  <PresentationFormat>On-screen Show (4:3)</PresentationFormat>
  <Paragraphs>485</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39</vt:i4>
      </vt:variant>
    </vt:vector>
  </HeadingPairs>
  <TitlesOfParts>
    <vt:vector size="40" baseType="lpstr">
      <vt:lpstr>Standarddesign</vt:lpstr>
      <vt:lpstr>Performance Measurement in the Conservation Community</vt:lpstr>
      <vt:lpstr>INTRODUCTION</vt:lpstr>
      <vt:lpstr>INTRODUCTION</vt:lpstr>
      <vt:lpstr>Slide 4</vt:lpstr>
      <vt:lpstr>Slide 5</vt:lpstr>
      <vt:lpstr>Slide 6</vt:lpstr>
      <vt:lpstr>Slide 7</vt:lpstr>
      <vt:lpstr>Slide 8</vt:lpstr>
      <vt:lpstr>SPM IS IMPORTANT IN CONSERVATION</vt:lpstr>
      <vt:lpstr>Slide 10</vt:lpstr>
      <vt:lpstr>Slide 11</vt:lpstr>
      <vt:lpstr>Slide 12</vt:lpstr>
      <vt:lpstr>Slide 13</vt:lpstr>
      <vt:lpstr>Slide 14</vt:lpstr>
      <vt:lpstr>Slide 15</vt:lpstr>
      <vt:lpstr>SPM IS NOT DONE WIDELY</vt:lpstr>
      <vt:lpstr>Slide 17</vt:lpstr>
      <vt:lpstr>Slide 18</vt:lpstr>
      <vt:lpstr>Slide 19</vt:lpstr>
      <vt:lpstr>Slide 20</vt:lpstr>
      <vt:lpstr>Slide 21</vt:lpstr>
      <vt:lpstr>Slide 22</vt:lpstr>
      <vt:lpstr>KEY INGREDIENTS TO PROGRESS TO DATE</vt:lpstr>
      <vt:lpstr>Slide 24</vt:lpstr>
      <vt:lpstr>Slide 25</vt:lpstr>
      <vt:lpstr>Slide 26</vt:lpstr>
      <vt:lpstr>Slide 27</vt:lpstr>
      <vt:lpstr>CRITICAL OBSTACLES TO PROGRESS</vt:lpstr>
      <vt:lpstr>Slide 29</vt:lpstr>
      <vt:lpstr>Slide 30</vt:lpstr>
      <vt:lpstr>Slide 31</vt:lpstr>
      <vt:lpstr>Slide 32</vt:lpstr>
      <vt:lpstr>SPM: Obstacles to SPM</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PresentationPoint</dc:creator>
  <cp:lastModifiedBy> </cp:lastModifiedBy>
  <cp:revision>541</cp:revision>
  <cp:lastPrinted>2005-03-15T07:48:11Z</cp:lastPrinted>
  <dcterms:created xsi:type="dcterms:W3CDTF">2010-05-01T15:21:20Z</dcterms:created>
  <dcterms:modified xsi:type="dcterms:W3CDTF">2010-05-02T19:21:21Z</dcterms:modified>
</cp:coreProperties>
</file>