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31"/>
  </p:notesMasterIdLst>
  <p:sldIdLst>
    <p:sldId id="450" r:id="rId3"/>
    <p:sldId id="512" r:id="rId4"/>
    <p:sldId id="602" r:id="rId5"/>
    <p:sldId id="504" r:id="rId6"/>
    <p:sldId id="603" r:id="rId7"/>
    <p:sldId id="605" r:id="rId8"/>
    <p:sldId id="452" r:id="rId9"/>
    <p:sldId id="530" r:id="rId10"/>
    <p:sldId id="601" r:id="rId11"/>
    <p:sldId id="491" r:id="rId12"/>
    <p:sldId id="582" r:id="rId13"/>
    <p:sldId id="513" r:id="rId14"/>
    <p:sldId id="536" r:id="rId15"/>
    <p:sldId id="587" r:id="rId16"/>
    <p:sldId id="588" r:id="rId17"/>
    <p:sldId id="591" r:id="rId18"/>
    <p:sldId id="589" r:id="rId19"/>
    <p:sldId id="586" r:id="rId20"/>
    <p:sldId id="592" r:id="rId21"/>
    <p:sldId id="563" r:id="rId22"/>
    <p:sldId id="564" r:id="rId23"/>
    <p:sldId id="593" r:id="rId24"/>
    <p:sldId id="594" r:id="rId25"/>
    <p:sldId id="595" r:id="rId26"/>
    <p:sldId id="596" r:id="rId27"/>
    <p:sldId id="597" r:id="rId28"/>
    <p:sldId id="598" r:id="rId29"/>
    <p:sldId id="600"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2B2B2"/>
    <a:srgbClr val="F0F0F0"/>
    <a:srgbClr val="FFFF00"/>
    <a:srgbClr val="006600"/>
    <a:srgbClr val="33CC33"/>
    <a:srgbClr val="F8F8F8"/>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9" autoAdjust="0"/>
    <p:restoredTop sz="83119" autoAdjust="0"/>
  </p:normalViewPr>
  <p:slideViewPr>
    <p:cSldViewPr>
      <p:cViewPr>
        <p:scale>
          <a:sx n="80" d="100"/>
          <a:sy n="80" d="100"/>
        </p:scale>
        <p:origin x="-1068" y="-648"/>
      </p:cViewPr>
      <p:guideLst>
        <p:guide orient="horz" pos="1070"/>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68"/>
    </p:cViewPr>
  </p:sorterViewPr>
  <p:notesViewPr>
    <p:cSldViewPr>
      <p:cViewPr>
        <p:scale>
          <a:sx n="75" d="100"/>
          <a:sy n="75" d="100"/>
        </p:scale>
        <p:origin x="-1284"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C59A9E17-0F42-4292-A92F-B2991660C0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C16245E-551B-47C2-A2E7-8A261005F3FC}" type="slidenum">
              <a:rPr lang="en-US" smtClean="0">
                <a:latin typeface="Arial" pitchFamily="34" charset="0"/>
              </a:rPr>
              <a:pPr/>
              <a:t>1</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latin typeface="Arial" pitchFamily="34" charset="0"/>
            </a:endParaRPr>
          </a:p>
        </p:txBody>
      </p:sp>
      <p:sp>
        <p:nvSpPr>
          <p:cNvPr id="24580" name="Slide Number Placeholder 3"/>
          <p:cNvSpPr>
            <a:spLocks noGrp="1"/>
          </p:cNvSpPr>
          <p:nvPr>
            <p:ph type="sldNum" sz="quarter" idx="5"/>
          </p:nvPr>
        </p:nvSpPr>
        <p:spPr>
          <a:noFill/>
        </p:spPr>
        <p:txBody>
          <a:bodyPr/>
          <a:lstStyle/>
          <a:p>
            <a:fld id="{86EE020F-FC9F-4856-ACB6-33A1BC0F1700}"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79EDA609-BE53-44AE-9FAB-1A019D03ADF8}"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Need to have clear, measureable, time-bound statements</a:t>
            </a:r>
            <a:r>
              <a:rPr lang="en-US" baseline="0" dirty="0" smtClean="0"/>
              <a:t> of desired results</a:t>
            </a:r>
          </a:p>
          <a:p>
            <a:pPr marL="228600" indent="-228600">
              <a:buAutoNum type="arabicPeriod"/>
            </a:pPr>
            <a:r>
              <a:rPr lang="en-US" baseline="0" dirty="0" smtClean="0"/>
              <a:t>Theory of change – what are our key assumptions that link our actions to our desired results</a:t>
            </a:r>
          </a:p>
          <a:p>
            <a:pPr marL="228600" indent="-228600">
              <a:buAutoNum type="arabicPeriod"/>
            </a:pPr>
            <a:r>
              <a:rPr lang="en-US" baseline="0" dirty="0" smtClean="0"/>
              <a:t>Reporting on progress needs to be public, open access</a:t>
            </a:r>
            <a:endParaRPr lang="en-US" dirty="0"/>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dirty="0" smtClean="0"/>
              <a:t>Specify short-term and long-term results</a:t>
            </a:r>
          </a:p>
          <a:p>
            <a:pPr lvl="0">
              <a:buFont typeface="Arial" pitchFamily="34" charset="0"/>
              <a:buChar char="•"/>
            </a:pPr>
            <a:r>
              <a:rPr lang="en-US" sz="2800" dirty="0" smtClean="0"/>
              <a:t>Short-term results (e.g., funding secured, changes in policy) </a:t>
            </a:r>
          </a:p>
          <a:p>
            <a:pPr lvl="0">
              <a:buFont typeface="Arial" pitchFamily="34" charset="0"/>
              <a:buChar char="•"/>
            </a:pPr>
            <a:r>
              <a:rPr lang="en-US" sz="2800" dirty="0" smtClean="0"/>
              <a:t>Long-term results (e.g., threats abated &amp; biodiversity targets improved)</a:t>
            </a:r>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Theory of change – what are our key assumptions that link our actions to our desired results</a:t>
            </a:r>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3 Reporting Metrics for SEM information</a:t>
            </a:r>
            <a:endParaRPr lang="en-US" dirty="0"/>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85EF6A6-4745-4D69-9353-7E2A48B382ED}" type="slidenum">
              <a:rPr lang="en-US" smtClean="0">
                <a:latin typeface="Arial" pitchFamily="34" charset="0"/>
              </a:rPr>
              <a:pPr/>
              <a:t>7</a:t>
            </a:fld>
            <a:endParaRPr lang="en-US" smtClean="0">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133465B-C89D-42E5-9E54-C5D6EF67A710}" type="slidenum">
              <a:rPr lang="en-US" smtClean="0">
                <a:latin typeface="Arial" pitchFamily="34" charset="0"/>
              </a:rPr>
              <a:pPr/>
              <a:t>8</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59A9E17-0F42-4292-A92F-B2991660C00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skyscape_copyright1"/>
          <p:cNvPicPr>
            <a:picLocks noChangeAspect="1" noChangeArrowheads="1"/>
          </p:cNvPicPr>
          <p:nvPr userDrawn="1"/>
        </p:nvPicPr>
        <p:blipFill>
          <a:blip r:embed="rId2" cstate="print"/>
          <a:srcRect/>
          <a:stretch>
            <a:fillRect/>
          </a:stretch>
        </p:blipFill>
        <p:spPr bwMode="auto">
          <a:xfrm>
            <a:off x="0" y="0"/>
            <a:ext cx="9144000" cy="6911975"/>
          </a:xfrm>
          <a:prstGeom prst="rect">
            <a:avLst/>
          </a:prstGeom>
          <a:noFill/>
          <a:ln w="9525">
            <a:noFill/>
            <a:miter lim="800000"/>
            <a:headEnd/>
            <a:tailEnd/>
          </a:ln>
        </p:spPr>
      </p:pic>
      <p:pic>
        <p:nvPicPr>
          <p:cNvPr id="5" name="Picture 14" descr="TNCLogoPrimary_1C_349"/>
          <p:cNvPicPr>
            <a:picLocks noChangeAspect="1" noChangeArrowheads="1"/>
          </p:cNvPicPr>
          <p:nvPr userDrawn="1"/>
        </p:nvPicPr>
        <p:blipFill>
          <a:blip r:embed="rId3" cstate="print"/>
          <a:srcRect/>
          <a:stretch>
            <a:fillRect/>
          </a:stretch>
        </p:blipFill>
        <p:spPr bwMode="auto">
          <a:xfrm>
            <a:off x="0" y="0"/>
            <a:ext cx="1981200" cy="990600"/>
          </a:xfrm>
          <a:prstGeom prst="rect">
            <a:avLst/>
          </a:prstGeom>
          <a:noFill/>
          <a:ln w="9525">
            <a:noFill/>
            <a:miter lim="800000"/>
            <a:headEnd/>
            <a:tailEnd/>
          </a:ln>
        </p:spPr>
      </p:pic>
      <p:sp>
        <p:nvSpPr>
          <p:cNvPr id="120835" name="Rectangle 3"/>
          <p:cNvSpPr>
            <a:spLocks noGrp="1" noChangeArrowheads="1"/>
          </p:cNvSpPr>
          <p:nvPr>
            <p:ph type="ctrTitle"/>
          </p:nvPr>
        </p:nvSpPr>
        <p:spPr>
          <a:xfrm>
            <a:off x="304800" y="2362200"/>
            <a:ext cx="6477000" cy="1524000"/>
          </a:xfrm>
        </p:spPr>
        <p:txBody>
          <a:bodyPr/>
          <a:lstStyle>
            <a:lvl1pPr>
              <a:defRPr sz="4800"/>
            </a:lvl1pPr>
          </a:lstStyle>
          <a:p>
            <a:r>
              <a:rPr lang="en-US"/>
              <a:t>Click to edit Master title style</a:t>
            </a:r>
          </a:p>
        </p:txBody>
      </p:sp>
      <p:sp>
        <p:nvSpPr>
          <p:cNvPr id="120836" name="Rectangle 4"/>
          <p:cNvSpPr>
            <a:spLocks noGrp="1" noChangeArrowheads="1"/>
          </p:cNvSpPr>
          <p:nvPr>
            <p:ph type="subTitle" idx="1"/>
          </p:nvPr>
        </p:nvSpPr>
        <p:spPr>
          <a:xfrm>
            <a:off x="3886200" y="5029200"/>
            <a:ext cx="5105400" cy="1066800"/>
          </a:xfrm>
        </p:spPr>
        <p:txBody>
          <a:bodyPr/>
          <a:lstStyle>
            <a:lvl1pPr marL="0" indent="0">
              <a:buFontTx/>
              <a:buNone/>
              <a:defRPr sz="3600" b="1" i="1">
                <a:latin typeface="Garamond" pitchFamily="18"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0"/>
            <a:ext cx="20002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58483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629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524000"/>
            <a:ext cx="3695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3695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3695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3695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kyscape banner"/>
          <p:cNvPicPr>
            <a:picLocks noChangeAspect="1" noChangeArrowheads="1"/>
          </p:cNvPicPr>
          <p:nvPr userDrawn="1"/>
        </p:nvPicPr>
        <p:blipFill>
          <a:blip r:embed="rId14" cstate="print"/>
          <a:srcRect/>
          <a:stretch>
            <a:fillRect/>
          </a:stretch>
        </p:blipFill>
        <p:spPr bwMode="auto">
          <a:xfrm>
            <a:off x="0" y="0"/>
            <a:ext cx="9144000" cy="12192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209800" y="0"/>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38200" y="1524000"/>
            <a:ext cx="7543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3" name="Rectangle 5"/>
          <p:cNvSpPr>
            <a:spLocks noChangeArrowheads="1"/>
          </p:cNvSpPr>
          <p:nvPr userDrawn="1"/>
        </p:nvSpPr>
        <p:spPr bwMode="auto">
          <a:xfrm>
            <a:off x="3276600" y="228600"/>
            <a:ext cx="5562600" cy="762000"/>
          </a:xfrm>
          <a:prstGeom prst="rect">
            <a:avLst/>
          </a:prstGeom>
          <a:noFill/>
          <a:ln w="9525">
            <a:noFill/>
            <a:miter lim="800000"/>
            <a:headEnd/>
            <a:tailEnd/>
          </a:ln>
          <a:effectLst/>
        </p:spPr>
        <p:txBody>
          <a:bodyPr anchor="ctr"/>
          <a:lstStyle/>
          <a:p>
            <a:pPr>
              <a:defRPr/>
            </a:pPr>
            <a:endParaRPr lang="en-US" sz="4000" b="1">
              <a:solidFill>
                <a:srgbClr val="FFFFFF"/>
              </a:solidFill>
              <a:latin typeface="Garamond" pitchFamily="18" charset="0"/>
            </a:endParaRPr>
          </a:p>
        </p:txBody>
      </p:sp>
      <p:pic>
        <p:nvPicPr>
          <p:cNvPr id="1030" name="Picture 8" descr="TNCLogoPrimary_1C_349"/>
          <p:cNvPicPr>
            <a:picLocks noChangeAspect="1" noChangeArrowheads="1"/>
          </p:cNvPicPr>
          <p:nvPr userDrawn="1"/>
        </p:nvPicPr>
        <p:blipFill>
          <a:blip r:embed="rId15" cstate="print"/>
          <a:srcRect/>
          <a:stretch>
            <a:fillRect/>
          </a:stretch>
        </p:blipFill>
        <p:spPr bwMode="auto">
          <a:xfrm>
            <a:off x="0" y="0"/>
            <a:ext cx="1981200"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rtl="0" eaLnBrk="0" fontAlgn="base" hangingPunct="0">
        <a:spcBef>
          <a:spcPct val="0"/>
        </a:spcBef>
        <a:spcAft>
          <a:spcPct val="0"/>
        </a:spcAft>
        <a:defRPr sz="4000" b="1">
          <a:solidFill>
            <a:srgbClr val="FFFFFF"/>
          </a:solidFill>
          <a:latin typeface="+mj-lt"/>
          <a:ea typeface="+mj-ea"/>
          <a:cs typeface="+mj-cs"/>
        </a:defRPr>
      </a:lvl1pPr>
      <a:lvl2pPr algn="l" rtl="0" eaLnBrk="0" fontAlgn="base" hangingPunct="0">
        <a:spcBef>
          <a:spcPct val="0"/>
        </a:spcBef>
        <a:spcAft>
          <a:spcPct val="0"/>
        </a:spcAft>
        <a:defRPr sz="4000" b="1">
          <a:solidFill>
            <a:srgbClr val="FFFFFF"/>
          </a:solidFill>
          <a:latin typeface="Garamond" pitchFamily="18" charset="0"/>
        </a:defRPr>
      </a:lvl2pPr>
      <a:lvl3pPr algn="l" rtl="0" eaLnBrk="0" fontAlgn="base" hangingPunct="0">
        <a:spcBef>
          <a:spcPct val="0"/>
        </a:spcBef>
        <a:spcAft>
          <a:spcPct val="0"/>
        </a:spcAft>
        <a:defRPr sz="4000" b="1">
          <a:solidFill>
            <a:srgbClr val="FFFFFF"/>
          </a:solidFill>
          <a:latin typeface="Garamond" pitchFamily="18" charset="0"/>
        </a:defRPr>
      </a:lvl3pPr>
      <a:lvl4pPr algn="l" rtl="0" eaLnBrk="0" fontAlgn="base" hangingPunct="0">
        <a:spcBef>
          <a:spcPct val="0"/>
        </a:spcBef>
        <a:spcAft>
          <a:spcPct val="0"/>
        </a:spcAft>
        <a:defRPr sz="4000" b="1">
          <a:solidFill>
            <a:srgbClr val="FFFFFF"/>
          </a:solidFill>
          <a:latin typeface="Garamond" pitchFamily="18" charset="0"/>
        </a:defRPr>
      </a:lvl4pPr>
      <a:lvl5pPr algn="l" rtl="0" eaLnBrk="0" fontAlgn="base" hangingPunct="0">
        <a:spcBef>
          <a:spcPct val="0"/>
        </a:spcBef>
        <a:spcAft>
          <a:spcPct val="0"/>
        </a:spcAft>
        <a:defRPr sz="4000" b="1">
          <a:solidFill>
            <a:srgbClr val="FFFFFF"/>
          </a:solidFill>
          <a:latin typeface="Garamond" pitchFamily="18" charset="0"/>
        </a:defRPr>
      </a:lvl5pPr>
      <a:lvl6pPr marL="457200" algn="l" rtl="0" fontAlgn="base">
        <a:spcBef>
          <a:spcPct val="0"/>
        </a:spcBef>
        <a:spcAft>
          <a:spcPct val="0"/>
        </a:spcAft>
        <a:defRPr sz="4000" b="1">
          <a:solidFill>
            <a:srgbClr val="FFFFFF"/>
          </a:solidFill>
          <a:latin typeface="Garamond" pitchFamily="18" charset="0"/>
        </a:defRPr>
      </a:lvl6pPr>
      <a:lvl7pPr marL="914400" algn="l" rtl="0" fontAlgn="base">
        <a:spcBef>
          <a:spcPct val="0"/>
        </a:spcBef>
        <a:spcAft>
          <a:spcPct val="0"/>
        </a:spcAft>
        <a:defRPr sz="4000" b="1">
          <a:solidFill>
            <a:srgbClr val="FFFFFF"/>
          </a:solidFill>
          <a:latin typeface="Garamond" pitchFamily="18" charset="0"/>
        </a:defRPr>
      </a:lvl7pPr>
      <a:lvl8pPr marL="1371600" algn="l" rtl="0" fontAlgn="base">
        <a:spcBef>
          <a:spcPct val="0"/>
        </a:spcBef>
        <a:spcAft>
          <a:spcPct val="0"/>
        </a:spcAft>
        <a:defRPr sz="4000" b="1">
          <a:solidFill>
            <a:srgbClr val="FFFFFF"/>
          </a:solidFill>
          <a:latin typeface="Garamond" pitchFamily="18" charset="0"/>
        </a:defRPr>
      </a:lvl8pPr>
      <a:lvl9pPr marL="1828800" algn="l" rtl="0" fontAlgn="base">
        <a:spcBef>
          <a:spcPct val="0"/>
        </a:spcBef>
        <a:spcAft>
          <a:spcPct val="0"/>
        </a:spcAft>
        <a:defRPr sz="4000" b="1">
          <a:solidFill>
            <a:srgbClr val="FFFFFF"/>
          </a:solidFill>
          <a:latin typeface="Garamond"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2362200"/>
            <a:ext cx="82296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7" descr="skyscape banner"/>
          <p:cNvPicPr>
            <a:picLocks noChangeAspect="1" noChangeArrowheads="1"/>
          </p:cNvPicPr>
          <p:nvPr userDrawn="1"/>
        </p:nvPicPr>
        <p:blipFill>
          <a:blip r:embed="rId13" cstate="print"/>
          <a:srcRect/>
          <a:stretch>
            <a:fillRect/>
          </a:stretch>
        </p:blipFill>
        <p:spPr bwMode="auto">
          <a:xfrm>
            <a:off x="0" y="0"/>
            <a:ext cx="91440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Garamond" pitchFamily="18" charset="0"/>
        </a:defRPr>
      </a:lvl2pPr>
      <a:lvl3pPr algn="l" rtl="0" eaLnBrk="0" fontAlgn="base" hangingPunct="0">
        <a:spcBef>
          <a:spcPct val="0"/>
        </a:spcBef>
        <a:spcAft>
          <a:spcPct val="0"/>
        </a:spcAft>
        <a:defRPr sz="4000" b="1">
          <a:solidFill>
            <a:schemeClr val="tx2"/>
          </a:solidFill>
          <a:latin typeface="Garamond" pitchFamily="18" charset="0"/>
        </a:defRPr>
      </a:lvl3pPr>
      <a:lvl4pPr algn="l" rtl="0" eaLnBrk="0" fontAlgn="base" hangingPunct="0">
        <a:spcBef>
          <a:spcPct val="0"/>
        </a:spcBef>
        <a:spcAft>
          <a:spcPct val="0"/>
        </a:spcAft>
        <a:defRPr sz="4000" b="1">
          <a:solidFill>
            <a:schemeClr val="tx2"/>
          </a:solidFill>
          <a:latin typeface="Garamond" pitchFamily="18" charset="0"/>
        </a:defRPr>
      </a:lvl4pPr>
      <a:lvl5pPr algn="l" rtl="0" eaLnBrk="0" fontAlgn="base" hangingPunct="0">
        <a:spcBef>
          <a:spcPct val="0"/>
        </a:spcBef>
        <a:spcAft>
          <a:spcPct val="0"/>
        </a:spcAft>
        <a:defRPr sz="4000" b="1">
          <a:solidFill>
            <a:schemeClr val="tx2"/>
          </a:solidFill>
          <a:latin typeface="Garamond" pitchFamily="18" charset="0"/>
        </a:defRPr>
      </a:lvl5pPr>
      <a:lvl6pPr marL="457200" algn="l" rtl="0" fontAlgn="base">
        <a:spcBef>
          <a:spcPct val="0"/>
        </a:spcBef>
        <a:spcAft>
          <a:spcPct val="0"/>
        </a:spcAft>
        <a:defRPr sz="4000" b="1">
          <a:solidFill>
            <a:schemeClr val="tx2"/>
          </a:solidFill>
          <a:latin typeface="Garamond" pitchFamily="18" charset="0"/>
        </a:defRPr>
      </a:lvl6pPr>
      <a:lvl7pPr marL="914400" algn="l" rtl="0" fontAlgn="base">
        <a:spcBef>
          <a:spcPct val="0"/>
        </a:spcBef>
        <a:spcAft>
          <a:spcPct val="0"/>
        </a:spcAft>
        <a:defRPr sz="4000" b="1">
          <a:solidFill>
            <a:schemeClr val="tx2"/>
          </a:solidFill>
          <a:latin typeface="Garamond" pitchFamily="18" charset="0"/>
        </a:defRPr>
      </a:lvl7pPr>
      <a:lvl8pPr marL="1371600" algn="l" rtl="0" fontAlgn="base">
        <a:spcBef>
          <a:spcPct val="0"/>
        </a:spcBef>
        <a:spcAft>
          <a:spcPct val="0"/>
        </a:spcAft>
        <a:defRPr sz="4000" b="1">
          <a:solidFill>
            <a:schemeClr val="tx2"/>
          </a:solidFill>
          <a:latin typeface="Garamond" pitchFamily="18" charset="0"/>
        </a:defRPr>
      </a:lvl8pPr>
      <a:lvl9pPr marL="1828800" algn="l"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chesapeakebay.net/status_restoration.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conpro.tnc.org/" TargetMode="External"/><Relationship Id="rId5" Type="http://schemas.openxmlformats.org/officeDocument/2006/relationships/hyperlink" Target="http://miradi.org/"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1066800"/>
            <a:ext cx="7381875" cy="4267200"/>
          </a:xfrm>
        </p:spPr>
        <p:txBody>
          <a:bodyPr/>
          <a:lstStyle/>
          <a:p>
            <a:pPr eaLnBrk="1" hangingPunct="1"/>
            <a:r>
              <a:rPr lang="en-US" sz="4400" dirty="0" smtClean="0">
                <a:solidFill>
                  <a:schemeClr val="tx1"/>
                </a:solidFill>
                <a:latin typeface="Times New Roman" pitchFamily="18" charset="0"/>
              </a:rPr>
              <a:t>Managing with Measures</a:t>
            </a:r>
            <a:br>
              <a:rPr lang="en-US" sz="4400" dirty="0" smtClean="0">
                <a:solidFill>
                  <a:schemeClr val="tx1"/>
                </a:solidFill>
                <a:latin typeface="Times New Roman" pitchFamily="18" charset="0"/>
              </a:rPr>
            </a:br>
            <a:r>
              <a:rPr lang="en-US" sz="3600" i="1" dirty="0" smtClean="0">
                <a:solidFill>
                  <a:schemeClr val="tx1"/>
                </a:solidFill>
                <a:latin typeface="Times New Roman" pitchFamily="18" charset="0"/>
              </a:rPr>
              <a:t>Information Systems for Tracking and Reporting of Strategy Effectiveness Measures</a:t>
            </a:r>
            <a:br>
              <a:rPr lang="en-US" sz="3600" i="1" dirty="0" smtClean="0">
                <a:solidFill>
                  <a:schemeClr val="tx1"/>
                </a:solidFill>
                <a:latin typeface="Times New Roman" pitchFamily="18" charset="0"/>
              </a:rPr>
            </a:br>
            <a:r>
              <a:rPr lang="en-US" sz="3600" i="1" dirty="0" smtClean="0">
                <a:solidFill>
                  <a:schemeClr val="tx1"/>
                </a:solidFill>
                <a:latin typeface="Times New Roman" pitchFamily="18" charset="0"/>
              </a:rPr>
              <a:t/>
            </a:r>
            <a:br>
              <a:rPr lang="en-US" sz="3600" i="1" dirty="0" smtClean="0">
                <a:solidFill>
                  <a:schemeClr val="tx1"/>
                </a:solidFill>
                <a:latin typeface="Times New Roman" pitchFamily="18" charset="0"/>
              </a:rPr>
            </a:br>
            <a:r>
              <a:rPr lang="en-US" sz="2400" i="1" dirty="0" smtClean="0">
                <a:solidFill>
                  <a:schemeClr val="tx1"/>
                </a:solidFill>
                <a:latin typeface="Times New Roman" pitchFamily="18" charset="0"/>
              </a:rPr>
              <a:t>Screen shots from live demonstration delivered at the Conservation Measures Summit in Palo Alto, California on May 5, 2010</a:t>
            </a:r>
            <a:r>
              <a:rPr lang="en-US" sz="3600" i="1" dirty="0" smtClean="0">
                <a:solidFill>
                  <a:schemeClr val="tx1"/>
                </a:solidFill>
                <a:latin typeface="Times New Roman" pitchFamily="18" charset="0"/>
              </a:rPr>
              <a:t/>
            </a:r>
            <a:br>
              <a:rPr lang="en-US" sz="3600" i="1" dirty="0" smtClean="0">
                <a:solidFill>
                  <a:schemeClr val="tx1"/>
                </a:solidFill>
                <a:latin typeface="Times New Roman" pitchFamily="18" charset="0"/>
              </a:rPr>
            </a:br>
            <a:endParaRPr lang="en-US" sz="3600" i="1" dirty="0" smtClean="0">
              <a:solidFill>
                <a:schemeClr val="tx1"/>
              </a:solidFill>
              <a:latin typeface="Times New Roman" pitchFamily="18" charset="0"/>
            </a:endParaRPr>
          </a:p>
        </p:txBody>
      </p:sp>
      <p:pic>
        <p:nvPicPr>
          <p:cNvPr id="5123" name="Picture 3" descr="TNCLogoPrimary_1C_349"/>
          <p:cNvPicPr>
            <a:picLocks noChangeAspect="1" noChangeArrowheads="1"/>
          </p:cNvPicPr>
          <p:nvPr/>
        </p:nvPicPr>
        <p:blipFill>
          <a:blip r:embed="rId3" cstate="print"/>
          <a:srcRect/>
          <a:stretch>
            <a:fillRect/>
          </a:stretch>
        </p:blipFill>
        <p:spPr bwMode="auto">
          <a:xfrm>
            <a:off x="0" y="0"/>
            <a:ext cx="1981200" cy="990600"/>
          </a:xfrm>
          <a:prstGeom prst="rect">
            <a:avLst/>
          </a:prstGeom>
          <a:noFill/>
          <a:ln w="9525">
            <a:noFill/>
            <a:miter lim="800000"/>
            <a:headEnd/>
            <a:tailEnd/>
          </a:ln>
        </p:spPr>
      </p:pic>
      <p:sp>
        <p:nvSpPr>
          <p:cNvPr id="5124" name="Text Box 4"/>
          <p:cNvSpPr txBox="1">
            <a:spLocks noChangeArrowheads="1"/>
          </p:cNvSpPr>
          <p:nvPr/>
        </p:nvSpPr>
        <p:spPr bwMode="auto">
          <a:xfrm>
            <a:off x="4572000" y="5461337"/>
            <a:ext cx="4267200" cy="1015663"/>
          </a:xfrm>
          <a:prstGeom prst="rect">
            <a:avLst/>
          </a:prstGeom>
          <a:noFill/>
          <a:ln w="9525" algn="ctr">
            <a:noFill/>
            <a:miter lim="800000"/>
            <a:headEnd/>
            <a:tailEnd/>
          </a:ln>
        </p:spPr>
        <p:txBody>
          <a:bodyPr>
            <a:spAutoFit/>
          </a:bodyPr>
          <a:lstStyle/>
          <a:p>
            <a:pPr algn="r">
              <a:spcBef>
                <a:spcPts val="0"/>
              </a:spcBef>
            </a:pPr>
            <a:r>
              <a:rPr lang="en-US" sz="2000" dirty="0" smtClean="0"/>
              <a:t>Dan Salzer</a:t>
            </a:r>
          </a:p>
          <a:p>
            <a:pPr algn="r">
              <a:spcBef>
                <a:spcPts val="0"/>
              </a:spcBef>
            </a:pPr>
            <a:r>
              <a:rPr lang="en-US" sz="2000" dirty="0" smtClean="0"/>
              <a:t>Conservation Science</a:t>
            </a:r>
          </a:p>
          <a:p>
            <a:pPr algn="r">
              <a:spcBef>
                <a:spcPts val="0"/>
              </a:spcBef>
            </a:pPr>
            <a:r>
              <a:rPr lang="en-US" sz="2000" dirty="0" smtClean="0"/>
              <a:t>The Nature Conservancy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304800" y="2514600"/>
            <a:ext cx="8583612" cy="3024187"/>
          </a:xfrm>
          <a:prstGeom prst="rect">
            <a:avLst/>
          </a:prstGeom>
          <a:noFill/>
          <a:ln w="9525" algn="ctr">
            <a:noFill/>
            <a:miter lim="800000"/>
            <a:headEnd/>
            <a:tailEnd/>
          </a:ln>
        </p:spPr>
      </p:pic>
      <p:sp>
        <p:nvSpPr>
          <p:cNvPr id="4" name="Rectangle 3"/>
          <p:cNvSpPr/>
          <p:nvPr/>
        </p:nvSpPr>
        <p:spPr>
          <a:xfrm>
            <a:off x="381000" y="1371600"/>
            <a:ext cx="8382000" cy="923330"/>
          </a:xfrm>
          <a:prstGeom prst="rect">
            <a:avLst/>
          </a:prstGeom>
        </p:spPr>
        <p:txBody>
          <a:bodyPr wrap="square">
            <a:spAutoFit/>
          </a:bodyPr>
          <a:lstStyle/>
          <a:p>
            <a:r>
              <a:rPr lang="en-US" b="1" dirty="0" smtClean="0"/>
              <a:t>Objective for Wetlands: </a:t>
            </a:r>
            <a:r>
              <a:rPr lang="en-US" dirty="0" smtClean="0"/>
              <a:t>Restore 25,000 acres of wetlands in the watershed portions of Maryland, Pennsylvania, Virginia and the District of Columbia by 2010.</a:t>
            </a:r>
            <a:endParaRPr lang="en-US" dirty="0"/>
          </a:p>
        </p:txBody>
      </p:sp>
      <p:sp>
        <p:nvSpPr>
          <p:cNvPr id="5" name="TextBox 4"/>
          <p:cNvSpPr txBox="1"/>
          <p:nvPr/>
        </p:nvSpPr>
        <p:spPr>
          <a:xfrm>
            <a:off x="2362200" y="228600"/>
            <a:ext cx="5486400" cy="584775"/>
          </a:xfrm>
          <a:prstGeom prst="rect">
            <a:avLst/>
          </a:prstGeom>
          <a:noFill/>
        </p:spPr>
        <p:txBody>
          <a:bodyPr wrap="square" rtlCol="0">
            <a:spAutoFit/>
          </a:bodyPr>
          <a:lstStyle/>
          <a:p>
            <a:r>
              <a:rPr lang="en-US" sz="3200" b="1" dirty="0" smtClean="0">
                <a:solidFill>
                  <a:schemeClr val="bg1"/>
                </a:solidFill>
              </a:rPr>
              <a:t>Chesapeake Bay Example</a:t>
            </a:r>
            <a:endParaRPr lang="en-US" sz="3200" b="1" dirty="0">
              <a:solidFill>
                <a:schemeClr val="bg1"/>
              </a:solidFill>
            </a:endParaRPr>
          </a:p>
        </p:txBody>
      </p:sp>
      <p:sp>
        <p:nvSpPr>
          <p:cNvPr id="6" name="TextBox 5"/>
          <p:cNvSpPr txBox="1"/>
          <p:nvPr/>
        </p:nvSpPr>
        <p:spPr>
          <a:xfrm>
            <a:off x="762000" y="6096000"/>
            <a:ext cx="7772400" cy="461665"/>
          </a:xfrm>
          <a:prstGeom prst="rect">
            <a:avLst/>
          </a:prstGeom>
          <a:noFill/>
        </p:spPr>
        <p:txBody>
          <a:bodyPr wrap="square" rtlCol="0">
            <a:spAutoFit/>
          </a:bodyPr>
          <a:lstStyle/>
          <a:p>
            <a:r>
              <a:rPr lang="en-US" sz="2400" dirty="0" smtClean="0">
                <a:hlinkClick r:id="rId4"/>
              </a:rPr>
              <a:t>http://www.chesapeakebay.net/status_restoration.aspx</a:t>
            </a:r>
            <a:r>
              <a:rPr lang="en-US" sz="2400" dirty="0" smtClean="0"/>
              <a:t> </a:t>
            </a:r>
            <a:endParaRPr lang="en-US" sz="2400" dirty="0"/>
          </a:p>
        </p:txBody>
      </p:sp>
      <p:sp>
        <p:nvSpPr>
          <p:cNvPr id="10" name="Freeform 9"/>
          <p:cNvSpPr/>
          <p:nvPr/>
        </p:nvSpPr>
        <p:spPr bwMode="auto">
          <a:xfrm>
            <a:off x="7010400" y="1752600"/>
            <a:ext cx="1896093" cy="2137558"/>
          </a:xfrm>
          <a:custGeom>
            <a:avLst/>
            <a:gdLst>
              <a:gd name="connsiteX0" fmla="*/ 1235033 w 1896093"/>
              <a:gd name="connsiteY0" fmla="*/ 0 h 2137558"/>
              <a:gd name="connsiteX1" fmla="*/ 1757548 w 1896093"/>
              <a:gd name="connsiteY1" fmla="*/ 914400 h 2137558"/>
              <a:gd name="connsiteX2" fmla="*/ 1603168 w 1896093"/>
              <a:gd name="connsiteY2" fmla="*/ 1805049 h 2137558"/>
              <a:gd name="connsiteX3" fmla="*/ 0 w 1896093"/>
              <a:gd name="connsiteY3" fmla="*/ 2137558 h 2137558"/>
            </a:gdLst>
            <a:ahLst/>
            <a:cxnLst>
              <a:cxn ang="0">
                <a:pos x="connsiteX0" y="connsiteY0"/>
              </a:cxn>
              <a:cxn ang="0">
                <a:pos x="connsiteX1" y="connsiteY1"/>
              </a:cxn>
              <a:cxn ang="0">
                <a:pos x="connsiteX2" y="connsiteY2"/>
              </a:cxn>
              <a:cxn ang="0">
                <a:pos x="connsiteX3" y="connsiteY3"/>
              </a:cxn>
            </a:cxnLst>
            <a:rect l="l" t="t" r="r" b="b"/>
            <a:pathLst>
              <a:path w="1896093" h="2137558">
                <a:moveTo>
                  <a:pt x="1235033" y="0"/>
                </a:moveTo>
                <a:cubicBezTo>
                  <a:pt x="1465612" y="306779"/>
                  <a:pt x="1696192" y="613559"/>
                  <a:pt x="1757548" y="914400"/>
                </a:cubicBezTo>
                <a:cubicBezTo>
                  <a:pt x="1818904" y="1215241"/>
                  <a:pt x="1896093" y="1601189"/>
                  <a:pt x="1603168" y="1805049"/>
                </a:cubicBezTo>
                <a:cubicBezTo>
                  <a:pt x="1310243" y="2008909"/>
                  <a:pt x="655121" y="2073233"/>
                  <a:pt x="0" y="2137558"/>
                </a:cubicBezTo>
              </a:path>
            </a:pathLst>
          </a:custGeom>
          <a:noFill/>
          <a:ln w="3810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38138" y="114300"/>
            <a:ext cx="8467725" cy="3103913"/>
          </a:xfrm>
          <a:prstGeom prst="rect">
            <a:avLst/>
          </a:prstGeom>
          <a:solidFill>
            <a:schemeClr val="bg1"/>
          </a:solidFill>
          <a:ln w="9525">
            <a:noFill/>
            <a:miter lim="800000"/>
            <a:headEnd/>
            <a:tailEnd/>
          </a:ln>
        </p:spPr>
      </p:pic>
      <p:grpSp>
        <p:nvGrpSpPr>
          <p:cNvPr id="2" name="Group 12"/>
          <p:cNvGrpSpPr/>
          <p:nvPr/>
        </p:nvGrpSpPr>
        <p:grpSpPr>
          <a:xfrm>
            <a:off x="401782" y="2505694"/>
            <a:ext cx="8132618" cy="2276035"/>
            <a:chOff x="401782" y="2505694"/>
            <a:chExt cx="8132618" cy="2276035"/>
          </a:xfrm>
        </p:grpSpPr>
        <p:sp>
          <p:nvSpPr>
            <p:cNvPr id="9" name="TextBox 8"/>
            <p:cNvSpPr txBox="1"/>
            <p:nvPr/>
          </p:nvSpPr>
          <p:spPr>
            <a:xfrm>
              <a:off x="838200" y="3581400"/>
              <a:ext cx="7696200" cy="1200329"/>
            </a:xfrm>
            <a:prstGeom prst="rect">
              <a:avLst/>
            </a:prstGeom>
            <a:noFill/>
          </p:spPr>
          <p:txBody>
            <a:bodyPr wrap="square" rtlCol="0">
              <a:spAutoFit/>
            </a:bodyPr>
            <a:lstStyle/>
            <a:p>
              <a:r>
                <a:rPr lang="en-US" sz="2400" b="1" dirty="0" smtClean="0"/>
                <a:t>Objective</a:t>
              </a:r>
              <a:r>
                <a:rPr lang="en-US" sz="2400" dirty="0" smtClean="0"/>
                <a:t>: By 2015, reduce incidence of poison-fishing to less than 5 cases per month in the </a:t>
              </a:r>
              <a:r>
                <a:rPr lang="en-US" sz="2400" dirty="0" err="1" smtClean="0"/>
                <a:t>Kimbe</a:t>
              </a:r>
              <a:r>
                <a:rPr lang="en-US" sz="2400" dirty="0" smtClean="0"/>
                <a:t> Bay Marine Protected Area.</a:t>
              </a:r>
              <a:endParaRPr lang="en-US" sz="2400" dirty="0"/>
            </a:p>
          </p:txBody>
        </p:sp>
        <p:sp>
          <p:nvSpPr>
            <p:cNvPr id="12" name="Freeform 11"/>
            <p:cNvSpPr/>
            <p:nvPr/>
          </p:nvSpPr>
          <p:spPr bwMode="auto">
            <a:xfrm>
              <a:off x="401782" y="2505694"/>
              <a:ext cx="417615" cy="1304306"/>
            </a:xfrm>
            <a:custGeom>
              <a:avLst/>
              <a:gdLst>
                <a:gd name="connsiteX0" fmla="*/ 405740 w 417615"/>
                <a:gd name="connsiteY0" fmla="*/ 1531916 h 1531916"/>
                <a:gd name="connsiteX1" fmla="*/ 1979 w 417615"/>
                <a:gd name="connsiteY1" fmla="*/ 831272 h 1531916"/>
                <a:gd name="connsiteX2" fmla="*/ 417615 w 417615"/>
                <a:gd name="connsiteY2" fmla="*/ 0 h 1531916"/>
              </a:gdLst>
              <a:ahLst/>
              <a:cxnLst>
                <a:cxn ang="0">
                  <a:pos x="connsiteX0" y="connsiteY0"/>
                </a:cxn>
                <a:cxn ang="0">
                  <a:pos x="connsiteX1" y="connsiteY1"/>
                </a:cxn>
                <a:cxn ang="0">
                  <a:pos x="connsiteX2" y="connsiteY2"/>
                </a:cxn>
              </a:cxnLst>
              <a:rect l="l" t="t" r="r" b="b"/>
              <a:pathLst>
                <a:path w="417615" h="1531916">
                  <a:moveTo>
                    <a:pt x="405740" y="1531916"/>
                  </a:moveTo>
                  <a:cubicBezTo>
                    <a:pt x="202870" y="1309253"/>
                    <a:pt x="0" y="1086591"/>
                    <a:pt x="1979" y="831272"/>
                  </a:cubicBezTo>
                  <a:cubicBezTo>
                    <a:pt x="3958" y="575953"/>
                    <a:pt x="210786" y="287976"/>
                    <a:pt x="417615" y="0"/>
                  </a:cubicBezTo>
                </a:path>
              </a:pathLst>
            </a:custGeom>
            <a:noFill/>
            <a:ln w="3810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5" name="Oval 3"/>
          <p:cNvSpPr>
            <a:spLocks noChangeArrowheads="1"/>
          </p:cNvSpPr>
          <p:nvPr/>
        </p:nvSpPr>
        <p:spPr bwMode="auto">
          <a:xfrm>
            <a:off x="0" y="1981200"/>
            <a:ext cx="8991600" cy="685800"/>
          </a:xfrm>
          <a:prstGeom prst="ellipse">
            <a:avLst/>
          </a:prstGeom>
          <a:noFill/>
          <a:ln w="25400">
            <a:solidFill>
              <a:schemeClr val="tx1"/>
            </a:solidFill>
            <a:round/>
            <a:headEnd/>
            <a:tailEnd/>
          </a:ln>
        </p:spPr>
        <p:txBody>
          <a:bodyPr wrap="none" anchor="ctr"/>
          <a:lstStyle/>
          <a:p>
            <a:pPr algn="ctr"/>
            <a:r>
              <a:rPr lang="en-US"/>
              <a:t>    </a:t>
            </a:r>
          </a:p>
        </p:txBody>
      </p:sp>
      <p:sp>
        <p:nvSpPr>
          <p:cNvPr id="8" name="Rectangle 7"/>
          <p:cNvSpPr/>
          <p:nvPr/>
        </p:nvSpPr>
        <p:spPr bwMode="auto">
          <a:xfrm>
            <a:off x="3810000" y="2971800"/>
            <a:ext cx="33528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3810000" y="2953435"/>
            <a:ext cx="4114800" cy="323165"/>
          </a:xfrm>
          <a:prstGeom prst="rect">
            <a:avLst/>
          </a:prstGeom>
          <a:noFill/>
        </p:spPr>
        <p:txBody>
          <a:bodyPr wrap="square" tIns="0" rtlCol="0">
            <a:spAutoFit/>
          </a:bodyPr>
          <a:lstStyle/>
          <a:p>
            <a:r>
              <a:rPr lang="en-US" dirty="0" smtClean="0"/>
              <a:t>% complete for each desired result</a:t>
            </a:r>
            <a:endParaRPr lang="en-US" dirty="0"/>
          </a:p>
        </p:txBody>
      </p:sp>
      <p:grpSp>
        <p:nvGrpSpPr>
          <p:cNvPr id="6" name="Group 10"/>
          <p:cNvGrpSpPr/>
          <p:nvPr/>
        </p:nvGrpSpPr>
        <p:grpSpPr>
          <a:xfrm>
            <a:off x="0" y="3200400"/>
            <a:ext cx="9144000" cy="3904013"/>
            <a:chOff x="0" y="3182587"/>
            <a:chExt cx="9144000" cy="3904013"/>
          </a:xfrm>
        </p:grpSpPr>
        <p:sp>
          <p:nvSpPr>
            <p:cNvPr id="10" name="Rectangle 9"/>
            <p:cNvSpPr/>
            <p:nvPr/>
          </p:nvSpPr>
          <p:spPr bwMode="auto">
            <a:xfrm>
              <a:off x="0" y="3505200"/>
              <a:ext cx="9144000" cy="3581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 name="Picture 2"/>
            <p:cNvPicPr>
              <a:picLocks noChangeAspect="1" noChangeArrowheads="1"/>
            </p:cNvPicPr>
            <p:nvPr/>
          </p:nvPicPr>
          <p:blipFill>
            <a:blip r:embed="rId4" cstate="print"/>
            <a:srcRect/>
            <a:stretch>
              <a:fillRect/>
            </a:stretch>
          </p:blipFill>
          <p:spPr bwMode="auto">
            <a:xfrm>
              <a:off x="338138" y="3182587"/>
              <a:ext cx="8467725" cy="3561113"/>
            </a:xfrm>
            <a:prstGeom prst="rect">
              <a:avLst/>
            </a:prstGeom>
            <a:noFill/>
            <a:ln w="9525">
              <a:noFill/>
              <a:miter lim="800000"/>
              <a:headEnd/>
              <a:tailEnd/>
            </a:ln>
          </p:spPr>
        </p:pic>
        <p:sp>
          <p:nvSpPr>
            <p:cNvPr id="4" name="Text Box 4"/>
            <p:cNvSpPr txBox="1">
              <a:spLocks noChangeArrowheads="1"/>
            </p:cNvSpPr>
            <p:nvPr/>
          </p:nvSpPr>
          <p:spPr bwMode="auto">
            <a:xfrm>
              <a:off x="228600" y="4038600"/>
              <a:ext cx="1981200" cy="1917700"/>
            </a:xfrm>
            <a:prstGeom prst="rect">
              <a:avLst/>
            </a:prstGeom>
            <a:noFill/>
            <a:ln w="9525">
              <a:noFill/>
              <a:miter lim="800000"/>
              <a:headEnd/>
              <a:tailEnd/>
            </a:ln>
          </p:spPr>
          <p:txBody>
            <a:bodyPr>
              <a:spAutoFit/>
            </a:bodyPr>
            <a:lstStyle/>
            <a:p>
              <a:pPr>
                <a:spcBef>
                  <a:spcPct val="50000"/>
                </a:spcBef>
              </a:pPr>
              <a:r>
                <a:rPr lang="en-US" sz="2400" dirty="0"/>
                <a:t>Shows trend in underlying measures indicator values</a:t>
              </a:r>
            </a:p>
          </p:txBody>
        </p:sp>
      </p:grpSp>
      <p:sp>
        <p:nvSpPr>
          <p:cNvPr id="15" name="TextBox 14"/>
          <p:cNvSpPr txBox="1"/>
          <p:nvPr/>
        </p:nvSpPr>
        <p:spPr>
          <a:xfrm>
            <a:off x="914400" y="133290"/>
            <a:ext cx="8077200" cy="400110"/>
          </a:xfrm>
          <a:prstGeom prst="rect">
            <a:avLst/>
          </a:prstGeom>
          <a:solidFill>
            <a:schemeClr val="bg1"/>
          </a:solidFill>
        </p:spPr>
        <p:txBody>
          <a:bodyPr wrap="square" rtlCol="0">
            <a:spAutoFit/>
          </a:bodyPr>
          <a:lstStyle/>
          <a:p>
            <a:r>
              <a:rPr lang="en-US" sz="2000" b="1" dirty="0" smtClean="0"/>
              <a:t>2012 - Percent Complete Report for </a:t>
            </a:r>
            <a:r>
              <a:rPr lang="en-US" sz="2000" b="1" dirty="0" err="1" smtClean="0"/>
              <a:t>Kimbe</a:t>
            </a:r>
            <a:r>
              <a:rPr lang="en-US" sz="2000" b="1" dirty="0" smtClean="0"/>
              <a:t> Bay, Coral Triangle</a:t>
            </a:r>
            <a:endParaRPr lang="en-US" sz="2000" b="1" dirty="0"/>
          </a:p>
        </p:txBody>
      </p:sp>
      <p:sp>
        <p:nvSpPr>
          <p:cNvPr id="14" name="Rectangle 13"/>
          <p:cNvSpPr/>
          <p:nvPr/>
        </p:nvSpPr>
        <p:spPr bwMode="auto">
          <a:xfrm rot="429528">
            <a:off x="137546" y="2513670"/>
            <a:ext cx="838200" cy="9241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295400" y="2133600"/>
            <a:ext cx="3352800" cy="914400"/>
          </a:xfrm>
          <a:prstGeom prst="rect">
            <a:avLst/>
          </a:prstGeom>
          <a:noFill/>
          <a:ln w="9525">
            <a:noFill/>
            <a:miter lim="800000"/>
            <a:headEnd/>
            <a:tailEnd/>
          </a:ln>
        </p:spPr>
      </p:pic>
      <p:sp>
        <p:nvSpPr>
          <p:cNvPr id="4" name="TextBox 3"/>
          <p:cNvSpPr txBox="1"/>
          <p:nvPr/>
        </p:nvSpPr>
        <p:spPr>
          <a:xfrm>
            <a:off x="2286000" y="228600"/>
            <a:ext cx="6629400" cy="584775"/>
          </a:xfrm>
          <a:prstGeom prst="rect">
            <a:avLst/>
          </a:prstGeom>
          <a:noFill/>
        </p:spPr>
        <p:txBody>
          <a:bodyPr wrap="square" rtlCol="0">
            <a:spAutoFit/>
          </a:bodyPr>
          <a:lstStyle/>
          <a:p>
            <a:r>
              <a:rPr lang="en-US" sz="3200" dirty="0" smtClean="0">
                <a:solidFill>
                  <a:schemeClr val="bg1"/>
                </a:solidFill>
              </a:rPr>
              <a:t>Measures Information Management</a:t>
            </a:r>
            <a:endParaRPr lang="en-US" sz="3200" dirty="0">
              <a:solidFill>
                <a:schemeClr val="bg1"/>
              </a:solidFill>
            </a:endParaRPr>
          </a:p>
        </p:txBody>
      </p:sp>
      <p:sp>
        <p:nvSpPr>
          <p:cNvPr id="5" name="Content Placeholder 2"/>
          <p:cNvSpPr txBox="1">
            <a:spLocks/>
          </p:cNvSpPr>
          <p:nvPr/>
        </p:nvSpPr>
        <p:spPr>
          <a:xfrm>
            <a:off x="838200" y="1524000"/>
            <a:ext cx="7543800" cy="4648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Desktop</a:t>
            </a:r>
            <a:r>
              <a:rPr kumimoji="0" lang="en-US" sz="3600" b="0" i="0" u="none" strike="noStrike" kern="0" cap="none" spc="0" normalizeH="0" noProof="0" dirty="0" smtClean="0">
                <a:ln>
                  <a:noFill/>
                </a:ln>
                <a:solidFill>
                  <a:schemeClr val="tx1"/>
                </a:solidFill>
                <a:effectLst/>
                <a:uLnTx/>
                <a:uFillTx/>
                <a:latin typeface="+mn-lt"/>
                <a:ea typeface="+mn-ea"/>
                <a:cs typeface="+mn-cs"/>
              </a:rPr>
              <a:t> Software</a:t>
            </a:r>
          </a:p>
          <a:p>
            <a:pPr marL="342900" marR="0" lvl="0" indent="-342900" algn="l" defTabSz="914400" rtl="0" eaLnBrk="0" fontAlgn="base" latinLnBrk="0" hangingPunct="0">
              <a:lnSpc>
                <a:spcPct val="100000"/>
              </a:lnSpc>
              <a:spcBef>
                <a:spcPct val="20000"/>
              </a:spcBef>
              <a:spcAft>
                <a:spcPct val="0"/>
              </a:spcAft>
              <a:buClrTx/>
              <a:buSzTx/>
              <a:tabLst/>
              <a:defRPr/>
            </a:pPr>
            <a:r>
              <a:rPr lang="en-US" sz="3600" kern="0" baseline="0" dirty="0" smtClean="0">
                <a:latin typeface="+mn-lt"/>
              </a:rPr>
              <a:t>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3600" b="0" i="0" u="none" strike="noStrike" kern="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Web</a:t>
            </a:r>
            <a:r>
              <a:rPr kumimoji="0" lang="en-US" sz="3600" b="0" i="0" u="none" strike="noStrike" kern="0" cap="none" spc="0" normalizeH="0" noProof="0" dirty="0" smtClean="0">
                <a:ln>
                  <a:noFill/>
                </a:ln>
                <a:solidFill>
                  <a:schemeClr val="tx1"/>
                </a:solidFill>
                <a:effectLst/>
                <a:uLnTx/>
                <a:uFillTx/>
                <a:latin typeface="+mn-lt"/>
                <a:ea typeface="+mn-ea"/>
                <a:cs typeface="+mn-cs"/>
              </a:rPr>
              <a:t> </a:t>
            </a:r>
            <a:r>
              <a:rPr kumimoji="0" lang="en-US" sz="3600" b="0" i="0" u="none" strike="noStrike" kern="0" cap="none" spc="0" normalizeH="0" baseline="0" noProof="0" dirty="0" smtClean="0">
                <a:ln>
                  <a:noFill/>
                </a:ln>
                <a:solidFill>
                  <a:schemeClr val="tx1"/>
                </a:solidFill>
                <a:effectLst/>
                <a:uLnTx/>
                <a:uFillTx/>
                <a:latin typeface="+mn-lt"/>
                <a:ea typeface="+mn-ea"/>
                <a:cs typeface="+mn-cs"/>
              </a:rPr>
              <a:t>Access</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3600" b="0" i="0" u="none" strike="noStrike" kern="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4" cstate="print"/>
          <a:srcRect/>
          <a:stretch>
            <a:fillRect/>
          </a:stretch>
        </p:blipFill>
        <p:spPr bwMode="auto">
          <a:xfrm>
            <a:off x="1447800" y="4191000"/>
            <a:ext cx="3276600" cy="826665"/>
          </a:xfrm>
          <a:prstGeom prst="rect">
            <a:avLst/>
          </a:prstGeom>
          <a:noFill/>
          <a:ln w="9525">
            <a:noFill/>
            <a:miter lim="800000"/>
            <a:headEnd/>
            <a:tailEnd/>
          </a:ln>
        </p:spPr>
      </p:pic>
      <p:sp>
        <p:nvSpPr>
          <p:cNvPr id="6" name="TextBox 5"/>
          <p:cNvSpPr txBox="1"/>
          <p:nvPr/>
        </p:nvSpPr>
        <p:spPr>
          <a:xfrm>
            <a:off x="4953000" y="2387025"/>
            <a:ext cx="3200400" cy="584775"/>
          </a:xfrm>
          <a:prstGeom prst="rect">
            <a:avLst/>
          </a:prstGeom>
          <a:noFill/>
        </p:spPr>
        <p:txBody>
          <a:bodyPr wrap="square" rtlCol="0">
            <a:spAutoFit/>
          </a:bodyPr>
          <a:lstStyle/>
          <a:p>
            <a:r>
              <a:rPr lang="en-US" sz="3200" dirty="0" smtClean="0">
                <a:hlinkClick r:id="rId5"/>
              </a:rPr>
              <a:t>http://miradi.org</a:t>
            </a:r>
            <a:r>
              <a:rPr lang="en-US" sz="3200" dirty="0" smtClean="0"/>
              <a:t> </a:t>
            </a:r>
            <a:endParaRPr lang="en-US" sz="3200" dirty="0"/>
          </a:p>
        </p:txBody>
      </p:sp>
      <p:sp>
        <p:nvSpPr>
          <p:cNvPr id="7" name="TextBox 6"/>
          <p:cNvSpPr txBox="1"/>
          <p:nvPr/>
        </p:nvSpPr>
        <p:spPr>
          <a:xfrm>
            <a:off x="4953000" y="4368225"/>
            <a:ext cx="3886200" cy="584775"/>
          </a:xfrm>
          <a:prstGeom prst="rect">
            <a:avLst/>
          </a:prstGeom>
          <a:noFill/>
        </p:spPr>
        <p:txBody>
          <a:bodyPr wrap="square" rtlCol="0">
            <a:spAutoFit/>
          </a:bodyPr>
          <a:lstStyle/>
          <a:p>
            <a:r>
              <a:rPr lang="en-US" sz="3200" dirty="0" smtClean="0">
                <a:hlinkClick r:id="rId6"/>
              </a:rPr>
              <a:t>http://conpro.tnc.org</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acr_car_virgin_light_17apr09"/>
          <p:cNvPicPr>
            <a:picLocks noChangeArrowheads="1"/>
          </p:cNvPicPr>
          <p:nvPr/>
        </p:nvPicPr>
        <p:blipFill>
          <a:blip r:embed="rId3" cstate="print"/>
          <a:srcRect/>
          <a:stretch>
            <a:fillRect/>
          </a:stretch>
        </p:blipFill>
        <p:spPr bwMode="auto">
          <a:xfrm>
            <a:off x="-76200" y="-76200"/>
            <a:ext cx="930275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1.png"/>
          <p:cNvPicPr>
            <a:picLocks noChangeAspect="1"/>
          </p:cNvPicPr>
          <p:nvPr/>
        </p:nvPicPr>
        <p:blipFill>
          <a:blip r:embed="rId3" cstate="print"/>
          <a:stretch>
            <a:fillRect/>
          </a:stretch>
        </p:blipFill>
        <p:spPr>
          <a:xfrm>
            <a:off x="0" y="838200"/>
            <a:ext cx="9144000" cy="5373397"/>
          </a:xfrm>
          <a:prstGeom prst="rect">
            <a:avLst/>
          </a:prstGeom>
        </p:spPr>
      </p:pic>
      <p:pic>
        <p:nvPicPr>
          <p:cNvPr id="5" name="Picture 4" descr="cc2.png"/>
          <p:cNvPicPr>
            <a:picLocks noChangeAspect="1"/>
          </p:cNvPicPr>
          <p:nvPr/>
        </p:nvPicPr>
        <p:blipFill>
          <a:blip r:embed="rId4" cstate="print"/>
          <a:stretch>
            <a:fillRect/>
          </a:stretch>
        </p:blipFill>
        <p:spPr>
          <a:xfrm>
            <a:off x="0" y="838200"/>
            <a:ext cx="9144000" cy="5373397"/>
          </a:xfrm>
          <a:prstGeom prst="rect">
            <a:avLst/>
          </a:prstGeom>
        </p:spPr>
      </p:pic>
      <p:pic>
        <p:nvPicPr>
          <p:cNvPr id="6" name="Picture 5" descr="cc3.png"/>
          <p:cNvPicPr>
            <a:picLocks noChangeAspect="1"/>
          </p:cNvPicPr>
          <p:nvPr/>
        </p:nvPicPr>
        <p:blipFill>
          <a:blip r:embed="rId5" cstate="print"/>
          <a:stretch>
            <a:fillRect/>
          </a:stretch>
        </p:blipFill>
        <p:spPr>
          <a:xfrm>
            <a:off x="0" y="838200"/>
            <a:ext cx="9144000" cy="5373397"/>
          </a:xfrm>
          <a:prstGeom prst="rect">
            <a:avLst/>
          </a:prstGeom>
        </p:spPr>
      </p:pic>
      <p:pic>
        <p:nvPicPr>
          <p:cNvPr id="7" name="Picture 6" descr="cc4.png"/>
          <p:cNvPicPr>
            <a:picLocks noChangeAspect="1"/>
          </p:cNvPicPr>
          <p:nvPr/>
        </p:nvPicPr>
        <p:blipFill>
          <a:blip r:embed="rId6" cstate="print"/>
          <a:stretch>
            <a:fillRect/>
          </a:stretch>
        </p:blipFill>
        <p:spPr>
          <a:xfrm>
            <a:off x="0" y="838200"/>
            <a:ext cx="9144000" cy="5373397"/>
          </a:xfrm>
          <a:prstGeom prst="rect">
            <a:avLst/>
          </a:prstGeom>
        </p:spPr>
      </p:pic>
      <p:pic>
        <p:nvPicPr>
          <p:cNvPr id="8" name="Picture 7" descr="cc5.png"/>
          <p:cNvPicPr>
            <a:picLocks noChangeAspect="1"/>
          </p:cNvPicPr>
          <p:nvPr/>
        </p:nvPicPr>
        <p:blipFill>
          <a:blip r:embed="rId7" cstate="print"/>
          <a:stretch>
            <a:fillRect/>
          </a:stretch>
        </p:blipFill>
        <p:spPr>
          <a:xfrm>
            <a:off x="0" y="838200"/>
            <a:ext cx="9144000" cy="5373397"/>
          </a:xfrm>
          <a:prstGeom prst="rect">
            <a:avLst/>
          </a:prstGeom>
        </p:spPr>
      </p:pic>
      <p:sp>
        <p:nvSpPr>
          <p:cNvPr id="9" name="TextBox 8"/>
          <p:cNvSpPr txBox="1"/>
          <p:nvPr/>
        </p:nvSpPr>
        <p:spPr>
          <a:xfrm>
            <a:off x="2286000" y="152400"/>
            <a:ext cx="6019800" cy="584775"/>
          </a:xfrm>
          <a:prstGeom prst="rect">
            <a:avLst/>
          </a:prstGeom>
          <a:noFill/>
        </p:spPr>
        <p:txBody>
          <a:bodyPr wrap="square" rtlCol="0">
            <a:spAutoFit/>
          </a:bodyPr>
          <a:lstStyle/>
          <a:p>
            <a:pPr algn="ctr"/>
            <a:r>
              <a:rPr lang="en-US" sz="3200" b="1" dirty="0" smtClean="0">
                <a:solidFill>
                  <a:schemeClr val="bg1"/>
                </a:solidFill>
              </a:rPr>
              <a:t>Miradi – Plan, Track, Report</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5.png"/>
          <p:cNvPicPr>
            <a:picLocks noChangeAspect="1"/>
          </p:cNvPicPr>
          <p:nvPr/>
        </p:nvPicPr>
        <p:blipFill>
          <a:blip r:embed="rId3" cstate="print"/>
          <a:stretch>
            <a:fillRect/>
          </a:stretch>
        </p:blipFill>
        <p:spPr>
          <a:xfrm>
            <a:off x="0" y="838200"/>
            <a:ext cx="9144000" cy="5373397"/>
          </a:xfrm>
          <a:prstGeom prst="rect">
            <a:avLst/>
          </a:prstGeom>
        </p:spPr>
      </p:pic>
      <p:grpSp>
        <p:nvGrpSpPr>
          <p:cNvPr id="3" name="Group 6"/>
          <p:cNvGrpSpPr/>
          <p:nvPr/>
        </p:nvGrpSpPr>
        <p:grpSpPr>
          <a:xfrm>
            <a:off x="1387475" y="2762899"/>
            <a:ext cx="7375525" cy="3962400"/>
            <a:chOff x="1387475" y="2667000"/>
            <a:chExt cx="7375525" cy="3962400"/>
          </a:xfrm>
        </p:grpSpPr>
        <p:sp>
          <p:nvSpPr>
            <p:cNvPr id="4" name="Text Box 37"/>
            <p:cNvSpPr txBox="1">
              <a:spLocks noChangeArrowheads="1"/>
            </p:cNvSpPr>
            <p:nvPr/>
          </p:nvSpPr>
          <p:spPr bwMode="auto">
            <a:xfrm>
              <a:off x="1463675" y="5257800"/>
              <a:ext cx="7299325" cy="1338828"/>
            </a:xfrm>
            <a:prstGeom prst="rect">
              <a:avLst/>
            </a:prstGeom>
            <a:noFill/>
            <a:ln w="9525">
              <a:noFill/>
              <a:miter lim="800000"/>
              <a:headEnd/>
              <a:tailEnd/>
            </a:ln>
            <a:effectLst/>
          </p:spPr>
          <p:txBody>
            <a:bodyPr wrap="square">
              <a:spAutoFit/>
            </a:bodyPr>
            <a:lstStyle/>
            <a:p>
              <a:r>
                <a:rPr lang="en-US" b="1" dirty="0" smtClean="0"/>
                <a:t>Objective 1:</a:t>
              </a:r>
              <a:r>
                <a:rPr lang="en-US" dirty="0" smtClean="0"/>
                <a:t> 20 million acres coastal-marine habitat protected within expanded MPA networks by 2020. </a:t>
              </a:r>
              <a:endParaRPr lang="en-US" b="1" dirty="0" smtClean="0"/>
            </a:p>
            <a:p>
              <a:endParaRPr lang="en-US" dirty="0"/>
            </a:p>
            <a:p>
              <a:pPr>
                <a:spcBef>
                  <a:spcPct val="50000"/>
                </a:spcBef>
              </a:pPr>
              <a:r>
                <a:rPr lang="en-US" b="1" dirty="0" smtClean="0"/>
                <a:t>Indicator: </a:t>
              </a:r>
              <a:r>
                <a:rPr lang="en-US" dirty="0" smtClean="0"/>
                <a:t>Acres of coastal-marine habitat in MPAs</a:t>
              </a:r>
              <a:endParaRPr lang="en-US" dirty="0"/>
            </a:p>
          </p:txBody>
        </p:sp>
        <p:sp>
          <p:nvSpPr>
            <p:cNvPr id="5" name="AutoShape 38"/>
            <p:cNvSpPr>
              <a:spLocks noChangeArrowheads="1"/>
            </p:cNvSpPr>
            <p:nvPr/>
          </p:nvSpPr>
          <p:spPr bwMode="auto">
            <a:xfrm>
              <a:off x="1387475" y="5257800"/>
              <a:ext cx="7239000" cy="1371600"/>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6" name="Line 39"/>
            <p:cNvSpPr>
              <a:spLocks noChangeShapeType="1"/>
            </p:cNvSpPr>
            <p:nvPr/>
          </p:nvSpPr>
          <p:spPr bwMode="auto">
            <a:xfrm>
              <a:off x="1676399" y="2667000"/>
              <a:ext cx="396875" cy="2590800"/>
            </a:xfrm>
            <a:prstGeom prst="line">
              <a:avLst/>
            </a:prstGeom>
            <a:noFill/>
            <a:ln w="25400">
              <a:solidFill>
                <a:schemeClr val="tx1"/>
              </a:solidFill>
              <a:round/>
              <a:headEnd/>
              <a:tailEnd type="stealth" w="lg" len="lg"/>
            </a:ln>
            <a:effectLst/>
          </p:spPr>
          <p:txBody>
            <a:bodyPr/>
            <a:lstStyle/>
            <a:p>
              <a:endParaRPr lang="en-US"/>
            </a:p>
          </p:txBody>
        </p:sp>
      </p:grpSp>
      <p:grpSp>
        <p:nvGrpSpPr>
          <p:cNvPr id="7" name="Group 12"/>
          <p:cNvGrpSpPr/>
          <p:nvPr/>
        </p:nvGrpSpPr>
        <p:grpSpPr>
          <a:xfrm>
            <a:off x="990600" y="4744099"/>
            <a:ext cx="7772400" cy="1981200"/>
            <a:chOff x="990600" y="4648200"/>
            <a:chExt cx="7772400" cy="1981200"/>
          </a:xfrm>
        </p:grpSpPr>
        <p:grpSp>
          <p:nvGrpSpPr>
            <p:cNvPr id="8" name="Group 5"/>
            <p:cNvGrpSpPr/>
            <p:nvPr/>
          </p:nvGrpSpPr>
          <p:grpSpPr>
            <a:xfrm>
              <a:off x="1387475" y="5257800"/>
              <a:ext cx="7375525" cy="1371600"/>
              <a:chOff x="1295400" y="5257800"/>
              <a:chExt cx="7375525" cy="1371600"/>
            </a:xfrm>
          </p:grpSpPr>
          <p:sp>
            <p:nvSpPr>
              <p:cNvPr id="11" name="Text Box 37"/>
              <p:cNvSpPr txBox="1">
                <a:spLocks noChangeArrowheads="1"/>
              </p:cNvSpPr>
              <p:nvPr/>
            </p:nvSpPr>
            <p:spPr bwMode="auto">
              <a:xfrm>
                <a:off x="1371600" y="5257800"/>
                <a:ext cx="7299325" cy="1338828"/>
              </a:xfrm>
              <a:prstGeom prst="rect">
                <a:avLst/>
              </a:prstGeom>
              <a:noFill/>
              <a:ln w="9525">
                <a:noFill/>
                <a:miter lim="800000"/>
                <a:headEnd/>
                <a:tailEnd/>
              </a:ln>
              <a:effectLst/>
            </p:spPr>
            <p:txBody>
              <a:bodyPr wrap="square">
                <a:spAutoFit/>
              </a:bodyPr>
              <a:lstStyle/>
              <a:p>
                <a:r>
                  <a:rPr lang="en-US" b="1" dirty="0" smtClean="0"/>
                  <a:t>Objective 2:</a:t>
                </a:r>
                <a:r>
                  <a:rPr lang="en-US" dirty="0" smtClean="0"/>
                  <a:t> By 2014, $40 million Caribbean Biodiversity Fund capitalized as regional endowment. </a:t>
                </a:r>
                <a:endParaRPr lang="en-US" b="1" dirty="0" smtClean="0"/>
              </a:p>
              <a:p>
                <a:endParaRPr lang="en-US" dirty="0"/>
              </a:p>
              <a:p>
                <a:pPr>
                  <a:spcBef>
                    <a:spcPct val="50000"/>
                  </a:spcBef>
                </a:pPr>
                <a:r>
                  <a:rPr lang="en-US" b="1" dirty="0" smtClean="0"/>
                  <a:t>Indicator: </a:t>
                </a:r>
                <a:r>
                  <a:rPr lang="en-US" dirty="0" smtClean="0"/>
                  <a:t>Funds Raised</a:t>
                </a:r>
                <a:endParaRPr lang="en-US" dirty="0"/>
              </a:p>
            </p:txBody>
          </p:sp>
          <p:sp>
            <p:nvSpPr>
              <p:cNvPr id="12" name="AutoShape 38"/>
              <p:cNvSpPr>
                <a:spLocks noChangeArrowheads="1"/>
              </p:cNvSpPr>
              <p:nvPr/>
            </p:nvSpPr>
            <p:spPr bwMode="auto">
              <a:xfrm>
                <a:off x="1295400" y="5257800"/>
                <a:ext cx="7239000" cy="1371600"/>
              </a:xfrm>
              <a:prstGeom prst="roundRect">
                <a:avLst>
                  <a:gd name="adj" fmla="val 16667"/>
                </a:avLst>
              </a:prstGeom>
              <a:noFill/>
              <a:ln w="9525">
                <a:solidFill>
                  <a:schemeClr val="tx1"/>
                </a:solidFill>
                <a:round/>
                <a:headEnd/>
                <a:tailEnd/>
              </a:ln>
              <a:effectLst/>
            </p:spPr>
            <p:txBody>
              <a:bodyPr wrap="none" anchor="ctr"/>
              <a:lstStyle/>
              <a:p>
                <a:endParaRPr lang="en-US"/>
              </a:p>
            </p:txBody>
          </p:sp>
        </p:grpSp>
        <p:sp>
          <p:nvSpPr>
            <p:cNvPr id="10" name="Line 39"/>
            <p:cNvSpPr>
              <a:spLocks noChangeShapeType="1"/>
            </p:cNvSpPr>
            <p:nvPr/>
          </p:nvSpPr>
          <p:spPr bwMode="auto">
            <a:xfrm>
              <a:off x="990600" y="4648200"/>
              <a:ext cx="1082675" cy="609600"/>
            </a:xfrm>
            <a:prstGeom prst="line">
              <a:avLst/>
            </a:prstGeom>
            <a:noFill/>
            <a:ln w="25400">
              <a:solidFill>
                <a:schemeClr val="tx1"/>
              </a:solidFill>
              <a:round/>
              <a:headEnd/>
              <a:tailEnd type="stealth" w="lg" len="lg"/>
            </a:ln>
            <a:effectLst/>
          </p:spPr>
          <p:txBody>
            <a:bodyPr/>
            <a:lstStyle/>
            <a:p>
              <a:endParaRPr lang="en-US"/>
            </a:p>
          </p:txBody>
        </p:sp>
      </p:grpSp>
      <p:grpSp>
        <p:nvGrpSpPr>
          <p:cNvPr id="9" name="Group 17"/>
          <p:cNvGrpSpPr/>
          <p:nvPr/>
        </p:nvGrpSpPr>
        <p:grpSpPr>
          <a:xfrm>
            <a:off x="1371600" y="2839099"/>
            <a:ext cx="7375525" cy="3886200"/>
            <a:chOff x="1371600" y="2743200"/>
            <a:chExt cx="7375525" cy="3886200"/>
          </a:xfrm>
        </p:grpSpPr>
        <p:sp>
          <p:nvSpPr>
            <p:cNvPr id="15" name="Text Box 37"/>
            <p:cNvSpPr txBox="1">
              <a:spLocks noChangeArrowheads="1"/>
            </p:cNvSpPr>
            <p:nvPr/>
          </p:nvSpPr>
          <p:spPr bwMode="auto">
            <a:xfrm>
              <a:off x="1447800" y="5257800"/>
              <a:ext cx="7299325" cy="1338828"/>
            </a:xfrm>
            <a:prstGeom prst="rect">
              <a:avLst/>
            </a:prstGeom>
            <a:noFill/>
            <a:ln w="9525">
              <a:noFill/>
              <a:miter lim="800000"/>
              <a:headEnd/>
              <a:tailEnd/>
            </a:ln>
            <a:effectLst/>
          </p:spPr>
          <p:txBody>
            <a:bodyPr wrap="square">
              <a:spAutoFit/>
            </a:bodyPr>
            <a:lstStyle/>
            <a:p>
              <a:r>
                <a:rPr lang="en-US" b="1" dirty="0" smtClean="0"/>
                <a:t>Objective 3: </a:t>
              </a:r>
              <a:r>
                <a:rPr lang="en-US" dirty="0" smtClean="0"/>
                <a:t>Management plans approved for 20 new or expanded MPAs by 2015, and management plans updated for 10 existing MPAs by 2013</a:t>
              </a:r>
              <a:endParaRPr lang="en-US" dirty="0"/>
            </a:p>
            <a:p>
              <a:pPr>
                <a:spcBef>
                  <a:spcPct val="50000"/>
                </a:spcBef>
              </a:pPr>
              <a:r>
                <a:rPr lang="en-US" b="1" dirty="0" smtClean="0"/>
                <a:t>Indicator: </a:t>
              </a:r>
              <a:r>
                <a:rPr lang="en-US" dirty="0" smtClean="0"/>
                <a:t># of management plans completed or updated </a:t>
              </a:r>
              <a:endParaRPr lang="en-US" dirty="0"/>
            </a:p>
          </p:txBody>
        </p:sp>
        <p:sp>
          <p:nvSpPr>
            <p:cNvPr id="16" name="AutoShape 38"/>
            <p:cNvSpPr>
              <a:spLocks noChangeArrowheads="1"/>
            </p:cNvSpPr>
            <p:nvPr/>
          </p:nvSpPr>
          <p:spPr bwMode="auto">
            <a:xfrm>
              <a:off x="1371600" y="5257800"/>
              <a:ext cx="7239000" cy="1371600"/>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17" name="Line 39"/>
            <p:cNvSpPr>
              <a:spLocks noChangeShapeType="1"/>
            </p:cNvSpPr>
            <p:nvPr/>
          </p:nvSpPr>
          <p:spPr bwMode="auto">
            <a:xfrm flipH="1">
              <a:off x="2057400" y="2743200"/>
              <a:ext cx="457200" cy="2514600"/>
            </a:xfrm>
            <a:prstGeom prst="line">
              <a:avLst/>
            </a:prstGeom>
            <a:noFill/>
            <a:ln w="25400">
              <a:solidFill>
                <a:schemeClr val="tx1"/>
              </a:solidFill>
              <a:round/>
              <a:headEnd/>
              <a:tailEnd type="stealth" w="lg" len="lg"/>
            </a:ln>
            <a:effectLst/>
          </p:spPr>
          <p:txBody>
            <a:bodyPr/>
            <a:lstStyle/>
            <a:p>
              <a:endParaRPr lang="en-US"/>
            </a:p>
          </p:txBody>
        </p:sp>
      </p:grpSp>
      <p:grpSp>
        <p:nvGrpSpPr>
          <p:cNvPr id="13" name="Group 23"/>
          <p:cNvGrpSpPr/>
          <p:nvPr/>
        </p:nvGrpSpPr>
        <p:grpSpPr>
          <a:xfrm>
            <a:off x="1387475" y="2991499"/>
            <a:ext cx="7375525" cy="3733800"/>
            <a:chOff x="1371600" y="2895600"/>
            <a:chExt cx="7375525" cy="3733800"/>
          </a:xfrm>
        </p:grpSpPr>
        <p:sp>
          <p:nvSpPr>
            <p:cNvPr id="21" name="Text Box 37"/>
            <p:cNvSpPr txBox="1">
              <a:spLocks noChangeArrowheads="1"/>
            </p:cNvSpPr>
            <p:nvPr/>
          </p:nvSpPr>
          <p:spPr bwMode="auto">
            <a:xfrm>
              <a:off x="1447800" y="5257800"/>
              <a:ext cx="7299325" cy="1061829"/>
            </a:xfrm>
            <a:prstGeom prst="rect">
              <a:avLst/>
            </a:prstGeom>
            <a:noFill/>
            <a:ln w="9525">
              <a:noFill/>
              <a:miter lim="800000"/>
              <a:headEnd/>
              <a:tailEnd/>
            </a:ln>
            <a:effectLst/>
          </p:spPr>
          <p:txBody>
            <a:bodyPr wrap="square">
              <a:spAutoFit/>
            </a:bodyPr>
            <a:lstStyle/>
            <a:p>
              <a:r>
                <a:rPr lang="en-US" b="1" dirty="0" smtClean="0"/>
                <a:t>Objective 4: </a:t>
              </a:r>
              <a:r>
                <a:rPr lang="en-US" dirty="0" smtClean="0"/>
                <a:t>Management effectiveness benchmarks for selected PAs achieved by 2015</a:t>
              </a:r>
            </a:p>
            <a:p>
              <a:pPr>
                <a:spcBef>
                  <a:spcPct val="50000"/>
                </a:spcBef>
              </a:pPr>
              <a:r>
                <a:rPr lang="en-US" b="1" dirty="0" smtClean="0"/>
                <a:t>Indicator: </a:t>
              </a:r>
              <a:r>
                <a:rPr lang="en-US" dirty="0" smtClean="0"/>
                <a:t>Management Effectiveness Scores</a:t>
              </a:r>
              <a:endParaRPr lang="en-US" dirty="0"/>
            </a:p>
          </p:txBody>
        </p:sp>
        <p:sp>
          <p:nvSpPr>
            <p:cNvPr id="22" name="AutoShape 38"/>
            <p:cNvSpPr>
              <a:spLocks noChangeArrowheads="1"/>
            </p:cNvSpPr>
            <p:nvPr/>
          </p:nvSpPr>
          <p:spPr bwMode="auto">
            <a:xfrm>
              <a:off x="1371600" y="5257800"/>
              <a:ext cx="7239000" cy="1371600"/>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23" name="Line 39"/>
            <p:cNvSpPr>
              <a:spLocks noChangeShapeType="1"/>
            </p:cNvSpPr>
            <p:nvPr/>
          </p:nvSpPr>
          <p:spPr bwMode="auto">
            <a:xfrm flipH="1">
              <a:off x="3200400" y="2895600"/>
              <a:ext cx="685800" cy="2362200"/>
            </a:xfrm>
            <a:prstGeom prst="line">
              <a:avLst/>
            </a:prstGeom>
            <a:noFill/>
            <a:ln w="25400">
              <a:solidFill>
                <a:schemeClr val="tx1"/>
              </a:solidFill>
              <a:round/>
              <a:headEnd/>
              <a:tailEnd type="stealth" w="lg" len="lg"/>
            </a:ln>
            <a:effectLst/>
          </p:spPr>
          <p:txBody>
            <a:bodyPr/>
            <a:lstStyle/>
            <a:p>
              <a:endParaRPr lang="en-US"/>
            </a:p>
          </p:txBody>
        </p:sp>
      </p:grpSp>
      <p:grpSp>
        <p:nvGrpSpPr>
          <p:cNvPr id="14" name="Group 24"/>
          <p:cNvGrpSpPr/>
          <p:nvPr/>
        </p:nvGrpSpPr>
        <p:grpSpPr>
          <a:xfrm>
            <a:off x="5029200" y="5048900"/>
            <a:ext cx="4038600" cy="1532929"/>
            <a:chOff x="6019800" y="4953001"/>
            <a:chExt cx="4038600" cy="1532929"/>
          </a:xfrm>
        </p:grpSpPr>
        <p:sp>
          <p:nvSpPr>
            <p:cNvPr id="26" name="Text Box 37"/>
            <p:cNvSpPr txBox="1">
              <a:spLocks noChangeArrowheads="1"/>
            </p:cNvSpPr>
            <p:nvPr/>
          </p:nvSpPr>
          <p:spPr bwMode="auto">
            <a:xfrm>
              <a:off x="6248400" y="5562600"/>
              <a:ext cx="3809999" cy="923330"/>
            </a:xfrm>
            <a:prstGeom prst="rect">
              <a:avLst/>
            </a:prstGeom>
            <a:noFill/>
            <a:ln w="9525">
              <a:noFill/>
              <a:miter lim="800000"/>
              <a:headEnd/>
              <a:tailEnd/>
            </a:ln>
            <a:effectLst/>
          </p:spPr>
          <p:txBody>
            <a:bodyPr wrap="square">
              <a:spAutoFit/>
            </a:bodyPr>
            <a:lstStyle/>
            <a:p>
              <a:r>
                <a:rPr lang="en-US" b="1" dirty="0" smtClean="0"/>
                <a:t>Need measureable desired results for targets and threat reduction factors</a:t>
              </a:r>
              <a:endParaRPr lang="en-US" dirty="0"/>
            </a:p>
          </p:txBody>
        </p:sp>
        <p:sp>
          <p:nvSpPr>
            <p:cNvPr id="27" name="AutoShape 38"/>
            <p:cNvSpPr>
              <a:spLocks noChangeArrowheads="1"/>
            </p:cNvSpPr>
            <p:nvPr/>
          </p:nvSpPr>
          <p:spPr bwMode="auto">
            <a:xfrm>
              <a:off x="6019800" y="5562600"/>
              <a:ext cx="3962400" cy="914400"/>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28" name="Left Brace 27"/>
            <p:cNvSpPr/>
            <p:nvPr/>
          </p:nvSpPr>
          <p:spPr bwMode="auto">
            <a:xfrm rot="16200000">
              <a:off x="7791450" y="3181351"/>
              <a:ext cx="495300" cy="4038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8" name="Group 31"/>
          <p:cNvGrpSpPr/>
          <p:nvPr/>
        </p:nvGrpSpPr>
        <p:grpSpPr>
          <a:xfrm>
            <a:off x="0" y="838200"/>
            <a:ext cx="9144000" cy="6019800"/>
            <a:chOff x="0" y="838200"/>
            <a:chExt cx="9144000" cy="6019800"/>
          </a:xfrm>
        </p:grpSpPr>
        <p:sp>
          <p:nvSpPr>
            <p:cNvPr id="30" name="Rectangle 29"/>
            <p:cNvSpPr/>
            <p:nvPr/>
          </p:nvSpPr>
          <p:spPr bwMode="auto">
            <a:xfrm>
              <a:off x="0" y="857899"/>
              <a:ext cx="9144000" cy="60001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1" name="Picture 30" descr="cc5.png"/>
            <p:cNvPicPr>
              <a:picLocks noChangeAspect="1"/>
            </p:cNvPicPr>
            <p:nvPr/>
          </p:nvPicPr>
          <p:blipFill>
            <a:blip r:embed="rId3" cstate="print"/>
            <a:stretch>
              <a:fillRect/>
            </a:stretch>
          </p:blipFill>
          <p:spPr>
            <a:xfrm>
              <a:off x="0" y="838200"/>
              <a:ext cx="9144000" cy="5373397"/>
            </a:xfrm>
            <a:prstGeom prst="rect">
              <a:avLst/>
            </a:prstGeom>
          </p:spPr>
        </p:pic>
      </p:grpSp>
      <p:sp>
        <p:nvSpPr>
          <p:cNvPr id="33" name="TextBox 32"/>
          <p:cNvSpPr txBox="1"/>
          <p:nvPr/>
        </p:nvSpPr>
        <p:spPr>
          <a:xfrm>
            <a:off x="2286000" y="152400"/>
            <a:ext cx="6019800" cy="584775"/>
          </a:xfrm>
          <a:prstGeom prst="rect">
            <a:avLst/>
          </a:prstGeom>
          <a:noFill/>
        </p:spPr>
        <p:txBody>
          <a:bodyPr wrap="square" rtlCol="0">
            <a:spAutoFit/>
          </a:bodyPr>
          <a:lstStyle/>
          <a:p>
            <a:r>
              <a:rPr lang="en-US" sz="3200" b="1" dirty="0" smtClean="0">
                <a:solidFill>
                  <a:schemeClr val="bg1"/>
                </a:solidFill>
              </a:rPr>
              <a:t>Objectives &amp; Indicators</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 with activities.png"/>
          <p:cNvPicPr>
            <a:picLocks noChangeAspect="1"/>
          </p:cNvPicPr>
          <p:nvPr/>
        </p:nvPicPr>
        <p:blipFill>
          <a:blip r:embed="rId3" cstate="print"/>
          <a:stretch>
            <a:fillRect/>
          </a:stretch>
        </p:blipFill>
        <p:spPr>
          <a:xfrm>
            <a:off x="0" y="818530"/>
            <a:ext cx="9144000" cy="5658470"/>
          </a:xfrm>
          <a:prstGeom prst="rect">
            <a:avLst/>
          </a:prstGeom>
        </p:spPr>
      </p:pic>
      <p:grpSp>
        <p:nvGrpSpPr>
          <p:cNvPr id="13" name="Group 12"/>
          <p:cNvGrpSpPr/>
          <p:nvPr/>
        </p:nvGrpSpPr>
        <p:grpSpPr>
          <a:xfrm>
            <a:off x="-1" y="873456"/>
            <a:ext cx="9144000" cy="5374944"/>
            <a:chOff x="-1" y="873456"/>
            <a:chExt cx="9144000" cy="5374944"/>
          </a:xfrm>
        </p:grpSpPr>
        <p:sp>
          <p:nvSpPr>
            <p:cNvPr id="6" name="Rectangle 5"/>
            <p:cNvSpPr/>
            <p:nvPr/>
          </p:nvSpPr>
          <p:spPr bwMode="auto">
            <a:xfrm>
              <a:off x="1337480" y="873456"/>
              <a:ext cx="7806519" cy="4765343"/>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 y="3124200"/>
              <a:ext cx="1337481" cy="31242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 name="Rounded Rectangular Callout 2"/>
          <p:cNvSpPr/>
          <p:nvPr/>
        </p:nvSpPr>
        <p:spPr bwMode="auto">
          <a:xfrm>
            <a:off x="1600200" y="5562600"/>
            <a:ext cx="1600200" cy="1066800"/>
          </a:xfrm>
          <a:prstGeom prst="wedgeRoundRectCallout">
            <a:avLst>
              <a:gd name="adj1" fmla="val -71367"/>
              <a:gd name="adj2" fmla="val -28690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Double-click activity to open dialog</a:t>
            </a:r>
            <a:r>
              <a:rPr kumimoji="0" lang="en-US" sz="1600" b="0" i="0" u="none" strike="noStrike" cap="none" normalizeH="0" dirty="0" smtClean="0">
                <a:ln>
                  <a:noFill/>
                </a:ln>
                <a:solidFill>
                  <a:schemeClr val="tx1"/>
                </a:solidFill>
                <a:effectLst/>
                <a:latin typeface="Arial" charset="0"/>
              </a:rPr>
              <a:t> box </a:t>
            </a:r>
            <a:endParaRPr kumimoji="0" lang="en-US" sz="16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0" y="838200"/>
            <a:ext cx="4800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27" name="Picture 3"/>
          <p:cNvPicPr>
            <a:picLocks noChangeAspect="1" noChangeArrowheads="1"/>
          </p:cNvPicPr>
          <p:nvPr/>
        </p:nvPicPr>
        <p:blipFill>
          <a:blip r:embed="rId4" cstate="print"/>
          <a:srcRect/>
          <a:stretch>
            <a:fillRect/>
          </a:stretch>
        </p:blipFill>
        <p:spPr bwMode="auto">
          <a:xfrm>
            <a:off x="1371599" y="1600200"/>
            <a:ext cx="7638978" cy="28194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581400" y="3275737"/>
            <a:ext cx="2713008" cy="1372463"/>
          </a:xfrm>
          <a:prstGeom prst="rect">
            <a:avLst/>
          </a:prstGeom>
          <a:noFill/>
          <a:ln w="9525">
            <a:noFill/>
            <a:miter lim="800000"/>
            <a:headEnd/>
            <a:tailEnd/>
          </a:ln>
        </p:spPr>
      </p:pic>
      <p:sp>
        <p:nvSpPr>
          <p:cNvPr id="12" name="TextBox 11"/>
          <p:cNvSpPr txBox="1"/>
          <p:nvPr/>
        </p:nvSpPr>
        <p:spPr>
          <a:xfrm>
            <a:off x="2362200" y="76200"/>
            <a:ext cx="6553200" cy="523220"/>
          </a:xfrm>
          <a:prstGeom prst="rect">
            <a:avLst/>
          </a:prstGeom>
          <a:noFill/>
        </p:spPr>
        <p:txBody>
          <a:bodyPr wrap="square" rtlCol="0">
            <a:spAutoFit/>
          </a:bodyPr>
          <a:lstStyle/>
          <a:p>
            <a:r>
              <a:rPr lang="en-US" sz="2800" b="1" dirty="0" smtClean="0">
                <a:solidFill>
                  <a:schemeClr val="bg1"/>
                </a:solidFill>
                <a:latin typeface="+mj-lt"/>
              </a:rPr>
              <a:t>Implementation Progress Measurements</a:t>
            </a:r>
            <a:endParaRPr lang="en-US" sz="2800" b="1" dirty="0">
              <a:solidFill>
                <a:schemeClr val="bg1"/>
              </a:solidFill>
              <a:latin typeface="+mj-lt"/>
            </a:endParaRPr>
          </a:p>
        </p:txBody>
      </p:sp>
      <p:sp>
        <p:nvSpPr>
          <p:cNvPr id="14" name="Rounded Rectangular Callout 13"/>
          <p:cNvSpPr/>
          <p:nvPr/>
        </p:nvSpPr>
        <p:spPr bwMode="auto">
          <a:xfrm>
            <a:off x="4267200" y="838200"/>
            <a:ext cx="2590800" cy="914400"/>
          </a:xfrm>
          <a:prstGeom prst="wedgeRoundRectCallout">
            <a:avLst>
              <a:gd name="adj1" fmla="val -69449"/>
              <a:gd name="adj2" fmla="val 8762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Create new Progress</a:t>
            </a:r>
            <a:r>
              <a:rPr kumimoji="0" lang="en-US" sz="1600" b="0" i="0" u="none" strike="noStrike" cap="none" normalizeH="0" dirty="0" smtClean="0">
                <a:ln>
                  <a:noFill/>
                </a:ln>
                <a:solidFill>
                  <a:schemeClr val="tx1"/>
                </a:solidFill>
                <a:effectLst/>
                <a:latin typeface="Arial" charset="0"/>
              </a:rPr>
              <a:t> Report rows by clicking on this button</a:t>
            </a:r>
            <a:endParaRPr kumimoji="0" lang="en-US" sz="1600" b="0" i="0" u="none" strike="noStrike" cap="none" normalizeH="0" baseline="0" dirty="0" smtClean="0">
              <a:ln>
                <a:noFill/>
              </a:ln>
              <a:solidFill>
                <a:schemeClr val="tx1"/>
              </a:solidFill>
              <a:effectLst/>
              <a:latin typeface="Arial" charset="0"/>
            </a:endParaRPr>
          </a:p>
        </p:txBody>
      </p:sp>
      <p:sp>
        <p:nvSpPr>
          <p:cNvPr id="15" name="Rounded Rectangular Callout 14"/>
          <p:cNvSpPr/>
          <p:nvPr/>
        </p:nvSpPr>
        <p:spPr bwMode="auto">
          <a:xfrm>
            <a:off x="1371600" y="3733800"/>
            <a:ext cx="2133600" cy="533400"/>
          </a:xfrm>
          <a:prstGeom prst="wedgeRoundRectCallout">
            <a:avLst>
              <a:gd name="adj1" fmla="val 48391"/>
              <a:gd name="adj2" fmla="val -15455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Use Calendar widget to enter dates</a:t>
            </a:r>
          </a:p>
        </p:txBody>
      </p:sp>
      <p:sp>
        <p:nvSpPr>
          <p:cNvPr id="16" name="Rounded Rectangular Callout 15"/>
          <p:cNvSpPr/>
          <p:nvPr/>
        </p:nvSpPr>
        <p:spPr bwMode="auto">
          <a:xfrm>
            <a:off x="5867400" y="4953000"/>
            <a:ext cx="1752600" cy="838200"/>
          </a:xfrm>
          <a:prstGeom prst="wedgeRoundRectCallout">
            <a:avLst>
              <a:gd name="adj1" fmla="val -30555"/>
              <a:gd name="adj2" fmla="val -26417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Use pull-down menu to assign progress rating</a:t>
            </a:r>
          </a:p>
        </p:txBody>
      </p:sp>
      <p:sp>
        <p:nvSpPr>
          <p:cNvPr id="17" name="Rounded Rectangular Callout 16"/>
          <p:cNvSpPr/>
          <p:nvPr/>
        </p:nvSpPr>
        <p:spPr bwMode="auto">
          <a:xfrm>
            <a:off x="7467600" y="4038600"/>
            <a:ext cx="1600200" cy="838200"/>
          </a:xfrm>
          <a:prstGeom prst="wedgeRoundRectCallout">
            <a:avLst>
              <a:gd name="adj1" fmla="val 15824"/>
              <a:gd name="adj2" fmla="val -15760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Click to open text editor to add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1219200"/>
            <a:ext cx="9144000" cy="5029200"/>
            <a:chOff x="0" y="1219200"/>
            <a:chExt cx="9144000" cy="5029200"/>
          </a:xfrm>
        </p:grpSpPr>
        <p:sp>
          <p:nvSpPr>
            <p:cNvPr id="6" name="Rectangle 5"/>
            <p:cNvSpPr/>
            <p:nvPr/>
          </p:nvSpPr>
          <p:spPr bwMode="auto">
            <a:xfrm>
              <a:off x="2115404" y="1219200"/>
              <a:ext cx="7028596" cy="44196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0" y="1752600"/>
              <a:ext cx="1200778" cy="44958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25" name="Group 24"/>
          <p:cNvGrpSpPr/>
          <p:nvPr/>
        </p:nvGrpSpPr>
        <p:grpSpPr>
          <a:xfrm>
            <a:off x="0" y="838199"/>
            <a:ext cx="9144000" cy="6019801"/>
            <a:chOff x="0" y="838199"/>
            <a:chExt cx="9144000" cy="6019801"/>
          </a:xfrm>
        </p:grpSpPr>
        <p:grpSp>
          <p:nvGrpSpPr>
            <p:cNvPr id="2" name="Group 31"/>
            <p:cNvGrpSpPr/>
            <p:nvPr/>
          </p:nvGrpSpPr>
          <p:grpSpPr>
            <a:xfrm>
              <a:off x="0" y="838200"/>
              <a:ext cx="9144000" cy="6019800"/>
              <a:chOff x="0" y="838200"/>
              <a:chExt cx="9144000" cy="6019800"/>
            </a:xfrm>
          </p:grpSpPr>
          <p:sp>
            <p:nvSpPr>
              <p:cNvPr id="3" name="Rectangle 2"/>
              <p:cNvSpPr/>
              <p:nvPr/>
            </p:nvSpPr>
            <p:spPr bwMode="auto">
              <a:xfrm>
                <a:off x="0" y="857899"/>
                <a:ext cx="9144000" cy="60001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 name="Picture 3" descr="cc5.png"/>
              <p:cNvPicPr>
                <a:picLocks noChangeAspect="1"/>
              </p:cNvPicPr>
              <p:nvPr/>
            </p:nvPicPr>
            <p:blipFill>
              <a:blip r:embed="rId3" cstate="print"/>
              <a:stretch>
                <a:fillRect/>
              </a:stretch>
            </p:blipFill>
            <p:spPr>
              <a:xfrm>
                <a:off x="0" y="838200"/>
                <a:ext cx="9144000" cy="5373397"/>
              </a:xfrm>
              <a:prstGeom prst="rect">
                <a:avLst/>
              </a:prstGeom>
            </p:spPr>
          </p:pic>
        </p:grpSp>
        <p:sp>
          <p:nvSpPr>
            <p:cNvPr id="19" name="Rectangle 18"/>
            <p:cNvSpPr/>
            <p:nvPr/>
          </p:nvSpPr>
          <p:spPr bwMode="auto">
            <a:xfrm>
              <a:off x="0" y="838199"/>
              <a:ext cx="4800600" cy="3730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7" name="Rectangle 6"/>
          <p:cNvSpPr/>
          <p:nvPr/>
        </p:nvSpPr>
        <p:spPr bwMode="auto">
          <a:xfrm>
            <a:off x="0" y="1295400"/>
            <a:ext cx="1924259" cy="5334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2" name="Group 21"/>
          <p:cNvGrpSpPr/>
          <p:nvPr/>
        </p:nvGrpSpPr>
        <p:grpSpPr>
          <a:xfrm>
            <a:off x="2156981" y="838200"/>
            <a:ext cx="6987019" cy="6019800"/>
            <a:chOff x="1819275" y="433388"/>
            <a:chExt cx="7324725" cy="5991225"/>
          </a:xfrm>
        </p:grpSpPr>
        <p:pic>
          <p:nvPicPr>
            <p:cNvPr id="2050" name="Picture 2"/>
            <p:cNvPicPr>
              <a:picLocks noChangeAspect="1" noChangeArrowheads="1"/>
            </p:cNvPicPr>
            <p:nvPr/>
          </p:nvPicPr>
          <p:blipFill>
            <a:blip r:embed="rId4" cstate="print"/>
            <a:srcRect/>
            <a:stretch>
              <a:fillRect/>
            </a:stretch>
          </p:blipFill>
          <p:spPr bwMode="auto">
            <a:xfrm>
              <a:off x="1819275" y="433388"/>
              <a:ext cx="7324725" cy="599122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206010" y="1311061"/>
              <a:ext cx="1304925" cy="342900"/>
            </a:xfrm>
            <a:prstGeom prst="rect">
              <a:avLst/>
            </a:prstGeom>
            <a:noFill/>
            <a:ln w="9525">
              <a:noFill/>
              <a:miter lim="800000"/>
              <a:headEnd/>
              <a:tailEnd/>
            </a:ln>
          </p:spPr>
        </p:pic>
      </p:grpSp>
      <p:sp>
        <p:nvSpPr>
          <p:cNvPr id="11" name="Rounded Rectangular Callout 10"/>
          <p:cNvSpPr/>
          <p:nvPr/>
        </p:nvSpPr>
        <p:spPr bwMode="auto">
          <a:xfrm>
            <a:off x="4953000" y="838200"/>
            <a:ext cx="2667000" cy="914400"/>
          </a:xfrm>
          <a:prstGeom prst="wedgeRoundRectCallout">
            <a:avLst>
              <a:gd name="adj1" fmla="val -65700"/>
              <a:gd name="adj2" fmla="val 5179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Create new </a:t>
            </a:r>
            <a:r>
              <a:rPr lang="en-US" sz="1600" dirty="0" smtClean="0">
                <a:latin typeface="Arial" charset="0"/>
              </a:rPr>
              <a:t>indicator measurement </a:t>
            </a:r>
            <a:r>
              <a:rPr kumimoji="0" lang="en-US" sz="1600" b="0" i="0" u="none" strike="noStrike" cap="none" normalizeH="0" dirty="0" smtClean="0">
                <a:ln>
                  <a:noFill/>
                </a:ln>
                <a:solidFill>
                  <a:schemeClr val="tx1"/>
                </a:solidFill>
                <a:effectLst/>
                <a:latin typeface="Arial" charset="0"/>
              </a:rPr>
              <a:t>rows by clicking on this button</a:t>
            </a:r>
            <a:endParaRPr kumimoji="0" lang="en-US" sz="1600" b="0" i="0" u="none" strike="noStrike" cap="none" normalizeH="0" baseline="0" dirty="0" smtClean="0">
              <a:ln>
                <a:noFill/>
              </a:ln>
              <a:solidFill>
                <a:schemeClr val="tx1"/>
              </a:solidFill>
              <a:effectLst/>
              <a:latin typeface="Arial" charset="0"/>
            </a:endParaRPr>
          </a:p>
        </p:txBody>
      </p:sp>
      <p:sp>
        <p:nvSpPr>
          <p:cNvPr id="12" name="Rounded Rectangular Callout 11"/>
          <p:cNvSpPr/>
          <p:nvPr/>
        </p:nvSpPr>
        <p:spPr bwMode="auto">
          <a:xfrm>
            <a:off x="7391400" y="1524000"/>
            <a:ext cx="1676400" cy="838200"/>
          </a:xfrm>
          <a:prstGeom prst="wedgeRoundRectCallout">
            <a:avLst>
              <a:gd name="adj1" fmla="val -140418"/>
              <a:gd name="adj2" fmla="val 24017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charset="0"/>
              </a:rPr>
              <a:t>Enter Indicator measurement</a:t>
            </a:r>
            <a:endParaRPr kumimoji="0" lang="en-US" sz="1600" b="0" i="0" u="none" strike="noStrike" cap="none" normalizeH="0" baseline="0" dirty="0" smtClean="0">
              <a:ln>
                <a:noFill/>
              </a:ln>
              <a:solidFill>
                <a:schemeClr val="tx1"/>
              </a:solidFill>
              <a:effectLst/>
              <a:latin typeface="Arial" charset="0"/>
            </a:endParaRPr>
          </a:p>
        </p:txBody>
      </p:sp>
      <p:grpSp>
        <p:nvGrpSpPr>
          <p:cNvPr id="13" name="Group 12"/>
          <p:cNvGrpSpPr/>
          <p:nvPr/>
        </p:nvGrpSpPr>
        <p:grpSpPr>
          <a:xfrm>
            <a:off x="7391400" y="2971800"/>
            <a:ext cx="1382151" cy="2362200"/>
            <a:chOff x="7467600" y="2819400"/>
            <a:chExt cx="1382151" cy="2362200"/>
          </a:xfrm>
        </p:grpSpPr>
        <p:sp>
          <p:nvSpPr>
            <p:cNvPr id="14" name="Rounded Rectangular Callout 13"/>
            <p:cNvSpPr/>
            <p:nvPr/>
          </p:nvSpPr>
          <p:spPr bwMode="auto">
            <a:xfrm>
              <a:off x="7467600" y="2819400"/>
              <a:ext cx="1371600" cy="983512"/>
            </a:xfrm>
            <a:prstGeom prst="wedgeRoundRectCallout">
              <a:avLst>
                <a:gd name="adj1" fmla="val -196336"/>
                <a:gd name="adj2" fmla="val 14104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charset="0"/>
                </a:rPr>
                <a:t>Use pull-down menu to assign trend</a:t>
              </a:r>
              <a:endParaRPr kumimoji="0" lang="en-US" sz="1600" b="0" i="0" u="none" strike="noStrike" cap="none" normalizeH="0" baseline="0" dirty="0" smtClean="0">
                <a:ln>
                  <a:noFill/>
                </a:ln>
                <a:solidFill>
                  <a:schemeClr val="tx1"/>
                </a:solidFill>
                <a:effectLst/>
                <a:latin typeface="Arial" charset="0"/>
              </a:endParaRPr>
            </a:p>
          </p:txBody>
        </p:sp>
        <p:pic>
          <p:nvPicPr>
            <p:cNvPr id="15" name="Picture 2"/>
            <p:cNvPicPr>
              <a:picLocks noChangeAspect="1" noChangeArrowheads="1"/>
            </p:cNvPicPr>
            <p:nvPr/>
          </p:nvPicPr>
          <p:blipFill>
            <a:blip r:embed="rId6" cstate="print"/>
            <a:srcRect/>
            <a:stretch>
              <a:fillRect/>
            </a:stretch>
          </p:blipFill>
          <p:spPr bwMode="auto">
            <a:xfrm>
              <a:off x="7467600" y="3810000"/>
              <a:ext cx="1382151" cy="1371600"/>
            </a:xfrm>
            <a:prstGeom prst="rect">
              <a:avLst/>
            </a:prstGeom>
            <a:noFill/>
            <a:ln w="9525">
              <a:noFill/>
              <a:miter lim="800000"/>
              <a:headEnd/>
              <a:tailEnd/>
            </a:ln>
          </p:spPr>
        </p:pic>
      </p:grpSp>
      <p:grpSp>
        <p:nvGrpSpPr>
          <p:cNvPr id="16" name="Group 15"/>
          <p:cNvGrpSpPr/>
          <p:nvPr/>
        </p:nvGrpSpPr>
        <p:grpSpPr>
          <a:xfrm>
            <a:off x="3886200" y="5257800"/>
            <a:ext cx="3200400" cy="847725"/>
            <a:chOff x="3657600" y="5638800"/>
            <a:chExt cx="3200400" cy="847725"/>
          </a:xfrm>
        </p:grpSpPr>
        <p:sp>
          <p:nvSpPr>
            <p:cNvPr id="17" name="Rounded Rectangular Callout 16"/>
            <p:cNvSpPr/>
            <p:nvPr/>
          </p:nvSpPr>
          <p:spPr bwMode="auto">
            <a:xfrm>
              <a:off x="5181600" y="5638800"/>
              <a:ext cx="1676400" cy="838200"/>
            </a:xfrm>
            <a:prstGeom prst="wedgeRoundRectCallout">
              <a:avLst>
                <a:gd name="adj1" fmla="val -70130"/>
                <a:gd name="adj2" fmla="val -5971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charset="0"/>
                </a:rPr>
                <a:t>Use pull-down menu to assign source of data</a:t>
              </a:r>
              <a:endParaRPr kumimoji="0" lang="en-US" sz="1600" b="0" i="0" u="none" strike="noStrike" cap="none" normalizeH="0" baseline="0" dirty="0" smtClean="0">
                <a:ln>
                  <a:noFill/>
                </a:ln>
                <a:solidFill>
                  <a:schemeClr val="tx1"/>
                </a:solidFill>
                <a:effectLst/>
                <a:latin typeface="Arial" charset="0"/>
              </a:endParaRPr>
            </a:p>
          </p:txBody>
        </p:sp>
        <p:pic>
          <p:nvPicPr>
            <p:cNvPr id="18" name="Picture 3"/>
            <p:cNvPicPr>
              <a:picLocks noChangeAspect="1" noChangeArrowheads="1"/>
            </p:cNvPicPr>
            <p:nvPr/>
          </p:nvPicPr>
          <p:blipFill>
            <a:blip r:embed="rId7" cstate="print"/>
            <a:srcRect/>
            <a:stretch>
              <a:fillRect/>
            </a:stretch>
          </p:blipFill>
          <p:spPr bwMode="auto">
            <a:xfrm>
              <a:off x="3657600" y="5638800"/>
              <a:ext cx="1304925" cy="847725"/>
            </a:xfrm>
            <a:prstGeom prst="rect">
              <a:avLst/>
            </a:prstGeom>
            <a:noFill/>
            <a:ln w="9525">
              <a:noFill/>
              <a:miter lim="800000"/>
              <a:headEnd/>
              <a:tailEnd/>
            </a:ln>
          </p:spPr>
        </p:pic>
      </p:grpSp>
      <p:grpSp>
        <p:nvGrpSpPr>
          <p:cNvPr id="28" name="Group 27"/>
          <p:cNvGrpSpPr/>
          <p:nvPr/>
        </p:nvGrpSpPr>
        <p:grpSpPr>
          <a:xfrm>
            <a:off x="0" y="1143000"/>
            <a:ext cx="2133600" cy="4876800"/>
            <a:chOff x="0" y="1143000"/>
            <a:chExt cx="2133600" cy="4876800"/>
          </a:xfrm>
        </p:grpSpPr>
        <p:sp>
          <p:nvSpPr>
            <p:cNvPr id="9" name="Rectangle 8"/>
            <p:cNvSpPr/>
            <p:nvPr/>
          </p:nvSpPr>
          <p:spPr bwMode="auto">
            <a:xfrm>
              <a:off x="0" y="3810000"/>
              <a:ext cx="2133600" cy="22098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990" y="1143000"/>
              <a:ext cx="1294410" cy="26670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0" name="Rounded Rectangular Callout 9"/>
          <p:cNvSpPr/>
          <p:nvPr/>
        </p:nvSpPr>
        <p:spPr bwMode="auto">
          <a:xfrm>
            <a:off x="152400" y="2819400"/>
            <a:ext cx="1447800" cy="1219200"/>
          </a:xfrm>
          <a:prstGeom prst="wedgeRoundRectCallout">
            <a:avLst>
              <a:gd name="adj1" fmla="val 35618"/>
              <a:gd name="adj2" fmla="val -6222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Double-click Indicator</a:t>
            </a:r>
            <a:r>
              <a:rPr kumimoji="0" lang="en-US" sz="1600" b="0" i="0" u="none" strike="noStrike" cap="none" normalizeH="0" dirty="0" smtClean="0">
                <a:ln>
                  <a:noFill/>
                </a:ln>
                <a:solidFill>
                  <a:schemeClr val="tx1"/>
                </a:solidFill>
                <a:effectLst/>
                <a:latin typeface="Arial" charset="0"/>
              </a:rPr>
              <a:t> icon</a:t>
            </a:r>
            <a:r>
              <a:rPr kumimoji="0" lang="en-US" sz="1600" b="0" i="0" u="none" strike="noStrike" cap="none" normalizeH="0" baseline="0" dirty="0" smtClean="0">
                <a:ln>
                  <a:noFill/>
                </a:ln>
                <a:solidFill>
                  <a:schemeClr val="tx1"/>
                </a:solidFill>
                <a:effectLst/>
                <a:latin typeface="Arial" charset="0"/>
              </a:rPr>
              <a:t> to open dialog</a:t>
            </a:r>
            <a:r>
              <a:rPr kumimoji="0" lang="en-US" sz="1600" b="0" i="0" u="none" strike="noStrike" cap="none" normalizeH="0" dirty="0" smtClean="0">
                <a:ln>
                  <a:noFill/>
                </a:ln>
                <a:solidFill>
                  <a:schemeClr val="tx1"/>
                </a:solidFill>
                <a:effectLst/>
                <a:latin typeface="Arial" charset="0"/>
              </a:rPr>
              <a:t> box </a:t>
            </a:r>
            <a:endParaRPr kumimoji="0" lang="en-US" sz="1600" b="0" i="0" u="none" strike="noStrike" cap="none" normalizeH="0" baseline="0" dirty="0" smtClean="0">
              <a:ln>
                <a:noFill/>
              </a:ln>
              <a:solidFill>
                <a:schemeClr val="tx1"/>
              </a:solidFill>
              <a:effectLst/>
              <a:latin typeface="Arial" charset="0"/>
            </a:endParaRPr>
          </a:p>
        </p:txBody>
      </p:sp>
      <p:sp>
        <p:nvSpPr>
          <p:cNvPr id="29" name="TextBox 28"/>
          <p:cNvSpPr txBox="1"/>
          <p:nvPr/>
        </p:nvSpPr>
        <p:spPr>
          <a:xfrm>
            <a:off x="2362200" y="76200"/>
            <a:ext cx="6553200" cy="584775"/>
          </a:xfrm>
          <a:prstGeom prst="rect">
            <a:avLst/>
          </a:prstGeom>
          <a:noFill/>
        </p:spPr>
        <p:txBody>
          <a:bodyPr wrap="square" rtlCol="0">
            <a:spAutoFit/>
          </a:bodyPr>
          <a:lstStyle/>
          <a:p>
            <a:r>
              <a:rPr lang="en-US" sz="3200" b="1" dirty="0" smtClean="0">
                <a:solidFill>
                  <a:schemeClr val="bg1"/>
                </a:solidFill>
                <a:latin typeface="+mj-lt"/>
              </a:rPr>
              <a:t>Indicator Measurements</a:t>
            </a:r>
            <a:endParaRPr lang="en-US" sz="32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838200"/>
            <a:ext cx="9144000" cy="6019800"/>
            <a:chOff x="0" y="838200"/>
            <a:chExt cx="9144000" cy="6019800"/>
          </a:xfrm>
        </p:grpSpPr>
        <p:grpSp>
          <p:nvGrpSpPr>
            <p:cNvPr id="2" name="Group 31"/>
            <p:cNvGrpSpPr/>
            <p:nvPr/>
          </p:nvGrpSpPr>
          <p:grpSpPr>
            <a:xfrm>
              <a:off x="0" y="838200"/>
              <a:ext cx="9144000" cy="6019800"/>
              <a:chOff x="0" y="838200"/>
              <a:chExt cx="9144000" cy="6019800"/>
            </a:xfrm>
          </p:grpSpPr>
          <p:sp>
            <p:nvSpPr>
              <p:cNvPr id="3" name="Rectangle 2"/>
              <p:cNvSpPr/>
              <p:nvPr/>
            </p:nvSpPr>
            <p:spPr bwMode="auto">
              <a:xfrm>
                <a:off x="0" y="857899"/>
                <a:ext cx="9144000" cy="60001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 name="Picture 3" descr="cc5.png"/>
              <p:cNvPicPr>
                <a:picLocks noChangeAspect="1"/>
              </p:cNvPicPr>
              <p:nvPr/>
            </p:nvPicPr>
            <p:blipFill>
              <a:blip r:embed="rId3" cstate="print"/>
              <a:stretch>
                <a:fillRect/>
              </a:stretch>
            </p:blipFill>
            <p:spPr>
              <a:xfrm>
                <a:off x="0" y="838200"/>
                <a:ext cx="9144000" cy="5373397"/>
              </a:xfrm>
              <a:prstGeom prst="rect">
                <a:avLst/>
              </a:prstGeom>
            </p:spPr>
          </p:pic>
        </p:grpSp>
        <p:sp>
          <p:nvSpPr>
            <p:cNvPr id="5" name="Rectangle 4"/>
            <p:cNvSpPr/>
            <p:nvPr/>
          </p:nvSpPr>
          <p:spPr bwMode="auto">
            <a:xfrm>
              <a:off x="0" y="843148"/>
              <a:ext cx="4800600" cy="3760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pic>
        <p:nvPicPr>
          <p:cNvPr id="3074" name="Picture 2"/>
          <p:cNvPicPr>
            <a:picLocks noChangeAspect="1" noChangeArrowheads="1"/>
          </p:cNvPicPr>
          <p:nvPr/>
        </p:nvPicPr>
        <p:blipFill>
          <a:blip r:embed="rId4" cstate="print"/>
          <a:srcRect/>
          <a:stretch>
            <a:fillRect/>
          </a:stretch>
        </p:blipFill>
        <p:spPr bwMode="auto">
          <a:xfrm>
            <a:off x="2133600" y="838199"/>
            <a:ext cx="7010400" cy="4989689"/>
          </a:xfrm>
          <a:prstGeom prst="rect">
            <a:avLst/>
          </a:prstGeom>
          <a:noFill/>
          <a:ln w="9525">
            <a:noFill/>
            <a:miter lim="800000"/>
            <a:headEnd/>
            <a:tailEnd/>
          </a:ln>
        </p:spPr>
      </p:pic>
      <p:grpSp>
        <p:nvGrpSpPr>
          <p:cNvPr id="8" name="Group 7"/>
          <p:cNvGrpSpPr/>
          <p:nvPr/>
        </p:nvGrpSpPr>
        <p:grpSpPr>
          <a:xfrm>
            <a:off x="0" y="1143000"/>
            <a:ext cx="2133600" cy="4876800"/>
            <a:chOff x="0" y="1143000"/>
            <a:chExt cx="2133600" cy="4876800"/>
          </a:xfrm>
        </p:grpSpPr>
        <p:sp>
          <p:nvSpPr>
            <p:cNvPr id="9" name="Rectangle 8"/>
            <p:cNvSpPr/>
            <p:nvPr/>
          </p:nvSpPr>
          <p:spPr bwMode="auto">
            <a:xfrm>
              <a:off x="0" y="3810000"/>
              <a:ext cx="2133600" cy="22098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990" y="1143000"/>
              <a:ext cx="1294410" cy="26670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1" name="Rounded Rectangular Callout 10"/>
          <p:cNvSpPr/>
          <p:nvPr/>
        </p:nvSpPr>
        <p:spPr bwMode="auto">
          <a:xfrm>
            <a:off x="1066800" y="5562600"/>
            <a:ext cx="1447800" cy="1219200"/>
          </a:xfrm>
          <a:prstGeom prst="wedgeRoundRectCallout">
            <a:avLst>
              <a:gd name="adj1" fmla="val -8656"/>
              <a:gd name="adj2" fmla="val -28619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Double-click Objective</a:t>
            </a:r>
            <a:r>
              <a:rPr kumimoji="0" lang="en-US" sz="1600" b="0" i="0" u="none" strike="noStrike" cap="none" normalizeH="0" dirty="0" smtClean="0">
                <a:ln>
                  <a:noFill/>
                </a:ln>
                <a:solidFill>
                  <a:schemeClr val="tx1"/>
                </a:solidFill>
                <a:effectLst/>
                <a:latin typeface="Arial" charset="0"/>
              </a:rPr>
              <a:t> icon</a:t>
            </a:r>
            <a:r>
              <a:rPr kumimoji="0" lang="en-US" sz="1600" b="0" i="0" u="none" strike="noStrike" cap="none" normalizeH="0" baseline="0" dirty="0" smtClean="0">
                <a:ln>
                  <a:noFill/>
                </a:ln>
                <a:solidFill>
                  <a:schemeClr val="tx1"/>
                </a:solidFill>
                <a:effectLst/>
                <a:latin typeface="Arial" charset="0"/>
              </a:rPr>
              <a:t> to open dialog</a:t>
            </a:r>
            <a:r>
              <a:rPr kumimoji="0" lang="en-US" sz="1600" b="0" i="0" u="none" strike="noStrike" cap="none" normalizeH="0" dirty="0" smtClean="0">
                <a:ln>
                  <a:noFill/>
                </a:ln>
                <a:solidFill>
                  <a:schemeClr val="tx1"/>
                </a:solidFill>
                <a:effectLst/>
                <a:latin typeface="Arial" charset="0"/>
              </a:rPr>
              <a:t> box </a:t>
            </a:r>
            <a:endParaRPr kumimoji="0" lang="en-US" sz="1600" b="0" i="0" u="none" strike="noStrike" cap="none" normalizeH="0" baseline="0" dirty="0" smtClean="0">
              <a:ln>
                <a:noFill/>
              </a:ln>
              <a:solidFill>
                <a:schemeClr val="tx1"/>
              </a:solidFill>
              <a:effectLst/>
              <a:latin typeface="Arial" charset="0"/>
            </a:endParaRPr>
          </a:p>
        </p:txBody>
      </p:sp>
      <p:sp>
        <p:nvSpPr>
          <p:cNvPr id="12" name="Rounded Rectangular Callout 11"/>
          <p:cNvSpPr/>
          <p:nvPr/>
        </p:nvSpPr>
        <p:spPr bwMode="auto">
          <a:xfrm>
            <a:off x="6172200" y="1143000"/>
            <a:ext cx="1676400" cy="1371600"/>
          </a:xfrm>
          <a:prstGeom prst="wedgeRoundRectCallout">
            <a:avLst>
              <a:gd name="adj1" fmla="val -138134"/>
              <a:gd name="adj2" fmla="val 11394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Create new Percent</a:t>
            </a:r>
            <a:r>
              <a:rPr kumimoji="0" lang="en-US" sz="1600" b="0" i="0" u="none" strike="noStrike" cap="none" normalizeH="0" dirty="0" smtClean="0">
                <a:ln>
                  <a:noFill/>
                </a:ln>
                <a:solidFill>
                  <a:schemeClr val="tx1"/>
                </a:solidFill>
                <a:effectLst/>
                <a:latin typeface="Arial" charset="0"/>
              </a:rPr>
              <a:t> Complete rows by clicking on this button</a:t>
            </a:r>
            <a:endParaRPr kumimoji="0" lang="en-US" sz="1600" b="0" i="0" u="none" strike="noStrike" cap="none" normalizeH="0" baseline="0" dirty="0" smtClean="0">
              <a:ln>
                <a:noFill/>
              </a:ln>
              <a:solidFill>
                <a:schemeClr val="tx1"/>
              </a:solidFill>
              <a:effectLst/>
              <a:latin typeface="Arial" charset="0"/>
            </a:endParaRPr>
          </a:p>
        </p:txBody>
      </p:sp>
      <p:sp>
        <p:nvSpPr>
          <p:cNvPr id="13" name="Rounded Rectangular Callout 12"/>
          <p:cNvSpPr/>
          <p:nvPr/>
        </p:nvSpPr>
        <p:spPr bwMode="auto">
          <a:xfrm>
            <a:off x="6172200" y="5410200"/>
            <a:ext cx="1219200" cy="1219200"/>
          </a:xfrm>
          <a:prstGeom prst="wedgeRoundRectCallout">
            <a:avLst>
              <a:gd name="adj1" fmla="val -97369"/>
              <a:gd name="adj2" fmla="val -11847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Enter Percent</a:t>
            </a:r>
            <a:r>
              <a:rPr kumimoji="0" lang="en-US" sz="1600" b="0" i="0" u="none" strike="noStrike" cap="none" normalizeH="0" dirty="0" smtClean="0">
                <a:ln>
                  <a:noFill/>
                </a:ln>
                <a:solidFill>
                  <a:schemeClr val="tx1"/>
                </a:solidFill>
                <a:effectLst/>
                <a:latin typeface="Arial" charset="0"/>
              </a:rPr>
              <a:t> Complete </a:t>
            </a:r>
            <a:r>
              <a:rPr lang="en-US" sz="1600" dirty="0" smtClean="0">
                <a:latin typeface="Arial" charset="0"/>
              </a:rPr>
              <a:t>value</a:t>
            </a:r>
            <a:endParaRPr kumimoji="0" lang="en-US" sz="16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2362200" y="76200"/>
            <a:ext cx="6553200" cy="584775"/>
          </a:xfrm>
          <a:prstGeom prst="rect">
            <a:avLst/>
          </a:prstGeom>
          <a:noFill/>
        </p:spPr>
        <p:txBody>
          <a:bodyPr wrap="square" rtlCol="0">
            <a:spAutoFit/>
          </a:bodyPr>
          <a:lstStyle/>
          <a:p>
            <a:r>
              <a:rPr lang="en-US" sz="3200" b="1" dirty="0" smtClean="0">
                <a:solidFill>
                  <a:schemeClr val="bg1"/>
                </a:solidFill>
                <a:latin typeface="+mj-lt"/>
              </a:rPr>
              <a:t>% Complete Measurements</a:t>
            </a:r>
            <a:endParaRPr lang="en-US" sz="32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 y="1330212"/>
            <a:ext cx="9144000" cy="4994388"/>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31663" y="1552269"/>
            <a:ext cx="1714500" cy="1943712"/>
          </a:xfrm>
          <a:prstGeom prst="rect">
            <a:avLst/>
          </a:prstGeom>
          <a:noFill/>
          <a:ln w="9525">
            <a:noFill/>
            <a:miter lim="800000"/>
            <a:headEnd/>
            <a:tailEnd/>
          </a:ln>
        </p:spPr>
      </p:pic>
      <p:pic>
        <p:nvPicPr>
          <p:cNvPr id="4" name="Picture 4"/>
          <p:cNvPicPr>
            <a:picLocks noChangeAspect="1" noChangeArrowheads="1"/>
          </p:cNvPicPr>
          <p:nvPr/>
        </p:nvPicPr>
        <p:blipFill>
          <a:blip r:embed="rId5" cstate="print"/>
          <a:srcRect/>
          <a:stretch>
            <a:fillRect/>
          </a:stretch>
        </p:blipFill>
        <p:spPr bwMode="auto">
          <a:xfrm>
            <a:off x="1662342" y="2832185"/>
            <a:ext cx="1842858" cy="1063540"/>
          </a:xfrm>
          <a:prstGeom prst="rect">
            <a:avLst/>
          </a:prstGeom>
          <a:noFill/>
          <a:ln w="9525">
            <a:noFill/>
            <a:miter lim="800000"/>
            <a:headEnd/>
            <a:tailEnd/>
          </a:ln>
        </p:spPr>
      </p:pic>
      <p:sp>
        <p:nvSpPr>
          <p:cNvPr id="5" name="Oval 3"/>
          <p:cNvSpPr>
            <a:spLocks noChangeArrowheads="1"/>
          </p:cNvSpPr>
          <p:nvPr/>
        </p:nvSpPr>
        <p:spPr bwMode="auto">
          <a:xfrm>
            <a:off x="-44538" y="1579799"/>
            <a:ext cx="390436" cy="211290"/>
          </a:xfrm>
          <a:prstGeom prst="ellipse">
            <a:avLst/>
          </a:prstGeom>
          <a:noFill/>
          <a:ln w="38100">
            <a:solidFill>
              <a:srgbClr val="FF0000"/>
            </a:solidFill>
            <a:round/>
            <a:headEnd/>
            <a:tailEnd/>
          </a:ln>
        </p:spPr>
        <p:txBody>
          <a:bodyPr wrap="none" anchor="ctr"/>
          <a:lstStyle/>
          <a:p>
            <a:pPr algn="ctr"/>
            <a:r>
              <a:rPr lang="en-US"/>
              <a:t>    </a:t>
            </a:r>
          </a:p>
        </p:txBody>
      </p:sp>
      <p:sp>
        <p:nvSpPr>
          <p:cNvPr id="6" name="TextBox 5"/>
          <p:cNvSpPr txBox="1"/>
          <p:nvPr/>
        </p:nvSpPr>
        <p:spPr>
          <a:xfrm>
            <a:off x="2362200" y="76200"/>
            <a:ext cx="6553200" cy="584775"/>
          </a:xfrm>
          <a:prstGeom prst="rect">
            <a:avLst/>
          </a:prstGeom>
          <a:noFill/>
        </p:spPr>
        <p:txBody>
          <a:bodyPr wrap="square" rtlCol="0">
            <a:spAutoFit/>
          </a:bodyPr>
          <a:lstStyle/>
          <a:p>
            <a:r>
              <a:rPr lang="en-US" sz="3200" b="1" dirty="0" smtClean="0">
                <a:solidFill>
                  <a:schemeClr val="bg1"/>
                </a:solidFill>
                <a:latin typeface="+mj-lt"/>
              </a:rPr>
              <a:t>Export to ConPro format</a:t>
            </a:r>
            <a:endParaRPr lang="en-US" sz="32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781800" cy="1143000"/>
          </a:xfrm>
        </p:spPr>
        <p:txBody>
          <a:bodyPr/>
          <a:lstStyle/>
          <a:p>
            <a:r>
              <a:rPr lang="en-US" sz="3600" dirty="0" smtClean="0"/>
              <a:t>Main Topics</a:t>
            </a:r>
            <a:endParaRPr lang="en-US" sz="3600" dirty="0"/>
          </a:p>
        </p:txBody>
      </p:sp>
      <p:sp>
        <p:nvSpPr>
          <p:cNvPr id="3" name="Content Placeholder 2"/>
          <p:cNvSpPr>
            <a:spLocks noGrp="1"/>
          </p:cNvSpPr>
          <p:nvPr>
            <p:ph idx="1"/>
          </p:nvPr>
        </p:nvSpPr>
        <p:spPr>
          <a:xfrm>
            <a:off x="838200" y="1524000"/>
            <a:ext cx="8153400" cy="4876800"/>
          </a:xfrm>
        </p:spPr>
        <p:txBody>
          <a:bodyPr/>
          <a:lstStyle/>
          <a:p>
            <a:r>
              <a:rPr lang="en-US" sz="3600" dirty="0" smtClean="0"/>
              <a:t>Key Measures Questions</a:t>
            </a:r>
          </a:p>
          <a:p>
            <a:pPr lvl="1"/>
            <a:r>
              <a:rPr lang="en-US" sz="2800" dirty="0" smtClean="0"/>
              <a:t>From TNC Measures Business Plan</a:t>
            </a:r>
          </a:p>
          <a:p>
            <a:pPr lvl="1">
              <a:buNone/>
            </a:pPr>
            <a:endParaRPr lang="en-US" sz="1000" dirty="0" smtClean="0"/>
          </a:p>
          <a:p>
            <a:r>
              <a:rPr lang="en-US" sz="3200" dirty="0" smtClean="0"/>
              <a:t>Measures Information Systems</a:t>
            </a:r>
          </a:p>
          <a:p>
            <a:pPr lvl="1"/>
            <a:r>
              <a:rPr lang="en-US" sz="2800" dirty="0" smtClean="0"/>
              <a:t>Desktop:</a:t>
            </a:r>
          </a:p>
          <a:p>
            <a:pPr lvl="1"/>
            <a:r>
              <a:rPr lang="en-US" sz="2800" dirty="0" smtClean="0"/>
              <a:t>Web: </a:t>
            </a:r>
          </a:p>
          <a:p>
            <a:pPr lvl="1">
              <a:buNone/>
            </a:pPr>
            <a:endParaRPr lang="en-US" sz="1000" dirty="0" smtClean="0"/>
          </a:p>
          <a:p>
            <a:r>
              <a:rPr lang="en-US" sz="3200" dirty="0" smtClean="0"/>
              <a:t>Next Steps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048000" y="3429000"/>
            <a:ext cx="1905000" cy="561109"/>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2590800" y="3988528"/>
            <a:ext cx="1934441" cy="5072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1929740" y="1219200"/>
            <a:ext cx="7214259" cy="44196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0" y="1295400"/>
            <a:ext cx="1924259" cy="8382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0" y="2209800"/>
            <a:ext cx="1200778" cy="40386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0" y="76200"/>
            <a:ext cx="9144000" cy="6652542"/>
          </a:xfrm>
          <a:prstGeom prst="rect">
            <a:avLst/>
          </a:prstGeom>
          <a:noFill/>
          <a:ln w="9525">
            <a:noFill/>
            <a:miter lim="800000"/>
            <a:headEnd/>
            <a:tailEnd/>
          </a:ln>
        </p:spPr>
      </p:pic>
      <p:sp>
        <p:nvSpPr>
          <p:cNvPr id="6" name="Oval 3"/>
          <p:cNvSpPr>
            <a:spLocks noChangeArrowheads="1"/>
          </p:cNvSpPr>
          <p:nvPr/>
        </p:nvSpPr>
        <p:spPr bwMode="auto">
          <a:xfrm>
            <a:off x="7086600" y="533400"/>
            <a:ext cx="609600" cy="381000"/>
          </a:xfrm>
          <a:prstGeom prst="ellipse">
            <a:avLst/>
          </a:prstGeom>
          <a:noFill/>
          <a:ln w="38100">
            <a:solidFill>
              <a:srgbClr val="FF0000"/>
            </a:solidFill>
            <a:round/>
            <a:headEnd/>
            <a:tailEnd/>
          </a:ln>
        </p:spPr>
        <p:txBody>
          <a:bodyPr wrap="none" anchor="ctr"/>
          <a:lstStyle/>
          <a:p>
            <a:pPr algn="ct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1929740" y="1219200"/>
            <a:ext cx="7214259" cy="44196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0" y="1295400"/>
            <a:ext cx="1924259" cy="8382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0" y="2209800"/>
            <a:ext cx="1200778" cy="40386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074" name="Picture 2"/>
          <p:cNvPicPr>
            <a:picLocks noChangeAspect="1" noChangeArrowheads="1"/>
          </p:cNvPicPr>
          <p:nvPr/>
        </p:nvPicPr>
        <p:blipFill>
          <a:blip r:embed="rId3" cstate="print"/>
          <a:srcRect/>
          <a:stretch>
            <a:fillRect/>
          </a:stretch>
        </p:blipFill>
        <p:spPr bwMode="auto">
          <a:xfrm>
            <a:off x="0" y="76200"/>
            <a:ext cx="9127545" cy="6705600"/>
          </a:xfrm>
          <a:prstGeom prst="rect">
            <a:avLst/>
          </a:prstGeom>
          <a:noFill/>
          <a:ln w="9525">
            <a:noFill/>
            <a:miter lim="800000"/>
            <a:headEnd/>
            <a:tailEnd/>
          </a:ln>
        </p:spPr>
      </p:pic>
      <p:sp>
        <p:nvSpPr>
          <p:cNvPr id="6" name="Oval 3"/>
          <p:cNvSpPr>
            <a:spLocks noChangeArrowheads="1"/>
          </p:cNvSpPr>
          <p:nvPr/>
        </p:nvSpPr>
        <p:spPr bwMode="auto">
          <a:xfrm>
            <a:off x="304800" y="1447800"/>
            <a:ext cx="1981200" cy="304800"/>
          </a:xfrm>
          <a:prstGeom prst="ellipse">
            <a:avLst/>
          </a:prstGeom>
          <a:noFill/>
          <a:ln w="38100">
            <a:solidFill>
              <a:srgbClr val="FF0000"/>
            </a:solidFill>
            <a:round/>
            <a:headEnd/>
            <a:tailEnd/>
          </a:ln>
        </p:spPr>
        <p:txBody>
          <a:bodyPr wrap="none" anchor="ctr"/>
          <a:lstStyle/>
          <a:p>
            <a:pPr algn="ctr"/>
            <a:r>
              <a:rPr lang="en-US"/>
              <a:t>    </a:t>
            </a:r>
          </a:p>
        </p:txBody>
      </p:sp>
      <p:sp>
        <p:nvSpPr>
          <p:cNvPr id="7" name="Oval 6"/>
          <p:cNvSpPr>
            <a:spLocks noChangeArrowheads="1"/>
          </p:cNvSpPr>
          <p:nvPr/>
        </p:nvSpPr>
        <p:spPr bwMode="auto">
          <a:xfrm>
            <a:off x="228600" y="2209800"/>
            <a:ext cx="2438400" cy="457200"/>
          </a:xfrm>
          <a:prstGeom prst="ellipse">
            <a:avLst/>
          </a:prstGeom>
          <a:noFill/>
          <a:ln w="38100">
            <a:solidFill>
              <a:srgbClr val="FF0000"/>
            </a:solidFill>
            <a:round/>
            <a:headEnd/>
            <a:tailEnd/>
          </a:ln>
        </p:spPr>
        <p:txBody>
          <a:bodyPr wrap="none" anchor="ctr"/>
          <a:lstStyle/>
          <a:p>
            <a:pPr algn="ctr"/>
            <a:r>
              <a:rPr lang="en-US"/>
              <a:t>    </a:t>
            </a:r>
          </a:p>
        </p:txBody>
      </p:sp>
      <p:sp>
        <p:nvSpPr>
          <p:cNvPr id="8" name="TextBox 7"/>
          <p:cNvSpPr txBox="1"/>
          <p:nvPr/>
        </p:nvSpPr>
        <p:spPr>
          <a:xfrm>
            <a:off x="2286000" y="0"/>
            <a:ext cx="4495800" cy="461665"/>
          </a:xfrm>
          <a:prstGeom prst="rect">
            <a:avLst/>
          </a:prstGeom>
          <a:solidFill>
            <a:schemeClr val="bg1"/>
          </a:solidFill>
        </p:spPr>
        <p:txBody>
          <a:bodyPr wrap="square" rtlCol="0">
            <a:spAutoFit/>
          </a:bodyPr>
          <a:lstStyle/>
          <a:p>
            <a:pPr algn="ctr"/>
            <a:r>
              <a:rPr lang="en-US" sz="2400" b="1" dirty="0" smtClean="0">
                <a:solidFill>
                  <a:schemeClr val="accent6"/>
                </a:solidFill>
                <a:latin typeface="+mj-lt"/>
              </a:rPr>
              <a:t>Import Miradi project to ConPro</a:t>
            </a:r>
            <a:endParaRPr lang="en-US" sz="2400" b="1" dirty="0">
              <a:solidFill>
                <a:schemeClr val="accent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543393"/>
            <a:ext cx="9144000" cy="6314607"/>
          </a:xfrm>
          <a:prstGeom prst="rect">
            <a:avLst/>
          </a:prstGeom>
          <a:noFill/>
          <a:ln w="9525">
            <a:noFill/>
            <a:miter lim="800000"/>
            <a:headEnd/>
            <a:tailEnd/>
          </a:ln>
        </p:spPr>
      </p:pic>
      <p:sp>
        <p:nvSpPr>
          <p:cNvPr id="4" name="TextBox 3"/>
          <p:cNvSpPr txBox="1"/>
          <p:nvPr/>
        </p:nvSpPr>
        <p:spPr>
          <a:xfrm>
            <a:off x="1371600" y="0"/>
            <a:ext cx="6324600" cy="461665"/>
          </a:xfrm>
          <a:prstGeom prst="rect">
            <a:avLst/>
          </a:prstGeom>
          <a:noFill/>
        </p:spPr>
        <p:txBody>
          <a:bodyPr wrap="square" rtlCol="0">
            <a:spAutoFit/>
          </a:bodyPr>
          <a:lstStyle/>
          <a:p>
            <a:r>
              <a:rPr lang="en-US" sz="2400" dirty="0" smtClean="0"/>
              <a:t>Basic Tab with General Project Information</a:t>
            </a:r>
            <a:endParaRPr lang="en-US" sz="2400" dirty="0"/>
          </a:p>
        </p:txBody>
      </p:sp>
      <p:sp>
        <p:nvSpPr>
          <p:cNvPr id="5" name="Oval 3"/>
          <p:cNvSpPr>
            <a:spLocks noChangeArrowheads="1"/>
          </p:cNvSpPr>
          <p:nvPr/>
        </p:nvSpPr>
        <p:spPr bwMode="auto">
          <a:xfrm>
            <a:off x="0" y="2286000"/>
            <a:ext cx="609600" cy="228600"/>
          </a:xfrm>
          <a:prstGeom prst="ellipse">
            <a:avLst/>
          </a:prstGeom>
          <a:noFill/>
          <a:ln w="38100">
            <a:solidFill>
              <a:srgbClr val="FF0000"/>
            </a:solidFill>
            <a:round/>
            <a:headEnd/>
            <a:tailEnd/>
          </a:ln>
        </p:spPr>
        <p:txBody>
          <a:bodyPr wrap="none" anchor="ctr"/>
          <a:lstStyle/>
          <a:p>
            <a:pPr algn="ctr"/>
            <a:r>
              <a:rPr lang="en-US"/>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 y="574705"/>
            <a:ext cx="9144000" cy="5749895"/>
          </a:xfrm>
          <a:prstGeom prst="rect">
            <a:avLst/>
          </a:prstGeom>
          <a:noFill/>
          <a:ln w="9525">
            <a:noFill/>
            <a:miter lim="800000"/>
            <a:headEnd/>
            <a:tailEnd/>
          </a:ln>
        </p:spPr>
      </p:pic>
      <p:sp>
        <p:nvSpPr>
          <p:cNvPr id="4" name="Oval 3"/>
          <p:cNvSpPr>
            <a:spLocks noChangeArrowheads="1"/>
          </p:cNvSpPr>
          <p:nvPr/>
        </p:nvSpPr>
        <p:spPr bwMode="auto">
          <a:xfrm>
            <a:off x="3048000" y="2285999"/>
            <a:ext cx="847106" cy="255319"/>
          </a:xfrm>
          <a:prstGeom prst="ellipse">
            <a:avLst/>
          </a:prstGeom>
          <a:noFill/>
          <a:ln w="38100">
            <a:solidFill>
              <a:srgbClr val="FF0000"/>
            </a:solidFill>
            <a:round/>
            <a:headEnd/>
            <a:tailEnd/>
          </a:ln>
        </p:spPr>
        <p:txBody>
          <a:bodyPr wrap="none" anchor="ctr"/>
          <a:lstStyle/>
          <a:p>
            <a:pPr algn="ctr"/>
            <a:r>
              <a:rPr lang="en-US"/>
              <a:t>    </a:t>
            </a:r>
          </a:p>
        </p:txBody>
      </p:sp>
      <p:sp>
        <p:nvSpPr>
          <p:cNvPr id="5" name="Left Arrow 4"/>
          <p:cNvSpPr/>
          <p:nvPr/>
        </p:nvSpPr>
        <p:spPr bwMode="auto">
          <a:xfrm>
            <a:off x="6400800" y="4267200"/>
            <a:ext cx="503274" cy="242776"/>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1905000" y="0"/>
            <a:ext cx="4800600" cy="461665"/>
          </a:xfrm>
          <a:prstGeom prst="rect">
            <a:avLst/>
          </a:prstGeom>
          <a:solidFill>
            <a:schemeClr val="bg1"/>
          </a:solidFill>
        </p:spPr>
        <p:txBody>
          <a:bodyPr wrap="square" rtlCol="0">
            <a:spAutoFit/>
          </a:bodyPr>
          <a:lstStyle/>
          <a:p>
            <a:pPr algn="ctr"/>
            <a:r>
              <a:rPr lang="en-US" sz="2400" b="1" dirty="0" smtClean="0">
                <a:solidFill>
                  <a:schemeClr val="accent6"/>
                </a:solidFill>
                <a:latin typeface="+mj-lt"/>
              </a:rPr>
              <a:t>Objectives &amp; Action Plan</a:t>
            </a:r>
            <a:endParaRPr lang="en-US" sz="2400" b="1" dirty="0">
              <a:solidFill>
                <a:schemeClr val="accent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381" y="547027"/>
            <a:ext cx="9144000" cy="6358597"/>
          </a:xfrm>
          <a:prstGeom prst="rect">
            <a:avLst/>
          </a:prstGeom>
          <a:noFill/>
          <a:ln w="9525">
            <a:noFill/>
            <a:miter lim="800000"/>
            <a:headEnd/>
            <a:tailEnd/>
          </a:ln>
        </p:spPr>
      </p:pic>
      <p:sp>
        <p:nvSpPr>
          <p:cNvPr id="3" name="TextBox 2"/>
          <p:cNvSpPr txBox="1"/>
          <p:nvPr/>
        </p:nvSpPr>
        <p:spPr>
          <a:xfrm>
            <a:off x="2133600" y="69402"/>
            <a:ext cx="4724400" cy="387798"/>
          </a:xfrm>
          <a:prstGeom prst="rect">
            <a:avLst/>
          </a:prstGeom>
          <a:solidFill>
            <a:schemeClr val="bg1"/>
          </a:solidFill>
        </p:spPr>
        <p:txBody>
          <a:bodyPr wrap="square" lIns="9144" tIns="9144" rIns="9144" bIns="9144" rtlCol="0">
            <a:spAutoFit/>
          </a:bodyPr>
          <a:lstStyle/>
          <a:p>
            <a:pPr algn="ctr"/>
            <a:r>
              <a:rPr lang="en-US" sz="2400" b="1" dirty="0" smtClean="0">
                <a:solidFill>
                  <a:schemeClr val="accent6"/>
                </a:solidFill>
                <a:latin typeface="+mj-lt"/>
              </a:rPr>
              <a:t>Implementation Measurements</a:t>
            </a:r>
            <a:endParaRPr lang="en-US" sz="2400" b="1" dirty="0">
              <a:solidFill>
                <a:schemeClr val="accent6"/>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533400"/>
            <a:ext cx="9144000" cy="5921115"/>
          </a:xfrm>
          <a:prstGeom prst="rect">
            <a:avLst/>
          </a:prstGeom>
          <a:noFill/>
          <a:ln w="9525">
            <a:noFill/>
            <a:miter lim="800000"/>
            <a:headEnd/>
            <a:tailEnd/>
          </a:ln>
        </p:spPr>
      </p:pic>
      <p:sp>
        <p:nvSpPr>
          <p:cNvPr id="3" name="Oval 2"/>
          <p:cNvSpPr>
            <a:spLocks noChangeArrowheads="1"/>
          </p:cNvSpPr>
          <p:nvPr/>
        </p:nvSpPr>
        <p:spPr bwMode="auto">
          <a:xfrm>
            <a:off x="3809999" y="2264484"/>
            <a:ext cx="1633369" cy="274321"/>
          </a:xfrm>
          <a:prstGeom prst="ellipse">
            <a:avLst/>
          </a:prstGeom>
          <a:noFill/>
          <a:ln w="38100">
            <a:solidFill>
              <a:srgbClr val="FF0000"/>
            </a:solidFill>
            <a:round/>
            <a:headEnd/>
            <a:tailEnd/>
          </a:ln>
        </p:spPr>
        <p:txBody>
          <a:bodyPr wrap="none" anchor="ctr"/>
          <a:lstStyle/>
          <a:p>
            <a:pPr algn="ctr"/>
            <a:r>
              <a:rPr lang="en-US"/>
              <a:t>    </a:t>
            </a:r>
          </a:p>
        </p:txBody>
      </p:sp>
      <p:sp>
        <p:nvSpPr>
          <p:cNvPr id="4" name="TextBox 3"/>
          <p:cNvSpPr txBox="1"/>
          <p:nvPr/>
        </p:nvSpPr>
        <p:spPr>
          <a:xfrm>
            <a:off x="2133600" y="69402"/>
            <a:ext cx="4724400" cy="387798"/>
          </a:xfrm>
          <a:prstGeom prst="rect">
            <a:avLst/>
          </a:prstGeom>
          <a:solidFill>
            <a:schemeClr val="bg1"/>
          </a:solidFill>
        </p:spPr>
        <p:txBody>
          <a:bodyPr wrap="square" lIns="9144" tIns="9144" rIns="9144" bIns="9144" rtlCol="0">
            <a:spAutoFit/>
          </a:bodyPr>
          <a:lstStyle/>
          <a:p>
            <a:pPr algn="ctr"/>
            <a:r>
              <a:rPr lang="en-US" sz="2400" b="1" dirty="0" smtClean="0">
                <a:solidFill>
                  <a:schemeClr val="accent6"/>
                </a:solidFill>
                <a:latin typeface="+mj-lt"/>
              </a:rPr>
              <a:t>Percent Complete Measurements</a:t>
            </a:r>
            <a:endParaRPr lang="en-US" sz="2400" b="1" dirty="0">
              <a:solidFill>
                <a:schemeClr val="accent6"/>
              </a:solidFill>
              <a:latin typeface="+mj-lt"/>
            </a:endParaRPr>
          </a:p>
        </p:txBody>
      </p:sp>
      <p:sp>
        <p:nvSpPr>
          <p:cNvPr id="5" name="Left Arrow 4"/>
          <p:cNvSpPr/>
          <p:nvPr/>
        </p:nvSpPr>
        <p:spPr bwMode="auto">
          <a:xfrm>
            <a:off x="1295400" y="3962400"/>
            <a:ext cx="503274" cy="242776"/>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533400"/>
            <a:ext cx="9144000" cy="6104906"/>
          </a:xfrm>
          <a:prstGeom prst="rect">
            <a:avLst/>
          </a:prstGeom>
          <a:noFill/>
          <a:ln w="9525">
            <a:noFill/>
            <a:miter lim="800000"/>
            <a:headEnd/>
            <a:tailEnd/>
          </a:ln>
        </p:spPr>
      </p:pic>
      <p:sp>
        <p:nvSpPr>
          <p:cNvPr id="3" name="Left Arrow 2"/>
          <p:cNvSpPr/>
          <p:nvPr/>
        </p:nvSpPr>
        <p:spPr bwMode="auto">
          <a:xfrm>
            <a:off x="2573425" y="5015024"/>
            <a:ext cx="503274" cy="242776"/>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extBox 3"/>
          <p:cNvSpPr txBox="1"/>
          <p:nvPr/>
        </p:nvSpPr>
        <p:spPr>
          <a:xfrm>
            <a:off x="2133600" y="69402"/>
            <a:ext cx="4724400" cy="387798"/>
          </a:xfrm>
          <a:prstGeom prst="rect">
            <a:avLst/>
          </a:prstGeom>
          <a:solidFill>
            <a:schemeClr val="bg1"/>
          </a:solidFill>
        </p:spPr>
        <p:txBody>
          <a:bodyPr wrap="square" lIns="9144" tIns="9144" rIns="9144" bIns="9144" rtlCol="0">
            <a:spAutoFit/>
          </a:bodyPr>
          <a:lstStyle/>
          <a:p>
            <a:pPr algn="ctr"/>
            <a:r>
              <a:rPr lang="en-US" sz="2400" b="1" dirty="0" smtClean="0">
                <a:solidFill>
                  <a:schemeClr val="accent6"/>
                </a:solidFill>
                <a:latin typeface="+mj-lt"/>
              </a:rPr>
              <a:t>Percent Complete Measurements</a:t>
            </a:r>
            <a:endParaRPr lang="en-US" sz="2400" b="1" dirty="0">
              <a:solidFill>
                <a:schemeClr val="accent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533400"/>
            <a:ext cx="9144000" cy="5958590"/>
          </a:xfrm>
          <a:prstGeom prst="rect">
            <a:avLst/>
          </a:prstGeom>
          <a:noFill/>
          <a:ln w="9525">
            <a:noFill/>
            <a:miter lim="800000"/>
            <a:headEnd/>
            <a:tailEnd/>
          </a:ln>
        </p:spPr>
      </p:pic>
      <p:sp>
        <p:nvSpPr>
          <p:cNvPr id="3" name="TextBox 2"/>
          <p:cNvSpPr txBox="1"/>
          <p:nvPr/>
        </p:nvSpPr>
        <p:spPr>
          <a:xfrm>
            <a:off x="2133600" y="69402"/>
            <a:ext cx="4724400" cy="387798"/>
          </a:xfrm>
          <a:prstGeom prst="rect">
            <a:avLst/>
          </a:prstGeom>
          <a:solidFill>
            <a:schemeClr val="bg1"/>
          </a:solidFill>
        </p:spPr>
        <p:txBody>
          <a:bodyPr wrap="square" lIns="9144" tIns="9144" rIns="9144" bIns="9144" rtlCol="0">
            <a:spAutoFit/>
          </a:bodyPr>
          <a:lstStyle/>
          <a:p>
            <a:pPr algn="ctr"/>
            <a:r>
              <a:rPr lang="en-US" sz="2400" b="1" dirty="0" smtClean="0">
                <a:solidFill>
                  <a:schemeClr val="accent6"/>
                </a:solidFill>
                <a:latin typeface="+mj-lt"/>
              </a:rPr>
              <a:t>Indicator Measurements</a:t>
            </a:r>
            <a:endParaRPr lang="en-US" sz="2400" b="1" dirty="0">
              <a:solidFill>
                <a:schemeClr val="accent6"/>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 Ingredients for achieving measures adoption</a:t>
            </a:r>
            <a:endParaRPr lang="en-US" dirty="0"/>
          </a:p>
        </p:txBody>
      </p:sp>
      <p:sp>
        <p:nvSpPr>
          <p:cNvPr id="3" name="Content Placeholder 2"/>
          <p:cNvSpPr>
            <a:spLocks noGrp="1"/>
          </p:cNvSpPr>
          <p:nvPr>
            <p:ph idx="1"/>
          </p:nvPr>
        </p:nvSpPr>
        <p:spPr>
          <a:xfrm>
            <a:off x="838200" y="1524000"/>
            <a:ext cx="7543800" cy="4953000"/>
          </a:xfrm>
        </p:spPr>
        <p:txBody>
          <a:bodyPr/>
          <a:lstStyle/>
          <a:p>
            <a:r>
              <a:rPr lang="en-US" sz="3200" dirty="0" smtClean="0"/>
              <a:t>Broad recognition of applied value of Strategy Effectiveness</a:t>
            </a:r>
          </a:p>
          <a:p>
            <a:r>
              <a:rPr lang="en-US" sz="3200" dirty="0" smtClean="0"/>
              <a:t>Sufficient guidance materials, training, and support</a:t>
            </a:r>
          </a:p>
          <a:p>
            <a:r>
              <a:rPr lang="en-US" sz="3200" dirty="0" smtClean="0"/>
              <a:t>Executive leadership endorsement &amp; mandate</a:t>
            </a:r>
          </a:p>
          <a:p>
            <a:pPr lvl="0"/>
            <a:r>
              <a:rPr lang="en-US" sz="3200" dirty="0" smtClean="0"/>
              <a:t>Adequate financial support</a:t>
            </a:r>
          </a:p>
          <a:p>
            <a:r>
              <a:rPr lang="en-US" sz="3200" dirty="0" smtClean="0"/>
              <a:t>Information systems that facilitate data entry, management, and full access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Measures Questions</a:t>
            </a:r>
            <a:endParaRPr lang="en-US" dirty="0"/>
          </a:p>
        </p:txBody>
      </p:sp>
      <p:sp>
        <p:nvSpPr>
          <p:cNvPr id="3" name="Content Placeholder 2"/>
          <p:cNvSpPr>
            <a:spLocks noGrp="1"/>
          </p:cNvSpPr>
          <p:nvPr>
            <p:ph idx="1"/>
          </p:nvPr>
        </p:nvSpPr>
        <p:spPr>
          <a:xfrm>
            <a:off x="838200" y="1524000"/>
            <a:ext cx="7924800" cy="2743200"/>
          </a:xfrm>
        </p:spPr>
        <p:txBody>
          <a:bodyPr/>
          <a:lstStyle/>
          <a:p>
            <a:pPr marL="514350" indent="-514350">
              <a:spcBef>
                <a:spcPts val="1600"/>
              </a:spcBef>
              <a:buFont typeface="+mj-lt"/>
              <a:buAutoNum type="alphaUcPeriod"/>
            </a:pPr>
            <a:r>
              <a:rPr lang="en-US" sz="3200" dirty="0" smtClean="0"/>
              <a:t>What results are we trying to achieve? </a:t>
            </a:r>
          </a:p>
          <a:p>
            <a:pPr marL="514350" indent="-514350">
              <a:spcBef>
                <a:spcPts val="1600"/>
              </a:spcBef>
              <a:buFont typeface="+mj-lt"/>
              <a:buAutoNum type="alphaUcPeriod"/>
            </a:pPr>
            <a:r>
              <a:rPr lang="en-US" sz="3200" dirty="0" smtClean="0"/>
              <a:t>What actions will achieve results?</a:t>
            </a:r>
          </a:p>
          <a:p>
            <a:pPr marL="514350" indent="-514350">
              <a:spcBef>
                <a:spcPts val="1600"/>
              </a:spcBef>
              <a:buFont typeface="+mj-lt"/>
              <a:buAutoNum type="alphaUcPeriod"/>
            </a:pPr>
            <a:r>
              <a:rPr lang="en-US" sz="3200" dirty="0" smtClean="0"/>
              <a:t>Are we making progress implementing actions and achieving desired results?</a:t>
            </a:r>
          </a:p>
          <a:p>
            <a:pPr marL="457200" indent="-457200">
              <a:spcBef>
                <a:spcPts val="1600"/>
              </a:spcBef>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Objectives</a:t>
            </a:r>
            <a:endParaRPr lang="en-US" dirty="0"/>
          </a:p>
        </p:txBody>
      </p:sp>
      <p:sp>
        <p:nvSpPr>
          <p:cNvPr id="7" name="Rectangle 3"/>
          <p:cNvSpPr>
            <a:spLocks noChangeArrowheads="1"/>
          </p:cNvSpPr>
          <p:nvPr/>
        </p:nvSpPr>
        <p:spPr bwMode="auto">
          <a:xfrm>
            <a:off x="304800" y="2667000"/>
            <a:ext cx="4267200" cy="3810000"/>
          </a:xfrm>
          <a:prstGeom prst="rect">
            <a:avLst/>
          </a:prstGeom>
          <a:noFill/>
          <a:ln w="9525">
            <a:noFill/>
            <a:miter lim="800000"/>
            <a:headEnd/>
            <a:tailEnd/>
          </a:ln>
          <a:effectLst/>
        </p:spPr>
        <p:txBody>
          <a:bodyPr/>
          <a:lstStyle/>
          <a:p>
            <a:pPr>
              <a:spcBef>
                <a:spcPct val="20000"/>
              </a:spcBef>
            </a:pPr>
            <a:r>
              <a:rPr lang="en-US" sz="2800" b="1" dirty="0"/>
              <a:t>After</a:t>
            </a:r>
            <a:r>
              <a:rPr lang="en-US" sz="2800" dirty="0"/>
              <a:t>: Between </a:t>
            </a:r>
            <a:r>
              <a:rPr lang="en-US" sz="2800" dirty="0" smtClean="0"/>
              <a:t>2010 </a:t>
            </a:r>
            <a:r>
              <a:rPr lang="en-US" sz="2800" dirty="0"/>
              <a:t>and </a:t>
            </a:r>
            <a:r>
              <a:rPr lang="en-US" sz="2800" dirty="0" smtClean="0"/>
              <a:t>2015, </a:t>
            </a:r>
            <a:r>
              <a:rPr lang="en-US" sz="2800" dirty="0"/>
              <a:t>maintain cattle-free conditions within 100 ft </a:t>
            </a:r>
            <a:r>
              <a:rPr lang="en-US" sz="2800" dirty="0" smtClean="0"/>
              <a:t>along 50 miles of the </a:t>
            </a:r>
            <a:r>
              <a:rPr lang="en-US" sz="2800" dirty="0"/>
              <a:t>Willow </a:t>
            </a:r>
            <a:r>
              <a:rPr lang="en-US" sz="2800" dirty="0" smtClean="0"/>
              <a:t>River</a:t>
            </a:r>
            <a:endParaRPr lang="en-US" sz="2800" dirty="0"/>
          </a:p>
          <a:p>
            <a:pPr>
              <a:spcBef>
                <a:spcPct val="20000"/>
              </a:spcBef>
            </a:pPr>
            <a:r>
              <a:rPr lang="en-US" sz="2800" b="1" dirty="0"/>
              <a:t>Indicator:</a:t>
            </a:r>
            <a:r>
              <a:rPr lang="en-US" sz="2800" dirty="0"/>
              <a:t> Miles of river without cattle grazing within </a:t>
            </a:r>
            <a:r>
              <a:rPr lang="en-US" sz="2800" dirty="0" smtClean="0"/>
              <a:t>100 </a:t>
            </a:r>
            <a:r>
              <a:rPr lang="en-US" sz="2800" dirty="0"/>
              <a:t>ft of river</a:t>
            </a:r>
          </a:p>
        </p:txBody>
      </p:sp>
      <p:sp>
        <p:nvSpPr>
          <p:cNvPr id="8" name="Rectangle 4"/>
          <p:cNvSpPr>
            <a:spLocks noChangeArrowheads="1"/>
          </p:cNvSpPr>
          <p:nvPr/>
        </p:nvSpPr>
        <p:spPr bwMode="auto">
          <a:xfrm>
            <a:off x="304800" y="1371600"/>
            <a:ext cx="7543800" cy="960438"/>
          </a:xfrm>
          <a:prstGeom prst="rect">
            <a:avLst/>
          </a:prstGeom>
          <a:noFill/>
          <a:ln w="9525">
            <a:noFill/>
            <a:miter lim="800000"/>
            <a:headEnd/>
            <a:tailEnd/>
          </a:ln>
          <a:effectLst/>
        </p:spPr>
        <p:txBody>
          <a:bodyPr/>
          <a:lstStyle/>
          <a:p>
            <a:pPr>
              <a:spcBef>
                <a:spcPct val="20000"/>
              </a:spcBef>
            </a:pPr>
            <a:r>
              <a:rPr lang="en-US" sz="2800" b="1" dirty="0"/>
              <a:t>Before</a:t>
            </a:r>
            <a:r>
              <a:rPr lang="en-US" sz="2800" dirty="0"/>
              <a:t>: </a:t>
            </a:r>
            <a:r>
              <a:rPr lang="en-US" sz="2800" dirty="0" smtClean="0"/>
              <a:t>Reduce </a:t>
            </a:r>
            <a:r>
              <a:rPr lang="en-US" sz="2800" dirty="0"/>
              <a:t>impacts from cattle </a:t>
            </a:r>
            <a:r>
              <a:rPr lang="en-US" sz="2800" dirty="0" smtClean="0"/>
              <a:t>grazing</a:t>
            </a:r>
            <a:endParaRPr lang="en-US" sz="2800" dirty="0"/>
          </a:p>
          <a:p>
            <a:pPr>
              <a:spcBef>
                <a:spcPct val="20000"/>
              </a:spcBef>
            </a:pPr>
            <a:r>
              <a:rPr lang="en-US" sz="2800" b="1" dirty="0"/>
              <a:t>Indicator:</a:t>
            </a:r>
            <a:r>
              <a:rPr lang="en-US" sz="2800" dirty="0"/>
              <a:t> ???</a:t>
            </a:r>
          </a:p>
        </p:txBody>
      </p:sp>
      <p:pic>
        <p:nvPicPr>
          <p:cNvPr id="6146" name="Picture 2"/>
          <p:cNvPicPr>
            <a:picLocks noChangeAspect="1" noChangeArrowheads="1"/>
          </p:cNvPicPr>
          <p:nvPr/>
        </p:nvPicPr>
        <p:blipFill>
          <a:blip r:embed="rId3" cstate="print"/>
          <a:srcRect/>
          <a:stretch>
            <a:fillRect/>
          </a:stretch>
        </p:blipFill>
        <p:spPr bwMode="auto">
          <a:xfrm>
            <a:off x="4876800" y="2667000"/>
            <a:ext cx="3962400" cy="26312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Measures Questions</a:t>
            </a:r>
            <a:endParaRPr lang="en-US" dirty="0"/>
          </a:p>
        </p:txBody>
      </p:sp>
      <p:sp>
        <p:nvSpPr>
          <p:cNvPr id="3" name="Content Placeholder 2"/>
          <p:cNvSpPr>
            <a:spLocks noGrp="1"/>
          </p:cNvSpPr>
          <p:nvPr>
            <p:ph idx="1"/>
          </p:nvPr>
        </p:nvSpPr>
        <p:spPr>
          <a:xfrm>
            <a:off x="838200" y="1524000"/>
            <a:ext cx="7924800" cy="2743200"/>
          </a:xfrm>
        </p:spPr>
        <p:txBody>
          <a:bodyPr/>
          <a:lstStyle/>
          <a:p>
            <a:pPr marL="514350" indent="-514350">
              <a:spcBef>
                <a:spcPts val="1600"/>
              </a:spcBef>
              <a:buFont typeface="+mj-lt"/>
              <a:buAutoNum type="alphaUcPeriod"/>
            </a:pPr>
            <a:r>
              <a:rPr lang="en-US" sz="3200" dirty="0" smtClean="0">
                <a:solidFill>
                  <a:schemeClr val="accent3">
                    <a:lumMod val="50000"/>
                  </a:schemeClr>
                </a:solidFill>
              </a:rPr>
              <a:t>What results are we trying to achieve? </a:t>
            </a:r>
          </a:p>
          <a:p>
            <a:pPr marL="514350" indent="-514350">
              <a:spcBef>
                <a:spcPts val="1600"/>
              </a:spcBef>
              <a:buFont typeface="+mj-lt"/>
              <a:buAutoNum type="alphaUcPeriod"/>
            </a:pPr>
            <a:r>
              <a:rPr lang="en-US" sz="3200" dirty="0" smtClean="0"/>
              <a:t>What actions will achieve results?</a:t>
            </a:r>
          </a:p>
          <a:p>
            <a:pPr marL="514350" indent="-514350">
              <a:spcBef>
                <a:spcPts val="1600"/>
              </a:spcBef>
              <a:buFont typeface="+mj-lt"/>
              <a:buAutoNum type="alphaUcPeriod"/>
            </a:pPr>
            <a:r>
              <a:rPr lang="en-US" sz="3200" dirty="0" smtClean="0">
                <a:solidFill>
                  <a:schemeClr val="accent3">
                    <a:lumMod val="50000"/>
                  </a:schemeClr>
                </a:solidFill>
              </a:rPr>
              <a:t>Are we making progress implementing actions and achieving desired results?</a:t>
            </a:r>
          </a:p>
          <a:p>
            <a:pPr marL="457200" indent="-457200">
              <a:spcBef>
                <a:spcPts val="1600"/>
              </a:spcBef>
              <a:buNone/>
            </a:pPr>
            <a:endParaRPr lang="en-US" sz="3200" dirty="0" smtClean="0">
              <a:solidFill>
                <a:schemeClr val="accent3">
                  <a:lumMod val="50000"/>
                </a:schemeClr>
              </a:solidFill>
            </a:endParaRPr>
          </a:p>
        </p:txBody>
      </p:sp>
      <p:sp>
        <p:nvSpPr>
          <p:cNvPr id="4" name="Content Placeholder 2"/>
          <p:cNvSpPr txBox="1">
            <a:spLocks/>
          </p:cNvSpPr>
          <p:nvPr/>
        </p:nvSpPr>
        <p:spPr bwMode="auto">
          <a:xfrm>
            <a:off x="838200" y="1524000"/>
            <a:ext cx="7924800" cy="4191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0" fontAlgn="base" latinLnBrk="0" hangingPunct="0">
              <a:lnSpc>
                <a:spcPct val="100000"/>
              </a:lnSpc>
              <a:spcBef>
                <a:spcPts val="1600"/>
              </a:spcBef>
              <a:spcAft>
                <a:spcPct val="0"/>
              </a:spcAft>
              <a:buClrTx/>
              <a:buSzTx/>
              <a:buFont typeface="+mj-lt"/>
              <a:buAutoNum type="alphaUcPeriod"/>
              <a:tabLst/>
              <a:defRPr/>
            </a:pPr>
            <a:r>
              <a:rPr kumimoji="0" lang="en-US" sz="3200" b="0" i="0" u="none" strike="noStrike" kern="0" cap="none" spc="0" normalizeH="0" baseline="0" noProof="0" dirty="0" smtClean="0">
                <a:ln>
                  <a:noFill/>
                </a:ln>
                <a:solidFill>
                  <a:schemeClr val="accent3">
                    <a:lumMod val="50000"/>
                  </a:schemeClr>
                </a:solidFill>
                <a:effectLst/>
                <a:uLnTx/>
                <a:uFillTx/>
                <a:latin typeface="+mn-lt"/>
                <a:ea typeface="+mn-ea"/>
                <a:cs typeface="+mn-cs"/>
              </a:rPr>
              <a:t>What results are we trying to achieve? </a:t>
            </a:r>
          </a:p>
          <a:p>
            <a:pPr marL="514350" marR="0" lvl="0" indent="-514350" algn="l" defTabSz="914400" rtl="0" eaLnBrk="0" fontAlgn="base" latinLnBrk="0" hangingPunct="0">
              <a:lnSpc>
                <a:spcPct val="100000"/>
              </a:lnSpc>
              <a:spcBef>
                <a:spcPts val="1600"/>
              </a:spcBef>
              <a:spcAft>
                <a:spcPct val="0"/>
              </a:spcAft>
              <a:buClrTx/>
              <a:buSzTx/>
              <a:buFont typeface="+mj-lt"/>
              <a:buAutoNum type="alphaUcPeriod"/>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What actions will achieve results?</a:t>
            </a:r>
          </a:p>
          <a:p>
            <a:pPr marL="800100" lvl="1" indent="-342900" eaLnBrk="0" hangingPunct="0">
              <a:spcBef>
                <a:spcPct val="20000"/>
              </a:spcBef>
              <a:buFontTx/>
              <a:buChar char="•"/>
              <a:defRPr/>
            </a:pPr>
            <a:r>
              <a:rPr lang="en-US" sz="2800" kern="0" dirty="0" smtClean="0"/>
              <a:t>Actions with adequate detail</a:t>
            </a:r>
          </a:p>
          <a:p>
            <a:pPr marL="800100" lvl="1" indent="-342900" eaLnBrk="0" hangingPunct="0">
              <a:spcBef>
                <a:spcPct val="20000"/>
              </a:spcBef>
              <a:buFontTx/>
              <a:buChar char="•"/>
              <a:defRPr/>
            </a:pPr>
            <a:r>
              <a:rPr lang="en-US" sz="2800" kern="0" dirty="0" smtClean="0"/>
              <a:t>Actions linked to desired results</a:t>
            </a:r>
          </a:p>
          <a:p>
            <a:pPr marL="514350" marR="0" lvl="0" indent="-514350" algn="l" defTabSz="914400" rtl="0" eaLnBrk="0" fontAlgn="base" latinLnBrk="0" hangingPunct="0">
              <a:lnSpc>
                <a:spcPct val="100000"/>
              </a:lnSpc>
              <a:spcBef>
                <a:spcPts val="1600"/>
              </a:spcBef>
              <a:spcAft>
                <a:spcPct val="0"/>
              </a:spcAft>
              <a:buClrTx/>
              <a:buSzTx/>
              <a:buFont typeface="+mj-lt"/>
              <a:buAutoNum type="alphaUcPeriod" startAt="3"/>
              <a:tabLst/>
              <a:defRPr/>
            </a:pPr>
            <a:r>
              <a:rPr kumimoji="0" lang="en-US" sz="3200" b="0" i="0" u="none" strike="noStrike" kern="0" cap="none" spc="0" normalizeH="0" baseline="0" noProof="0" dirty="0" smtClean="0">
                <a:ln>
                  <a:noFill/>
                </a:ln>
                <a:solidFill>
                  <a:schemeClr val="accent3">
                    <a:lumMod val="50000"/>
                  </a:schemeClr>
                </a:solidFill>
                <a:effectLst/>
                <a:uLnTx/>
                <a:uFillTx/>
                <a:latin typeface="+mn-lt"/>
                <a:ea typeface="+mn-ea"/>
                <a:cs typeface="+mn-cs"/>
              </a:rPr>
              <a:t>Are we making progress implementing actions and achieving desired results?</a:t>
            </a:r>
          </a:p>
          <a:p>
            <a:pPr marL="457200" marR="0" lvl="0" indent="-457200" algn="l" defTabSz="914400" rtl="0" eaLnBrk="0" fontAlgn="base" latinLnBrk="0" hangingPunct="0">
              <a:lnSpc>
                <a:spcPct val="100000"/>
              </a:lnSpc>
              <a:spcBef>
                <a:spcPts val="1600"/>
              </a:spcBef>
              <a:spcAft>
                <a:spcPct val="0"/>
              </a:spcAft>
              <a:buClrTx/>
              <a:buSzTx/>
              <a:buFontTx/>
              <a:buNone/>
              <a:tabLst/>
              <a:defRPr/>
            </a:pPr>
            <a:endParaRPr kumimoji="0" lang="en-US" sz="3200" b="0" i="0" u="none" strike="noStrike" kern="0" cap="none" spc="0" normalizeH="0" baseline="0" noProof="0" dirty="0" smtClean="0">
              <a:ln>
                <a:noFill/>
              </a:ln>
              <a:solidFill>
                <a:schemeClr val="accent3">
                  <a:lumMod val="50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Measures Questions</a:t>
            </a:r>
            <a:endParaRPr lang="en-US" dirty="0"/>
          </a:p>
        </p:txBody>
      </p:sp>
      <p:sp>
        <p:nvSpPr>
          <p:cNvPr id="3" name="Content Placeholder 2"/>
          <p:cNvSpPr>
            <a:spLocks noGrp="1"/>
          </p:cNvSpPr>
          <p:nvPr>
            <p:ph idx="1"/>
          </p:nvPr>
        </p:nvSpPr>
        <p:spPr>
          <a:xfrm>
            <a:off x="838200" y="1524000"/>
            <a:ext cx="7924800" cy="2743200"/>
          </a:xfrm>
        </p:spPr>
        <p:txBody>
          <a:bodyPr/>
          <a:lstStyle/>
          <a:p>
            <a:pPr marL="514350" indent="-514350">
              <a:spcBef>
                <a:spcPts val="1600"/>
              </a:spcBef>
              <a:buFont typeface="+mj-lt"/>
              <a:buAutoNum type="alphaUcPeriod"/>
            </a:pPr>
            <a:r>
              <a:rPr lang="en-US" sz="3200" dirty="0" smtClean="0">
                <a:solidFill>
                  <a:srgbClr val="B2B2B2"/>
                </a:solidFill>
              </a:rPr>
              <a:t>What results are we trying to achieve? </a:t>
            </a:r>
          </a:p>
          <a:p>
            <a:pPr marL="514350" indent="-514350">
              <a:spcBef>
                <a:spcPts val="1600"/>
              </a:spcBef>
              <a:buFont typeface="+mj-lt"/>
              <a:buAutoNum type="alphaUcPeriod"/>
            </a:pPr>
            <a:r>
              <a:rPr lang="en-US" sz="3200" dirty="0" smtClean="0">
                <a:solidFill>
                  <a:srgbClr val="B2B2B2"/>
                </a:solidFill>
              </a:rPr>
              <a:t>What actions will achieve results?</a:t>
            </a:r>
          </a:p>
          <a:p>
            <a:pPr marL="514350" indent="-514350">
              <a:spcBef>
                <a:spcPts val="1600"/>
              </a:spcBef>
              <a:buFont typeface="+mj-lt"/>
              <a:buAutoNum type="alphaUcPeriod"/>
            </a:pPr>
            <a:r>
              <a:rPr lang="en-US" sz="3200" dirty="0" smtClean="0"/>
              <a:t>Are we making progress implementing actions and achieving desired results?</a:t>
            </a:r>
          </a:p>
          <a:p>
            <a:pPr marL="457200" indent="-457200">
              <a:spcBef>
                <a:spcPts val="1600"/>
              </a:spcBef>
              <a:buNone/>
            </a:pPr>
            <a:endParaRPr lang="en-US" sz="3200" dirty="0" smtClean="0"/>
          </a:p>
        </p:txBody>
      </p:sp>
      <p:sp>
        <p:nvSpPr>
          <p:cNvPr id="8" name="Content Placeholder 2"/>
          <p:cNvSpPr txBox="1">
            <a:spLocks/>
          </p:cNvSpPr>
          <p:nvPr/>
        </p:nvSpPr>
        <p:spPr bwMode="auto">
          <a:xfrm>
            <a:off x="914400" y="4038600"/>
            <a:ext cx="7924800" cy="2667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971550" marR="0" lvl="1" indent="-514350"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800" b="0" i="0" u="none" strike="noStrike" kern="0" cap="none" spc="0" normalizeH="0" baseline="0" noProof="0" dirty="0" smtClean="0">
                <a:ln>
                  <a:noFill/>
                </a:ln>
                <a:effectLst/>
                <a:uLnTx/>
                <a:uFillTx/>
                <a:latin typeface="+mn-lt"/>
              </a:rPr>
              <a:t>Implementation progress ratings</a:t>
            </a:r>
          </a:p>
          <a:p>
            <a:pPr marL="971550" marR="0" lvl="1" indent="-514350"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800" b="0" i="0" u="none" strike="noStrike" kern="0" cap="none" spc="0" normalizeH="0" baseline="0" noProof="0" dirty="0" smtClean="0">
                <a:ln>
                  <a:noFill/>
                </a:ln>
                <a:effectLst/>
                <a:uLnTx/>
                <a:uFillTx/>
                <a:latin typeface="+mn-lt"/>
              </a:rPr>
              <a:t>“Percent complete” for all desired results</a:t>
            </a:r>
          </a:p>
          <a:p>
            <a:pPr marL="1371600" marR="0" lvl="2" indent="-457200"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400" b="0" i="0" u="none" strike="noStrike" kern="0" cap="none" spc="0" normalizeH="0" baseline="0" noProof="0" dirty="0" smtClean="0">
                <a:ln>
                  <a:noFill/>
                </a:ln>
                <a:effectLst/>
                <a:uLnTx/>
                <a:uFillTx/>
                <a:latin typeface="+mn-lt"/>
              </a:rPr>
              <a:t>0% = No progress</a:t>
            </a:r>
          </a:p>
          <a:p>
            <a:pPr marL="1371600" marR="0" lvl="2" indent="-457200"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400" b="0" i="0" u="none" strike="noStrike" kern="0" cap="none" spc="0" normalizeH="0" baseline="0" noProof="0" dirty="0" smtClean="0">
                <a:ln>
                  <a:noFill/>
                </a:ln>
                <a:effectLst/>
                <a:uLnTx/>
                <a:uFillTx/>
                <a:latin typeface="+mn-lt"/>
              </a:rPr>
              <a:t>100% = Desired results fully achieved</a:t>
            </a:r>
          </a:p>
          <a:p>
            <a:pPr marL="971550" marR="0" lvl="1" indent="-514350"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800" b="0" i="0" u="none" strike="noStrike" kern="0" cap="none" spc="0" normalizeH="0" baseline="0" noProof="0" dirty="0" smtClean="0">
                <a:ln>
                  <a:noFill/>
                </a:ln>
                <a:effectLst/>
                <a:uLnTx/>
                <a:uFillTx/>
                <a:latin typeface="+mn-lt"/>
              </a:rPr>
              <a:t>Indicator measurements</a:t>
            </a:r>
            <a:endParaRPr kumimoji="0" lang="en-US" sz="2400" b="0" i="0" u="none" strike="noStrike" kern="0" cap="none" spc="0" normalizeH="0" baseline="0" noProof="0" dirty="0" smtClean="0">
              <a:ln>
                <a:noFill/>
              </a:ln>
              <a:effectLst/>
              <a:uLnTx/>
              <a:uFillTx/>
              <a:latin typeface="+mn-lt"/>
            </a:endParaRPr>
          </a:p>
          <a:p>
            <a:pPr marL="457200" marR="0" lvl="0" indent="-457200" algn="l" defTabSz="914400" rtl="0" eaLnBrk="0" fontAlgn="base" latinLnBrk="0" hangingPunct="0">
              <a:lnSpc>
                <a:spcPct val="100000"/>
              </a:lnSpc>
              <a:spcBef>
                <a:spcPts val="16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8">
                                            <p:txEl>
                                              <p:pRg st="1" end="1"/>
                                            </p:txEl>
                                          </p:spTgt>
                                        </p:tgtEl>
                                        <p:attrNameLst>
                                          <p:attrName>style.opacity</p:attrName>
                                        </p:attrNameLst>
                                      </p:cBhvr>
                                      <p:to>
                                        <p:strVal val="0.5"/>
                                      </p:to>
                                    </p:set>
                                    <p:animEffect filter="image" prLst="opacity: 0.5">
                                      <p:cBhvr rctx="IE">
                                        <p:cTn id="23" dur="indefinite"/>
                                        <p:tgtEl>
                                          <p:spTgt spid="8">
                                            <p:txEl>
                                              <p:pRg st="1" end="1"/>
                                            </p:txEl>
                                          </p:spTgt>
                                        </p:tgtEl>
                                      </p:cBhvr>
                                    </p:animEffect>
                                  </p:childTnLst>
                                </p:cTn>
                              </p:par>
                              <p:par>
                                <p:cTn id="24" presetID="9" presetClass="emph" presetSubtype="0" nodeType="withEffect">
                                  <p:stCondLst>
                                    <p:cond delay="0"/>
                                  </p:stCondLst>
                                  <p:childTnLst>
                                    <p:set>
                                      <p:cBhvr rctx="PPT">
                                        <p:cTn id="25" dur="indefinite"/>
                                        <p:tgtEl>
                                          <p:spTgt spid="8">
                                            <p:txEl>
                                              <p:pRg st="2" end="2"/>
                                            </p:txEl>
                                          </p:spTgt>
                                        </p:tgtEl>
                                        <p:attrNameLst>
                                          <p:attrName>style.opacity</p:attrName>
                                        </p:attrNameLst>
                                      </p:cBhvr>
                                      <p:to>
                                        <p:strVal val="0.5"/>
                                      </p:to>
                                    </p:set>
                                    <p:animEffect filter="image" prLst="opacity: 0.5">
                                      <p:cBhvr rctx="IE">
                                        <p:cTn id="26" dur="indefinite"/>
                                        <p:tgtEl>
                                          <p:spTgt spid="8">
                                            <p:txEl>
                                              <p:pRg st="2" end="2"/>
                                            </p:txEl>
                                          </p:spTgt>
                                        </p:tgtEl>
                                      </p:cBhvr>
                                    </p:animEffect>
                                  </p:childTnLst>
                                </p:cTn>
                              </p:par>
                              <p:par>
                                <p:cTn id="27" presetID="9" presetClass="emph" presetSubtype="0" nodeType="withEffect">
                                  <p:stCondLst>
                                    <p:cond delay="0"/>
                                  </p:stCondLst>
                                  <p:childTnLst>
                                    <p:set>
                                      <p:cBhvr rctx="PPT">
                                        <p:cTn id="28" dur="indefinite"/>
                                        <p:tgtEl>
                                          <p:spTgt spid="8">
                                            <p:txEl>
                                              <p:pRg st="3" end="3"/>
                                            </p:txEl>
                                          </p:spTgt>
                                        </p:tgtEl>
                                        <p:attrNameLst>
                                          <p:attrName>style.opacity</p:attrName>
                                        </p:attrNameLst>
                                      </p:cBhvr>
                                      <p:to>
                                        <p:strVal val="0.5"/>
                                      </p:to>
                                    </p:set>
                                    <p:animEffect filter="image" prLst="opacity: 0.5">
                                      <p:cBhvr rctx="IE">
                                        <p:cTn id="29" dur="indefinite"/>
                                        <p:tgtEl>
                                          <p:spTgt spid="8">
                                            <p:txEl>
                                              <p:pRg st="3" end="3"/>
                                            </p:txEl>
                                          </p:spTgt>
                                        </p:tgtEl>
                                      </p:cBhvr>
                                    </p:animEffect>
                                  </p:childTnLst>
                                </p:cTn>
                              </p:par>
                              <p:par>
                                <p:cTn id="30" presetID="9" presetClass="emph" presetSubtype="0" nodeType="withEffect">
                                  <p:stCondLst>
                                    <p:cond delay="0"/>
                                  </p:stCondLst>
                                  <p:childTnLst>
                                    <p:set>
                                      <p:cBhvr rctx="PPT">
                                        <p:cTn id="31" dur="indefinite"/>
                                        <p:tgtEl>
                                          <p:spTgt spid="8">
                                            <p:txEl>
                                              <p:pRg st="4" end="4"/>
                                            </p:txEl>
                                          </p:spTgt>
                                        </p:tgtEl>
                                        <p:attrNameLst>
                                          <p:attrName>style.opacity</p:attrName>
                                        </p:attrNameLst>
                                      </p:cBhvr>
                                      <p:to>
                                        <p:strVal val="0.5"/>
                                      </p:to>
                                    </p:set>
                                    <p:animEffect filter="image" prLst="opacity: 0.5">
                                      <p:cBhvr rctx="IE">
                                        <p:cTn id="32" dur="indefinite"/>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12882" y="1981200"/>
            <a:ext cx="6721318" cy="4271963"/>
          </a:xfrm>
          <a:prstGeom prst="rect">
            <a:avLst/>
          </a:prstGeom>
          <a:noFill/>
          <a:ln w="9525">
            <a:noFill/>
            <a:miter lim="800000"/>
            <a:headEnd/>
            <a:tailEnd/>
          </a:ln>
        </p:spPr>
      </p:pic>
      <p:sp>
        <p:nvSpPr>
          <p:cNvPr id="12290" name="Text Box 3"/>
          <p:cNvSpPr txBox="1">
            <a:spLocks noChangeArrowheads="1"/>
          </p:cNvSpPr>
          <p:nvPr/>
        </p:nvSpPr>
        <p:spPr bwMode="auto">
          <a:xfrm>
            <a:off x="2362200" y="268069"/>
            <a:ext cx="6400800" cy="646331"/>
          </a:xfrm>
          <a:prstGeom prst="rect">
            <a:avLst/>
          </a:prstGeom>
          <a:noFill/>
          <a:ln w="9525" algn="ctr">
            <a:noFill/>
            <a:miter lim="800000"/>
            <a:headEnd/>
            <a:tailEnd/>
          </a:ln>
        </p:spPr>
        <p:txBody>
          <a:bodyPr>
            <a:spAutoFit/>
          </a:bodyPr>
          <a:lstStyle/>
          <a:p>
            <a:pPr>
              <a:spcBef>
                <a:spcPct val="50000"/>
              </a:spcBef>
            </a:pPr>
            <a:r>
              <a:rPr lang="en-US" sz="3600" b="1" dirty="0" smtClean="0">
                <a:solidFill>
                  <a:schemeClr val="bg1"/>
                </a:solidFill>
              </a:rPr>
              <a:t>Implementation Progress</a:t>
            </a:r>
            <a:endParaRPr lang="en-US" sz="3600" b="1" dirty="0">
              <a:solidFill>
                <a:schemeClr val="bg1"/>
              </a:solidFill>
            </a:endParaRPr>
          </a:p>
        </p:txBody>
      </p:sp>
      <p:sp>
        <p:nvSpPr>
          <p:cNvPr id="12291" name="Rectangle 6"/>
          <p:cNvSpPr>
            <a:spLocks noChangeArrowheads="1"/>
          </p:cNvSpPr>
          <p:nvPr/>
        </p:nvSpPr>
        <p:spPr bwMode="auto">
          <a:xfrm>
            <a:off x="381000" y="1295400"/>
            <a:ext cx="6019800" cy="641350"/>
          </a:xfrm>
          <a:prstGeom prst="rect">
            <a:avLst/>
          </a:prstGeom>
          <a:noFill/>
          <a:ln w="9525" algn="ctr">
            <a:noFill/>
            <a:miter lim="800000"/>
            <a:headEnd/>
            <a:tailEnd/>
          </a:ln>
        </p:spPr>
        <p:txBody>
          <a:bodyPr>
            <a:spAutoFit/>
          </a:bodyPr>
          <a:lstStyle/>
          <a:p>
            <a:pPr algn="ctr"/>
            <a:r>
              <a:rPr lang="en-US" dirty="0"/>
              <a:t>Environmental Flow Policy March 2009 Implementation Progress Ratings for 70 Work Plan Activities</a:t>
            </a:r>
          </a:p>
        </p:txBody>
      </p:sp>
      <p:sp>
        <p:nvSpPr>
          <p:cNvPr id="12295" name="Text Box 8"/>
          <p:cNvSpPr txBox="1">
            <a:spLocks noChangeArrowheads="1"/>
          </p:cNvSpPr>
          <p:nvPr/>
        </p:nvSpPr>
        <p:spPr bwMode="auto">
          <a:xfrm>
            <a:off x="7239000" y="5041900"/>
            <a:ext cx="1905000" cy="1739900"/>
          </a:xfrm>
          <a:prstGeom prst="rect">
            <a:avLst/>
          </a:prstGeom>
          <a:solidFill>
            <a:srgbClr val="FFFF99"/>
          </a:solidFill>
          <a:ln w="9525" algn="ctr">
            <a:noFill/>
            <a:miter lim="800000"/>
            <a:headEnd/>
            <a:tailEnd/>
          </a:ln>
        </p:spPr>
        <p:txBody>
          <a:bodyPr>
            <a:spAutoFit/>
          </a:bodyPr>
          <a:lstStyle/>
          <a:p>
            <a:pPr>
              <a:spcBef>
                <a:spcPct val="50000"/>
              </a:spcBef>
            </a:pPr>
            <a:r>
              <a:rPr lang="en-US" dirty="0"/>
              <a:t>Same implementation progress rating tracking exists for measures indicators</a:t>
            </a:r>
          </a:p>
        </p:txBody>
      </p:sp>
      <p:sp>
        <p:nvSpPr>
          <p:cNvPr id="12296" name="Text Box 10"/>
          <p:cNvSpPr txBox="1">
            <a:spLocks noChangeArrowheads="1"/>
          </p:cNvSpPr>
          <p:nvPr/>
        </p:nvSpPr>
        <p:spPr bwMode="auto">
          <a:xfrm>
            <a:off x="7162800" y="1295400"/>
            <a:ext cx="1752600" cy="1739900"/>
          </a:xfrm>
          <a:prstGeom prst="rect">
            <a:avLst/>
          </a:prstGeom>
          <a:solidFill>
            <a:srgbClr val="FFFF99"/>
          </a:solidFill>
          <a:ln w="9525" algn="ctr">
            <a:noFill/>
            <a:miter lim="800000"/>
            <a:headEnd/>
            <a:tailEnd/>
          </a:ln>
        </p:spPr>
        <p:txBody>
          <a:bodyPr>
            <a:spAutoFit/>
          </a:bodyPr>
          <a:lstStyle/>
          <a:p>
            <a:pPr>
              <a:spcBef>
                <a:spcPct val="50000"/>
              </a:spcBef>
            </a:pPr>
            <a:r>
              <a:rPr lang="en-US" dirty="0"/>
              <a:t>Actual Data from March 2009 Report – see next slide for example of tracking details</a:t>
            </a:r>
          </a:p>
        </p:txBody>
      </p:sp>
      <p:sp>
        <p:nvSpPr>
          <p:cNvPr id="12294" name="Oval 5"/>
          <p:cNvSpPr>
            <a:spLocks noChangeArrowheads="1"/>
          </p:cNvSpPr>
          <p:nvPr/>
        </p:nvSpPr>
        <p:spPr bwMode="auto">
          <a:xfrm>
            <a:off x="6096000" y="3200400"/>
            <a:ext cx="2743200" cy="1066800"/>
          </a:xfrm>
          <a:prstGeom prst="ellipse">
            <a:avLst/>
          </a:prstGeom>
          <a:noFill/>
          <a:ln w="50800">
            <a:solidFill>
              <a:srgbClr val="008000"/>
            </a:solidFill>
            <a:round/>
            <a:headEnd/>
            <a:tailEnd/>
          </a:ln>
        </p:spPr>
        <p:txBody>
          <a:bodyPr wrap="none" anchor="ctr"/>
          <a:lstStyle/>
          <a:p>
            <a:endParaRPr lang="en-US"/>
          </a:p>
        </p:txBody>
      </p:sp>
      <p:sp>
        <p:nvSpPr>
          <p:cNvPr id="12293" name="Text Box 4"/>
          <p:cNvSpPr txBox="1">
            <a:spLocks noChangeArrowheads="1"/>
          </p:cNvSpPr>
          <p:nvPr/>
        </p:nvSpPr>
        <p:spPr bwMode="auto">
          <a:xfrm>
            <a:off x="6324600" y="3352800"/>
            <a:ext cx="2514600" cy="701675"/>
          </a:xfrm>
          <a:prstGeom prst="rect">
            <a:avLst/>
          </a:prstGeom>
          <a:noFill/>
          <a:ln w="9525">
            <a:noFill/>
            <a:miter lim="800000"/>
            <a:headEnd/>
            <a:tailEnd/>
          </a:ln>
        </p:spPr>
        <p:txBody>
          <a:bodyPr>
            <a:spAutoFit/>
          </a:bodyPr>
          <a:lstStyle/>
          <a:p>
            <a:pPr>
              <a:spcBef>
                <a:spcPct val="50000"/>
              </a:spcBef>
            </a:pPr>
            <a:r>
              <a:rPr lang="en-US" sz="2000" dirty="0"/>
              <a:t>48% “On-Track” or “Completed”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4" grpId="0" animBg="1"/>
      <p:bldP spid="122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362200" y="0"/>
            <a:ext cx="6400800" cy="1190625"/>
          </a:xfrm>
          <a:prstGeom prst="rect">
            <a:avLst/>
          </a:prstGeom>
          <a:noFill/>
          <a:ln w="9525" algn="ctr">
            <a:noFill/>
            <a:miter lim="800000"/>
            <a:headEnd/>
            <a:tailEnd/>
          </a:ln>
        </p:spPr>
        <p:txBody>
          <a:bodyPr>
            <a:spAutoFit/>
          </a:bodyPr>
          <a:lstStyle/>
          <a:p>
            <a:pPr>
              <a:spcBef>
                <a:spcPct val="50000"/>
              </a:spcBef>
            </a:pPr>
            <a:r>
              <a:rPr lang="en-US" sz="3600" b="1">
                <a:solidFill>
                  <a:schemeClr val="bg1"/>
                </a:solidFill>
              </a:rPr>
              <a:t>Strategy Implementation – Taking Actions </a:t>
            </a:r>
          </a:p>
        </p:txBody>
      </p:sp>
      <p:sp>
        <p:nvSpPr>
          <p:cNvPr id="13316" name="Text Box 6"/>
          <p:cNvSpPr txBox="1">
            <a:spLocks noChangeArrowheads="1"/>
          </p:cNvSpPr>
          <p:nvPr/>
        </p:nvSpPr>
        <p:spPr bwMode="auto">
          <a:xfrm>
            <a:off x="6705600" y="609600"/>
            <a:ext cx="2349500" cy="581025"/>
          </a:xfrm>
          <a:prstGeom prst="rect">
            <a:avLst/>
          </a:prstGeom>
          <a:solidFill>
            <a:srgbClr val="FFFF99"/>
          </a:solidFill>
          <a:ln w="9525" algn="ctr">
            <a:noFill/>
            <a:miter lim="800000"/>
            <a:headEnd/>
            <a:tailEnd/>
          </a:ln>
        </p:spPr>
        <p:txBody>
          <a:bodyPr>
            <a:spAutoFit/>
          </a:bodyPr>
          <a:lstStyle/>
          <a:p>
            <a:pPr>
              <a:spcBef>
                <a:spcPct val="50000"/>
              </a:spcBef>
            </a:pPr>
            <a:r>
              <a:rPr lang="en-US" sz="1600" dirty="0"/>
              <a:t>Example of underlying data in previous slide</a:t>
            </a:r>
          </a:p>
        </p:txBody>
      </p:sp>
      <p:pic>
        <p:nvPicPr>
          <p:cNvPr id="1031" name="Picture 7"/>
          <p:cNvPicPr>
            <a:picLocks noChangeAspect="1" noChangeArrowheads="1"/>
          </p:cNvPicPr>
          <p:nvPr/>
        </p:nvPicPr>
        <p:blipFill>
          <a:blip r:embed="rId3" cstate="print"/>
          <a:srcRect/>
          <a:stretch>
            <a:fillRect/>
          </a:stretch>
        </p:blipFill>
        <p:spPr bwMode="auto">
          <a:xfrm>
            <a:off x="228600" y="1304926"/>
            <a:ext cx="8763000" cy="5424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Measures Questions</a:t>
            </a:r>
            <a:endParaRPr lang="en-US" dirty="0"/>
          </a:p>
        </p:txBody>
      </p:sp>
      <p:sp>
        <p:nvSpPr>
          <p:cNvPr id="3" name="Content Placeholder 2"/>
          <p:cNvSpPr>
            <a:spLocks noGrp="1"/>
          </p:cNvSpPr>
          <p:nvPr>
            <p:ph idx="1"/>
          </p:nvPr>
        </p:nvSpPr>
        <p:spPr>
          <a:xfrm>
            <a:off x="838200" y="1524000"/>
            <a:ext cx="7924800" cy="2743200"/>
          </a:xfrm>
        </p:spPr>
        <p:txBody>
          <a:bodyPr/>
          <a:lstStyle/>
          <a:p>
            <a:pPr marL="514350" indent="-514350">
              <a:spcBef>
                <a:spcPts val="1600"/>
              </a:spcBef>
              <a:buFont typeface="+mj-lt"/>
              <a:buAutoNum type="alphaUcPeriod"/>
            </a:pPr>
            <a:r>
              <a:rPr lang="en-US" sz="3200" dirty="0" smtClean="0">
                <a:solidFill>
                  <a:srgbClr val="B2B2B2"/>
                </a:solidFill>
              </a:rPr>
              <a:t>What results are we trying to achieve? </a:t>
            </a:r>
          </a:p>
          <a:p>
            <a:pPr marL="514350" indent="-514350">
              <a:spcBef>
                <a:spcPts val="1600"/>
              </a:spcBef>
              <a:buFont typeface="+mj-lt"/>
              <a:buAutoNum type="alphaUcPeriod"/>
            </a:pPr>
            <a:r>
              <a:rPr lang="en-US" sz="3200" dirty="0" smtClean="0">
                <a:solidFill>
                  <a:srgbClr val="B2B2B2"/>
                </a:solidFill>
              </a:rPr>
              <a:t>What actions will achieve results?</a:t>
            </a:r>
          </a:p>
          <a:p>
            <a:pPr marL="514350" indent="-514350">
              <a:spcBef>
                <a:spcPts val="1600"/>
              </a:spcBef>
              <a:buFont typeface="+mj-lt"/>
              <a:buAutoNum type="alphaUcPeriod"/>
            </a:pPr>
            <a:r>
              <a:rPr lang="en-US" sz="3200" dirty="0" smtClean="0"/>
              <a:t>Are we making progress implementing actions and achieving desired results?</a:t>
            </a:r>
          </a:p>
          <a:p>
            <a:pPr marL="457200" indent="-457200">
              <a:spcBef>
                <a:spcPts val="1600"/>
              </a:spcBef>
              <a:buNone/>
            </a:pPr>
            <a:endParaRPr lang="en-US" sz="3200" dirty="0" smtClean="0"/>
          </a:p>
        </p:txBody>
      </p:sp>
      <p:sp>
        <p:nvSpPr>
          <p:cNvPr id="8" name="Content Placeholder 2"/>
          <p:cNvSpPr txBox="1">
            <a:spLocks/>
          </p:cNvSpPr>
          <p:nvPr/>
        </p:nvSpPr>
        <p:spPr bwMode="auto">
          <a:xfrm>
            <a:off x="914400" y="4038600"/>
            <a:ext cx="7924800" cy="2667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971550" marR="0" lvl="1" indent="-514350"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800" b="0" i="0" u="none" strike="noStrike" kern="0" cap="none" spc="0" normalizeH="0" baseline="0" noProof="0" dirty="0" smtClean="0">
                <a:ln>
                  <a:noFill/>
                </a:ln>
                <a:solidFill>
                  <a:srgbClr val="B2B2B2"/>
                </a:solidFill>
                <a:effectLst/>
                <a:uLnTx/>
                <a:uFillTx/>
                <a:latin typeface="+mn-lt"/>
              </a:rPr>
              <a:t>Implementation progress ratings</a:t>
            </a:r>
          </a:p>
          <a:p>
            <a:pPr marL="971550" marR="0" lvl="1" indent="-514350"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800" b="0" i="0" u="none" strike="noStrike" kern="0" cap="none" spc="0" normalizeH="0" baseline="0" noProof="0" dirty="0" smtClean="0">
                <a:ln>
                  <a:noFill/>
                </a:ln>
                <a:effectLst/>
                <a:uLnTx/>
                <a:uFillTx/>
                <a:latin typeface="+mn-lt"/>
              </a:rPr>
              <a:t>“Percent complete” for all desired results</a:t>
            </a:r>
          </a:p>
          <a:p>
            <a:pPr marL="1371600" marR="0" lvl="2" indent="-457200"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400" b="0" i="0" u="none" strike="noStrike" kern="0" cap="none" spc="0" normalizeH="0" baseline="0" noProof="0" dirty="0" smtClean="0">
                <a:ln>
                  <a:noFill/>
                </a:ln>
                <a:effectLst/>
                <a:uLnTx/>
                <a:uFillTx/>
                <a:latin typeface="+mn-lt"/>
              </a:rPr>
              <a:t>0% = No progress</a:t>
            </a:r>
          </a:p>
          <a:p>
            <a:pPr marL="1371600" marR="0" lvl="2" indent="-457200"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400" b="0" i="0" u="none" strike="noStrike" kern="0" cap="none" spc="0" normalizeH="0" baseline="0" noProof="0" dirty="0" smtClean="0">
                <a:ln>
                  <a:noFill/>
                </a:ln>
                <a:effectLst/>
                <a:uLnTx/>
                <a:uFillTx/>
                <a:latin typeface="+mn-lt"/>
              </a:rPr>
              <a:t>100% = Desired results fully achieved</a:t>
            </a:r>
          </a:p>
          <a:p>
            <a:pPr marL="971550" marR="0" lvl="1" indent="-514350"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800" b="0" i="0" u="none" strike="noStrike" kern="0" cap="none" spc="0" normalizeH="0" baseline="0" noProof="0" dirty="0" smtClean="0">
                <a:ln>
                  <a:noFill/>
                </a:ln>
                <a:effectLst/>
                <a:uLnTx/>
                <a:uFillTx/>
                <a:latin typeface="+mn-lt"/>
              </a:rPr>
              <a:t>Indicator measurements</a:t>
            </a:r>
            <a:endParaRPr kumimoji="0" lang="en-US" sz="2400" b="0" i="0" u="none" strike="noStrike" kern="0" cap="none" spc="0" normalizeH="0" baseline="0" noProof="0" dirty="0" smtClean="0">
              <a:ln>
                <a:noFill/>
              </a:ln>
              <a:effectLst/>
              <a:uLnTx/>
              <a:uFillTx/>
              <a:latin typeface="+mn-lt"/>
            </a:endParaRPr>
          </a:p>
          <a:p>
            <a:pPr marL="457200" marR="0" lvl="0" indent="-457200" algn="l" defTabSz="914400" rtl="0" eaLnBrk="0" fontAlgn="base" latinLnBrk="0" hangingPunct="0">
              <a:lnSpc>
                <a:spcPct val="100000"/>
              </a:lnSpc>
              <a:spcBef>
                <a:spcPts val="16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14938</TotalTime>
  <Words>842</Words>
  <Application>Microsoft Office PowerPoint</Application>
  <PresentationFormat>On-screen Show (4:3)</PresentationFormat>
  <Paragraphs>157</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1_Default Design</vt:lpstr>
      <vt:lpstr>Custom Design</vt:lpstr>
      <vt:lpstr>Managing with Measures Information Systems for Tracking and Reporting of Strategy Effectiveness Measures  Screen shots from live demonstration delivered at the Conservation Measures Summit in Palo Alto, California on May 5, 2010 </vt:lpstr>
      <vt:lpstr>Main Topics</vt:lpstr>
      <vt:lpstr>Key Measures Questions</vt:lpstr>
      <vt:lpstr>SMART Objectives</vt:lpstr>
      <vt:lpstr>Key Measures Questions</vt:lpstr>
      <vt:lpstr>Key Measures Questions</vt:lpstr>
      <vt:lpstr>Slide 7</vt:lpstr>
      <vt:lpstr>Slide 8</vt:lpstr>
      <vt:lpstr>Key Measures Questions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Next Steps - Ingredients for achieving measures adoption</vt:lpstr>
    </vt:vector>
  </TitlesOfParts>
  <Company>Nuclear Energy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Dan Salzer</cp:lastModifiedBy>
  <cp:revision>340</cp:revision>
  <dcterms:created xsi:type="dcterms:W3CDTF">2002-12-14T17:41:30Z</dcterms:created>
  <dcterms:modified xsi:type="dcterms:W3CDTF">2010-06-29T13:26:06Z</dcterms:modified>
</cp:coreProperties>
</file>