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8" r:id="rId2"/>
    <p:sldMasterId id="2147483723" r:id="rId3"/>
  </p:sldMasterIdLst>
  <p:notesMasterIdLst>
    <p:notesMasterId r:id="rId18"/>
  </p:notesMasterIdLst>
  <p:handoutMasterIdLst>
    <p:handoutMasterId r:id="rId19"/>
  </p:handoutMasterIdLst>
  <p:sldIdLst>
    <p:sldId id="920" r:id="rId4"/>
    <p:sldId id="579" r:id="rId5"/>
    <p:sldId id="930" r:id="rId6"/>
    <p:sldId id="926" r:id="rId7"/>
    <p:sldId id="932" r:id="rId8"/>
    <p:sldId id="921" r:id="rId9"/>
    <p:sldId id="941" r:id="rId10"/>
    <p:sldId id="933" r:id="rId11"/>
    <p:sldId id="935" r:id="rId12"/>
    <p:sldId id="943" r:id="rId13"/>
    <p:sldId id="939" r:id="rId14"/>
    <p:sldId id="936" r:id="rId15"/>
    <p:sldId id="940" r:id="rId16"/>
    <p:sldId id="942" r:id="rId17"/>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Comic Sans MS" pitchFamily="66" charset="0"/>
        <a:ea typeface="+mn-ea"/>
        <a:cs typeface="+mn-cs"/>
      </a:defRPr>
    </a:lvl1pPr>
    <a:lvl2pPr marL="457200" algn="l" rtl="0" fontAlgn="base">
      <a:spcBef>
        <a:spcPct val="0"/>
      </a:spcBef>
      <a:spcAft>
        <a:spcPct val="0"/>
      </a:spcAft>
      <a:defRPr sz="2800" kern="1200">
        <a:solidFill>
          <a:schemeClr val="tx1"/>
        </a:solidFill>
        <a:latin typeface="Comic Sans MS" pitchFamily="66" charset="0"/>
        <a:ea typeface="+mn-ea"/>
        <a:cs typeface="+mn-cs"/>
      </a:defRPr>
    </a:lvl2pPr>
    <a:lvl3pPr marL="914400" algn="l" rtl="0" fontAlgn="base">
      <a:spcBef>
        <a:spcPct val="0"/>
      </a:spcBef>
      <a:spcAft>
        <a:spcPct val="0"/>
      </a:spcAft>
      <a:defRPr sz="2800" kern="1200">
        <a:solidFill>
          <a:schemeClr val="tx1"/>
        </a:solidFill>
        <a:latin typeface="Comic Sans MS" pitchFamily="66" charset="0"/>
        <a:ea typeface="+mn-ea"/>
        <a:cs typeface="+mn-cs"/>
      </a:defRPr>
    </a:lvl3pPr>
    <a:lvl4pPr marL="1371600" algn="l" rtl="0" fontAlgn="base">
      <a:spcBef>
        <a:spcPct val="0"/>
      </a:spcBef>
      <a:spcAft>
        <a:spcPct val="0"/>
      </a:spcAft>
      <a:defRPr sz="2800" kern="1200">
        <a:solidFill>
          <a:schemeClr val="tx1"/>
        </a:solidFill>
        <a:latin typeface="Comic Sans MS" pitchFamily="66" charset="0"/>
        <a:ea typeface="+mn-ea"/>
        <a:cs typeface="+mn-cs"/>
      </a:defRPr>
    </a:lvl4pPr>
    <a:lvl5pPr marL="1828800" algn="l" rtl="0" fontAlgn="base">
      <a:spcBef>
        <a:spcPct val="0"/>
      </a:spcBef>
      <a:spcAft>
        <a:spcPct val="0"/>
      </a:spcAft>
      <a:defRPr sz="2800" kern="1200">
        <a:solidFill>
          <a:schemeClr val="tx1"/>
        </a:solidFill>
        <a:latin typeface="Comic Sans MS" pitchFamily="66" charset="0"/>
        <a:ea typeface="+mn-ea"/>
        <a:cs typeface="+mn-cs"/>
      </a:defRPr>
    </a:lvl5pPr>
    <a:lvl6pPr marL="2286000" algn="l" defTabSz="914400" rtl="0" eaLnBrk="1" latinLnBrk="0" hangingPunct="1">
      <a:defRPr sz="2800" kern="1200">
        <a:solidFill>
          <a:schemeClr val="tx1"/>
        </a:solidFill>
        <a:latin typeface="Comic Sans MS" pitchFamily="66" charset="0"/>
        <a:ea typeface="+mn-ea"/>
        <a:cs typeface="+mn-cs"/>
      </a:defRPr>
    </a:lvl6pPr>
    <a:lvl7pPr marL="2743200" algn="l" defTabSz="914400" rtl="0" eaLnBrk="1" latinLnBrk="0" hangingPunct="1">
      <a:defRPr sz="2800" kern="1200">
        <a:solidFill>
          <a:schemeClr val="tx1"/>
        </a:solidFill>
        <a:latin typeface="Comic Sans MS" pitchFamily="66" charset="0"/>
        <a:ea typeface="+mn-ea"/>
        <a:cs typeface="+mn-cs"/>
      </a:defRPr>
    </a:lvl7pPr>
    <a:lvl8pPr marL="3200400" algn="l" defTabSz="914400" rtl="0" eaLnBrk="1" latinLnBrk="0" hangingPunct="1">
      <a:defRPr sz="2800" kern="1200">
        <a:solidFill>
          <a:schemeClr val="tx1"/>
        </a:solidFill>
        <a:latin typeface="Comic Sans MS" pitchFamily="66" charset="0"/>
        <a:ea typeface="+mn-ea"/>
        <a:cs typeface="+mn-cs"/>
      </a:defRPr>
    </a:lvl8pPr>
    <a:lvl9pPr marL="3657600" algn="l" defTabSz="914400" rtl="0" eaLnBrk="1" latinLnBrk="0" hangingPunct="1">
      <a:defRPr sz="28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a:srgbClr val="FFFFCC"/>
    <a:srgbClr val="CC0000"/>
    <a:srgbClr val="99FF99"/>
    <a:srgbClr val="FFFF99"/>
    <a:srgbClr val="CCFFCC"/>
    <a:srgbClr val="B2B2B2"/>
    <a:srgbClr val="FF79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20801" autoAdjust="0"/>
    <p:restoredTop sz="66445" autoAdjust="0"/>
  </p:normalViewPr>
  <p:slideViewPr>
    <p:cSldViewPr snapToGrid="0">
      <p:cViewPr varScale="1">
        <p:scale>
          <a:sx n="47" d="100"/>
          <a:sy n="47" d="100"/>
        </p:scale>
        <p:origin x="-14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defTabSz="914437" eaLnBrk="0" hangingPunct="0">
              <a:defRPr sz="120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r" defTabSz="914437" eaLnBrk="0" hangingPunct="0">
              <a:defRPr sz="1200">
                <a:latin typeface="Arial" charset="0"/>
              </a:defRPr>
            </a:lvl1pPr>
          </a:lstStyle>
          <a:p>
            <a:pPr>
              <a:defRPr/>
            </a:pPr>
            <a:fld id="{B5C3E3AD-53A4-4873-81F5-26F032FD4F01}" type="datetimeFigureOut">
              <a:rPr lang="en-US"/>
              <a:pPr>
                <a:defRPr/>
              </a:pPr>
              <a:t>5/5/2010</a:t>
            </a:fld>
            <a:endParaRPr lang="en-US"/>
          </a:p>
        </p:txBody>
      </p:sp>
      <p:sp>
        <p:nvSpPr>
          <p:cNvPr id="1044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defTabSz="914437" eaLnBrk="0" hangingPunct="0">
              <a:defRPr sz="120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22" tIns="45711" rIns="91422" bIns="45711" numCol="1" anchor="b" anchorCtr="0" compatLnSpc="1">
            <a:prstTxWarp prst="textNoShape">
              <a:avLst/>
            </a:prstTxWarp>
          </a:bodyPr>
          <a:lstStyle>
            <a:lvl1pPr algn="r" defTabSz="914437" eaLnBrk="0" hangingPunct="0">
              <a:defRPr sz="1200">
                <a:latin typeface="Arial" charset="0"/>
              </a:defRPr>
            </a:lvl1pPr>
          </a:lstStyle>
          <a:p>
            <a:pPr>
              <a:defRPr/>
            </a:pPr>
            <a:fld id="{F822E743-2A25-47EF-BF26-C470DE9BE12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lvl1pPr defTabSz="914437">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lvl1pPr algn="r" defTabSz="914437">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lvl1pPr defTabSz="914437">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22" tIns="45711" rIns="91422" bIns="45711" numCol="1" anchor="b" anchorCtr="0" compatLnSpc="1">
            <a:prstTxWarp prst="textNoShape">
              <a:avLst/>
            </a:prstTxWarp>
          </a:bodyPr>
          <a:lstStyle>
            <a:lvl1pPr algn="r" defTabSz="914437">
              <a:defRPr sz="1200">
                <a:latin typeface="Arial" charset="0"/>
              </a:defRPr>
            </a:lvl1pPr>
          </a:lstStyle>
          <a:p>
            <a:pPr>
              <a:defRPr/>
            </a:pPr>
            <a:fld id="{2BBB9701-948D-4F27-B1FB-FEF2854E77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sz="1600" smtClean="0">
                <a:latin typeface="Arial" pitchFamily="34" charset="0"/>
              </a:rPr>
              <a:t>Most of us in the room agree that to be effective in conservation we need to plan our projects well, monitor them, and adapt our efforts based on the evidence we see</a:t>
            </a:r>
          </a:p>
          <a:p>
            <a:pPr eaLnBrk="1" hangingPunct="1"/>
            <a:endParaRPr lang="en-US" sz="1600" smtClean="0">
              <a:latin typeface="Arial" pitchFamily="34" charset="0"/>
            </a:endParaRPr>
          </a:p>
          <a:p>
            <a:pPr eaLnBrk="1" hangingPunct="1"/>
            <a:r>
              <a:rPr lang="en-US" sz="1600" smtClean="0">
                <a:latin typeface="Arial" pitchFamily="34" charset="0"/>
              </a:rPr>
              <a:t>A big challenge we face now how do we train practitioners in project planning and adaptive management</a:t>
            </a:r>
          </a:p>
          <a:p>
            <a:pPr eaLnBrk="1" hangingPunct="1"/>
            <a:endParaRPr lang="en-US" sz="1600" smtClean="0">
              <a:latin typeface="Arial" pitchFamily="34" charset="0"/>
            </a:endParaRPr>
          </a:p>
          <a:p>
            <a:pPr eaLnBrk="1" hangingPunct="1"/>
            <a:r>
              <a:rPr lang="en-US" sz="1600" smtClean="0">
                <a:latin typeface="Arial" pitchFamily="34" charset="0"/>
              </a:rPr>
              <a:t>Including our current leaders who have may have 20 years of experience</a:t>
            </a:r>
          </a:p>
          <a:p>
            <a:pPr eaLnBrk="1" hangingPunct="1"/>
            <a:endParaRPr lang="en-US" sz="1600" smtClean="0">
              <a:latin typeface="Arial" pitchFamily="34" charset="0"/>
            </a:endParaRPr>
          </a:p>
          <a:p>
            <a:pPr eaLnBrk="1" hangingPunct="1"/>
            <a:r>
              <a:rPr lang="en-US" sz="1600" smtClean="0">
                <a:latin typeface="Arial" pitchFamily="34" charset="0"/>
              </a:rPr>
              <a:t>And our emerging leaders, like these </a:t>
            </a:r>
            <a:r>
              <a:rPr lang="en-US" smtClean="0">
                <a:latin typeface="Arial" pitchFamily="34" charset="0"/>
              </a:rPr>
              <a:t>dedicated grad students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latin typeface="Arial" pitchFamily="34" charset="0"/>
              </a:rPr>
              <a:t>But a big point is that my course, as is the course at Monterrey Institute, is just one example in a growing list of semester long or intensive courses being offered across the US and in fact around the world now, many of which are modeled in part after the course first taught at the University of Maryland almost over 4 years ago.</a:t>
            </a:r>
          </a:p>
          <a:p>
            <a:endParaRPr lang="en-US" smtClean="0">
              <a:latin typeface="Arial" pitchFamily="34" charset="0"/>
            </a:endParaRPr>
          </a:p>
          <a:p>
            <a:r>
              <a:rPr lang="en-US" smtClean="0">
                <a:latin typeface="Arial" pitchFamily="34" charset="0"/>
              </a:rPr>
              <a:t>We now have trained gators, terrapins, aggies, and hokies!</a:t>
            </a:r>
          </a:p>
        </p:txBody>
      </p:sp>
      <p:sp>
        <p:nvSpPr>
          <p:cNvPr id="31748" name="Slide Number Placeholder 3"/>
          <p:cNvSpPr>
            <a:spLocks noGrp="1"/>
          </p:cNvSpPr>
          <p:nvPr>
            <p:ph type="sldNum" sz="quarter" idx="5"/>
          </p:nvPr>
        </p:nvSpPr>
        <p:spPr>
          <a:noFill/>
        </p:spPr>
        <p:txBody>
          <a:bodyPr/>
          <a:lstStyle/>
          <a:p>
            <a:pPr defTabSz="914400"/>
            <a:fld id="{085CBEBE-9B79-4A4E-81B0-A95E947E3639}" type="slidenum">
              <a:rPr lang="en-US" smtClean="0">
                <a:latin typeface="Arial" pitchFamily="34" charset="0"/>
              </a:rPr>
              <a:pPr defTabSz="914400"/>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latin typeface="Arial" pitchFamily="34" charset="0"/>
              </a:rPr>
              <a:t>So these courses are just the tip of the iceberg to come:</a:t>
            </a:r>
          </a:p>
          <a:p>
            <a:r>
              <a:rPr lang="en-US" smtClean="0">
                <a:latin typeface="Arial" pitchFamily="34" charset="0"/>
              </a:rPr>
              <a:t>Foundations of Success’s has developed a vision for expanding the training of emerging leaders in Adaptive management</a:t>
            </a:r>
          </a:p>
          <a:p>
            <a:r>
              <a:rPr lang="en-US" smtClean="0">
                <a:latin typeface="Arial" pitchFamily="34" charset="0"/>
              </a:rPr>
              <a:t>Including that all top academic programs have a course based in the open standards</a:t>
            </a:r>
          </a:p>
          <a:p>
            <a:r>
              <a:rPr lang="en-US" smtClean="0">
                <a:latin typeface="Arial" pitchFamily="34" charset="0"/>
              </a:rPr>
              <a:t>And that by 2015, at least 350 grad students have been trained</a:t>
            </a:r>
          </a:p>
          <a:p>
            <a:endParaRPr lang="en-US" smtClean="0">
              <a:latin typeface="Arial" pitchFamily="34" charset="0"/>
            </a:endParaRPr>
          </a:p>
        </p:txBody>
      </p:sp>
      <p:sp>
        <p:nvSpPr>
          <p:cNvPr id="32772" name="Slide Number Placeholder 3"/>
          <p:cNvSpPr>
            <a:spLocks noGrp="1"/>
          </p:cNvSpPr>
          <p:nvPr>
            <p:ph type="sldNum" sz="quarter" idx="5"/>
          </p:nvPr>
        </p:nvSpPr>
        <p:spPr>
          <a:noFill/>
        </p:spPr>
        <p:txBody>
          <a:bodyPr/>
          <a:lstStyle/>
          <a:p>
            <a:pPr defTabSz="914400"/>
            <a:fld id="{71D616C4-5C9C-4920-97F3-053F82BC6A0D}" type="slidenum">
              <a:rPr lang="en-US" smtClean="0">
                <a:latin typeface="Arial" pitchFamily="34" charset="0"/>
              </a:rPr>
              <a:pPr defTabSz="914400"/>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14400"/>
            <a:fld id="{C5BE6123-957A-40D9-9BFB-2BD9AE7B7922}" type="slidenum">
              <a:rPr lang="en-US" smtClean="0">
                <a:latin typeface="Arial" pitchFamily="34" charset="0"/>
              </a:rPr>
              <a:pPr defTabSz="914400"/>
              <a:t>12</a:t>
            </a:fld>
            <a:endParaRPr lang="en-US" smtClean="0">
              <a:latin typeface="Arial" pitchFamily="34"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latin typeface="Arial" pitchFamily="34" charset="0"/>
              </a:rPr>
              <a:t>One strategy that FOS is leading on is to develop an online network for teachers who are facilitating or want to facilitate courses in adaptive management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14400"/>
            <a:fld id="{4F6B85F7-B806-412F-8F22-9029B83B4BE8}" type="slidenum">
              <a:rPr lang="en-US" smtClean="0">
                <a:latin typeface="Arial" pitchFamily="34" charset="0"/>
              </a:rPr>
              <a:pPr defTabSz="914400"/>
              <a:t>13</a:t>
            </a:fld>
            <a:endParaRPr lang="en-US" smtClean="0">
              <a:latin typeface="Arial" pitchFamily="34"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latin typeface="Arial" pitchFamily="34" charset="0"/>
              </a:rPr>
              <a:t>The online network includes lessons from the classroom from those who have years of experience</a:t>
            </a:r>
          </a:p>
          <a:p>
            <a:pPr eaLnBrk="1" hangingPunct="1"/>
            <a:endParaRPr lang="en-US" smtClean="0">
              <a:latin typeface="Arial" pitchFamily="34" charset="0"/>
            </a:endParaRPr>
          </a:p>
          <a:p>
            <a:pPr eaLnBrk="1" hangingPunct="1"/>
            <a:r>
              <a:rPr lang="en-US" smtClean="0">
                <a:latin typeface="Arial" pitchFamily="34" charset="0"/>
              </a:rPr>
              <a:t>An area for teachers to share information and discuss what works and doesn’t work</a:t>
            </a:r>
          </a:p>
          <a:p>
            <a:pPr eaLnBrk="1" hangingPunct="1"/>
            <a:endParaRPr lang="en-US" smtClean="0">
              <a:latin typeface="Arial" pitchFamily="34" charset="0"/>
            </a:endParaRPr>
          </a:p>
          <a:p>
            <a:pPr eaLnBrk="1" hangingPunct="1"/>
            <a:r>
              <a:rPr lang="en-US" smtClean="0">
                <a:latin typeface="Arial" pitchFamily="34" charset="0"/>
              </a:rPr>
              <a:t>And a space to share teaching materials</a:t>
            </a:r>
          </a:p>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latin typeface="Arial" pitchFamily="34" charset="0"/>
              </a:rPr>
              <a:t>That’s about all my time,</a:t>
            </a:r>
          </a:p>
          <a:p>
            <a:endParaRPr lang="en-US" smtClean="0">
              <a:latin typeface="Arial" pitchFamily="34" charset="0"/>
            </a:endParaRPr>
          </a:p>
          <a:p>
            <a:r>
              <a:rPr lang="en-US" smtClean="0">
                <a:latin typeface="Arial" pitchFamily="34" charset="0"/>
              </a:rPr>
              <a:t>If you’re interested or know someone who would be interested in linking to the network, they can visit the networks website</a:t>
            </a:r>
          </a:p>
          <a:p>
            <a:r>
              <a:rPr lang="en-US" smtClean="0">
                <a:latin typeface="Arial" pitchFamily="34" charset="0"/>
              </a:rPr>
              <a:t>Come to a speed presentation and meeting at SCB</a:t>
            </a:r>
          </a:p>
          <a:p>
            <a:r>
              <a:rPr lang="en-US" smtClean="0">
                <a:latin typeface="Arial" pitchFamily="34" charset="0"/>
              </a:rPr>
              <a:t>Or just contact me or my co-authors!</a:t>
            </a:r>
          </a:p>
        </p:txBody>
      </p:sp>
      <p:sp>
        <p:nvSpPr>
          <p:cNvPr id="35844" name="Slide Number Placeholder 3"/>
          <p:cNvSpPr>
            <a:spLocks noGrp="1"/>
          </p:cNvSpPr>
          <p:nvPr>
            <p:ph type="sldNum" sz="quarter" idx="5"/>
          </p:nvPr>
        </p:nvSpPr>
        <p:spPr>
          <a:noFill/>
        </p:spPr>
        <p:txBody>
          <a:bodyPr/>
          <a:lstStyle/>
          <a:p>
            <a:pPr defTabSz="914400"/>
            <a:fld id="{DF1657A3-F0EB-4A7F-A26E-4444F8307A3B}" type="slidenum">
              <a:rPr lang="en-US" smtClean="0">
                <a:latin typeface="Arial" pitchFamily="34" charset="0"/>
              </a:rPr>
              <a:pPr defTabSz="914400"/>
              <a:t>14</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smtClean="0">
                <a:latin typeface="Arial" pitchFamily="34" charset="0"/>
              </a:rPr>
              <a:t>I’d like to quickly tell you about a few exciting initiatives to train conservation practitioners in adaptive management</a:t>
            </a:r>
          </a:p>
          <a:p>
            <a:endParaRPr lang="en-US" smtClean="0">
              <a:latin typeface="Arial" pitchFamily="34" charset="0"/>
            </a:endParaRPr>
          </a:p>
          <a:p>
            <a:r>
              <a:rPr lang="en-US" smtClean="0">
                <a:latin typeface="Arial" pitchFamily="34" charset="0"/>
              </a:rPr>
              <a:t>First, I’ll show you 2 examples of university-based courses being offerered</a:t>
            </a:r>
          </a:p>
          <a:p>
            <a:endParaRPr lang="en-US" smtClean="0">
              <a:latin typeface="Arial" pitchFamily="34" charset="0"/>
            </a:endParaRPr>
          </a:p>
          <a:p>
            <a:r>
              <a:rPr lang="en-US" smtClean="0">
                <a:latin typeface="Arial" pitchFamily="34" charset="0"/>
              </a:rPr>
              <a:t>Then I’ll wrap up by telling you about our strategy, lead by Foundations of success, to expand the network of institutions offering training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25" tIns="45713" rIns="91425" bIns="45713" anchor="b"/>
          <a:lstStyle/>
          <a:p>
            <a:pPr algn="r"/>
            <a:fld id="{B4C8A438-3A88-4715-951C-5013A75D1725}" type="slidenum">
              <a:rPr lang="en-US" sz="1300">
                <a:latin typeface="Times New Roman" pitchFamily="18" charset="0"/>
              </a:rPr>
              <a:pPr algn="r"/>
              <a:t>3</a:t>
            </a:fld>
            <a:endParaRPr lang="en-US" sz="1300">
              <a:latin typeface="Times New Roman" pitchFamily="18" charset="0"/>
            </a:endParaRPr>
          </a:p>
        </p:txBody>
      </p:sp>
      <p:sp>
        <p:nvSpPr>
          <p:cNvPr id="24579" name="Rectangle 2"/>
          <p:cNvSpPr>
            <a:spLocks noGrp="1" noRot="1" noChangeAspect="1" noChangeArrowheads="1" noTextEdit="1"/>
          </p:cNvSpPr>
          <p:nvPr>
            <p:ph type="sldImg"/>
          </p:nvPr>
        </p:nvSpPr>
        <p:spPr>
          <a:xfrm>
            <a:off x="1143000" y="687388"/>
            <a:ext cx="4572000" cy="3429000"/>
          </a:xfrm>
          <a:ln/>
        </p:spPr>
      </p:sp>
      <p:sp>
        <p:nvSpPr>
          <p:cNvPr id="24580" name="Rectangle 3"/>
          <p:cNvSpPr>
            <a:spLocks noGrp="1" noChangeArrowheads="1"/>
          </p:cNvSpPr>
          <p:nvPr>
            <p:ph type="body" idx="1"/>
          </p:nvPr>
        </p:nvSpPr>
        <p:spPr>
          <a:xfrm>
            <a:off x="685800" y="4343400"/>
            <a:ext cx="5486400" cy="4113213"/>
          </a:xfrm>
          <a:noFill/>
          <a:ln/>
        </p:spPr>
        <p:txBody>
          <a:bodyPr lIns="91425" tIns="45713" rIns="91425" bIns="45713"/>
          <a:lstStyle/>
          <a:p>
            <a:r>
              <a:rPr lang="en-US" smtClean="0">
                <a:latin typeface="Arial" pitchFamily="34" charset="0"/>
              </a:rPr>
              <a:t>The first example I’ll mention is a course I’ve just finished teaching called…</a:t>
            </a:r>
          </a:p>
          <a:p>
            <a:endParaRPr lang="en-US" smtClean="0">
              <a:latin typeface="Arial" pitchFamily="34" charset="0"/>
            </a:endParaRPr>
          </a:p>
          <a:p>
            <a:r>
              <a:rPr lang="en-US" smtClean="0">
                <a:latin typeface="Arial" pitchFamily="34" charset="0"/>
              </a:rPr>
              <a:t>The course was offered to both University of Florida grad students and staff at WCS</a:t>
            </a:r>
          </a:p>
          <a:p>
            <a:endParaRPr lang="en-US" smtClean="0">
              <a:latin typeface="Arial" pitchFamily="34" charset="0"/>
            </a:endParaRPr>
          </a:p>
          <a:p>
            <a:r>
              <a:rPr lang="en-US" smtClean="0">
                <a:latin typeface="Arial" pitchFamily="34" charset="0"/>
              </a:rPr>
              <a:t>My course, as many of the courses I mentioned, is structured around Conservation Measures Partnerships Project Cycle, but focuses on the first 2 stages</a:t>
            </a:r>
          </a:p>
          <a:p>
            <a:endParaRPr lang="en-US" smtClean="0">
              <a:latin typeface="Arial" pitchFamily="34" charset="0"/>
            </a:endParaRPr>
          </a:p>
          <a:p>
            <a:r>
              <a:rPr lang="en-US" smtClean="0">
                <a:latin typeface="Arial" pitchFamily="34" charset="0"/>
              </a:rPr>
              <a:t>Participants spend most of their time concepualizing a project, planning specific activities and strategies, and planning how they will measure their effectiveness.</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25" tIns="45713" rIns="91425" bIns="45713" anchor="b"/>
          <a:lstStyle/>
          <a:p>
            <a:pPr algn="r"/>
            <a:fld id="{6DA1BB99-925E-435E-910A-ACBD48C42266}" type="slidenum">
              <a:rPr lang="en-US" sz="1300">
                <a:latin typeface="Times New Roman" pitchFamily="18" charset="0"/>
              </a:rPr>
              <a:pPr algn="r"/>
              <a:t>4</a:t>
            </a:fld>
            <a:endParaRPr lang="en-US" sz="1300">
              <a:latin typeface="Times New Roman" pitchFamily="18" charset="0"/>
            </a:endParaRPr>
          </a:p>
        </p:txBody>
      </p:sp>
      <p:sp>
        <p:nvSpPr>
          <p:cNvPr id="25603" name="Rectangle 2"/>
          <p:cNvSpPr>
            <a:spLocks noGrp="1" noRot="1" noChangeAspect="1" noChangeArrowheads="1" noTextEdit="1"/>
          </p:cNvSpPr>
          <p:nvPr>
            <p:ph type="sldImg"/>
          </p:nvPr>
        </p:nvSpPr>
        <p:spPr>
          <a:xfrm>
            <a:off x="1143000" y="687388"/>
            <a:ext cx="4572000" cy="3429000"/>
          </a:xfrm>
          <a:ln/>
        </p:spPr>
      </p:sp>
      <p:sp>
        <p:nvSpPr>
          <p:cNvPr id="25604" name="Rectangle 3"/>
          <p:cNvSpPr>
            <a:spLocks noGrp="1" noChangeArrowheads="1"/>
          </p:cNvSpPr>
          <p:nvPr>
            <p:ph type="body" idx="1"/>
          </p:nvPr>
        </p:nvSpPr>
        <p:spPr>
          <a:xfrm>
            <a:off x="685800" y="4343400"/>
            <a:ext cx="5486400" cy="4113213"/>
          </a:xfrm>
          <a:noFill/>
          <a:ln/>
        </p:spPr>
        <p:txBody>
          <a:bodyPr lIns="91425" tIns="45713" rIns="91425" bIns="45713"/>
          <a:lstStyle/>
          <a:p>
            <a:r>
              <a:rPr lang="en-US" smtClean="0">
                <a:latin typeface="Arial" pitchFamily="34" charset="0"/>
              </a:rPr>
              <a:t>Some of the course objectives are for student, by the end of the semester, to be…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25" tIns="45713" rIns="91425" bIns="45713" anchor="b"/>
          <a:lstStyle/>
          <a:p>
            <a:pPr algn="r"/>
            <a:fld id="{2DFDC61E-2C91-4EFE-B48E-F0EFED95CB45}" type="slidenum">
              <a:rPr lang="en-US" sz="1300">
                <a:latin typeface="Times New Roman" pitchFamily="18" charset="0"/>
              </a:rPr>
              <a:pPr algn="r"/>
              <a:t>5</a:t>
            </a:fld>
            <a:endParaRPr lang="en-US" sz="1300">
              <a:latin typeface="Times New Roman" pitchFamily="18" charset="0"/>
            </a:endParaRPr>
          </a:p>
        </p:txBody>
      </p:sp>
      <p:sp>
        <p:nvSpPr>
          <p:cNvPr id="26627" name="Rectangle 2"/>
          <p:cNvSpPr>
            <a:spLocks noGrp="1" noRot="1" noChangeAspect="1" noChangeArrowheads="1" noTextEdit="1"/>
          </p:cNvSpPr>
          <p:nvPr>
            <p:ph type="sldImg"/>
          </p:nvPr>
        </p:nvSpPr>
        <p:spPr>
          <a:xfrm>
            <a:off x="1143000" y="687388"/>
            <a:ext cx="4572000" cy="3429000"/>
          </a:xfrm>
          <a:ln/>
        </p:spPr>
      </p:sp>
      <p:sp>
        <p:nvSpPr>
          <p:cNvPr id="26628" name="Rectangle 3"/>
          <p:cNvSpPr>
            <a:spLocks noGrp="1" noChangeArrowheads="1"/>
          </p:cNvSpPr>
          <p:nvPr>
            <p:ph type="body" idx="1"/>
          </p:nvPr>
        </p:nvSpPr>
        <p:spPr>
          <a:xfrm>
            <a:off x="685800" y="4343400"/>
            <a:ext cx="5486400" cy="4113213"/>
          </a:xfrm>
          <a:noFill/>
          <a:ln/>
        </p:spPr>
        <p:txBody>
          <a:bodyPr lIns="91425" tIns="45713" rIns="91425" bIns="45713"/>
          <a:lstStyle/>
          <a:p>
            <a:r>
              <a:rPr lang="en-US" smtClean="0">
                <a:latin typeface="Arial" pitchFamily="34" charset="0"/>
              </a:rPr>
              <a:t>Just to give you a very quick sense of the meat and potatoes of the course, we cover these topics and more, including</a:t>
            </a:r>
          </a:p>
          <a:p>
            <a:r>
              <a:rPr lang="en-US" smtClean="0">
                <a:latin typeface="Arial" pitchFamily="34" charset="0"/>
              </a:rPr>
              <a:t>Writing clear and engaging vision statements</a:t>
            </a:r>
          </a:p>
          <a:p>
            <a:r>
              <a:rPr lang="en-US" smtClean="0">
                <a:latin typeface="Arial" pitchFamily="34" charset="0"/>
              </a:rPr>
              <a:t>Building conceptual models and results chains</a:t>
            </a:r>
          </a:p>
          <a:p>
            <a:r>
              <a:rPr lang="en-US" smtClean="0">
                <a:latin typeface="Arial" pitchFamily="34" charset="0"/>
              </a:rPr>
              <a:t>And setting measurable goals and objectives</a:t>
            </a:r>
          </a:p>
          <a:p>
            <a:endParaRPr lang="en-US" smtClean="0">
              <a:latin typeface="Arial" pitchFamily="34" charset="0"/>
            </a:endParaRPr>
          </a:p>
          <a:p>
            <a:r>
              <a:rPr lang="en-US" smtClean="0">
                <a:latin typeface="Arial" pitchFamily="34" charset="0"/>
              </a:rPr>
              <a:t>Among several other topics</a:t>
            </a:r>
          </a:p>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smtClean="0">
                <a:latin typeface="Arial" pitchFamily="34" charset="0"/>
              </a:rPr>
              <a:t>The second example of a training opportunity being offered that I’d like to flash in front of your eyes is a unique, intensive, certificate course at the Monterrey Institute of International Studies called the</a:t>
            </a:r>
          </a:p>
          <a:p>
            <a:r>
              <a:rPr lang="en-US" smtClean="0">
                <a:latin typeface="Arial" pitchFamily="34" charset="0"/>
              </a:rPr>
              <a:t>Conservation Leadership Practicum or CLP</a:t>
            </a:r>
          </a:p>
          <a:p>
            <a:endParaRPr lang="en-US" smtClean="0">
              <a:latin typeface="Arial" pitchFamily="34" charset="0"/>
            </a:endParaRPr>
          </a:p>
          <a:p>
            <a:r>
              <a:rPr lang="en-US" smtClean="0">
                <a:latin typeface="Arial" pitchFamily="34" charset="0"/>
              </a:rPr>
              <a:t>That has now been offered for 4 years and trained over ??? Students?</a:t>
            </a:r>
          </a:p>
        </p:txBody>
      </p:sp>
      <p:sp>
        <p:nvSpPr>
          <p:cNvPr id="27652" name="Slide Number Placeholder 3"/>
          <p:cNvSpPr>
            <a:spLocks noGrp="1"/>
          </p:cNvSpPr>
          <p:nvPr>
            <p:ph type="sldNum" sz="quarter" idx="5"/>
          </p:nvPr>
        </p:nvSpPr>
        <p:spPr>
          <a:noFill/>
        </p:spPr>
        <p:txBody>
          <a:bodyPr/>
          <a:lstStyle/>
          <a:p>
            <a:pPr defTabSz="914400"/>
            <a:fld id="{10EA6EFF-0CEC-4B3A-9E5C-8179688F6315}" type="slidenum">
              <a:rPr lang="en-US" smtClean="0">
                <a:latin typeface="Arial" pitchFamily="34" charset="0"/>
              </a:rPr>
              <a:pPr defTabSz="914400"/>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smtClean="0">
                <a:latin typeface="Arial" pitchFamily="34" charset="0"/>
              </a:rPr>
              <a:t>The courses is structured around delivering 10 priority skills that environmental leaders need to direct successful project and projects.</a:t>
            </a:r>
          </a:p>
          <a:p>
            <a:endParaRPr lang="en-US" smtClean="0">
              <a:latin typeface="Arial" pitchFamily="34" charset="0"/>
            </a:endParaRPr>
          </a:p>
          <a:p>
            <a:r>
              <a:rPr lang="en-US" smtClean="0">
                <a:latin typeface="Arial" pitchFamily="34" charset="0"/>
              </a:rPr>
              <a:t>The first week of the course is quick similar to what I showed you in my class, the conceptualization and planning and monitoring portions of the project cycle. </a:t>
            </a:r>
          </a:p>
          <a:p>
            <a:endParaRPr lang="en-US" smtClean="0">
              <a:latin typeface="Arial" pitchFamily="34" charset="0"/>
            </a:endParaRPr>
          </a:p>
          <a:p>
            <a:r>
              <a:rPr lang="en-US" smtClean="0">
                <a:latin typeface="Arial" pitchFamily="34" charset="0"/>
              </a:rPr>
              <a:t>What’s really exciting and unique about this course is that it moves into the implementation part of the of the cycle</a:t>
            </a:r>
          </a:p>
          <a:p>
            <a:endParaRPr lang="en-US" smtClean="0">
              <a:latin typeface="Arial" pitchFamily="34" charset="0"/>
            </a:endParaRPr>
          </a:p>
          <a:p>
            <a:r>
              <a:rPr lang="en-US" smtClean="0">
                <a:latin typeface="Arial" pitchFamily="34" charset="0"/>
              </a:rPr>
              <a:t>And teaches participants hugely valuable skills such as cultivating donors, financial  management, and media relations.</a:t>
            </a:r>
          </a:p>
        </p:txBody>
      </p:sp>
      <p:sp>
        <p:nvSpPr>
          <p:cNvPr id="28676" name="Slide Number Placeholder 3"/>
          <p:cNvSpPr>
            <a:spLocks noGrp="1"/>
          </p:cNvSpPr>
          <p:nvPr>
            <p:ph type="sldNum" sz="quarter" idx="5"/>
          </p:nvPr>
        </p:nvSpPr>
        <p:spPr>
          <a:noFill/>
        </p:spPr>
        <p:txBody>
          <a:bodyPr/>
          <a:lstStyle/>
          <a:p>
            <a:pPr defTabSz="914400"/>
            <a:fld id="{A4E455DC-4073-4B20-9E2C-6B34962DA185}" type="slidenum">
              <a:rPr lang="en-US" smtClean="0">
                <a:latin typeface="Arial" pitchFamily="34" charset="0"/>
              </a:rPr>
              <a:pPr defTabSz="914400"/>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latin typeface="Arial" pitchFamily="34" charset="0"/>
              </a:rPr>
              <a:t>Just some quick highlights of my course and other AM course</a:t>
            </a:r>
          </a:p>
          <a:p>
            <a:r>
              <a:rPr lang="en-US" smtClean="0">
                <a:latin typeface="Arial" pitchFamily="34" charset="0"/>
              </a:rPr>
              <a:t>They are aimed not just at grad students, but purposely aim to mix in conservation professionals.  The mix is a huge benefit for both.</a:t>
            </a:r>
          </a:p>
          <a:p>
            <a:endParaRPr lang="en-US" smtClean="0">
              <a:latin typeface="Arial" pitchFamily="34" charset="0"/>
            </a:endParaRPr>
          </a:p>
          <a:p>
            <a:r>
              <a:rPr lang="en-US" smtClean="0">
                <a:latin typeface="Arial" pitchFamily="34" charset="0"/>
              </a:rPr>
              <a:t>Because we mix in professionals from around the world, we make heavy use of distance learning technology, such as webex, so are really improving at reaching large global audiences</a:t>
            </a:r>
          </a:p>
          <a:p>
            <a:endParaRPr lang="en-US" smtClean="0">
              <a:latin typeface="Arial" pitchFamily="34" charset="0"/>
            </a:endParaRPr>
          </a:p>
          <a:p>
            <a:r>
              <a:rPr lang="en-US" smtClean="0">
                <a:latin typeface="Arial" pitchFamily="34" charset="0"/>
              </a:rPr>
              <a:t>Students in the course are required to work in collaboration with existing conservation projects</a:t>
            </a:r>
          </a:p>
          <a:p>
            <a:endParaRPr lang="en-US" smtClean="0">
              <a:latin typeface="Arial" pitchFamily="34" charset="0"/>
            </a:endParaRPr>
          </a:p>
          <a:p>
            <a:r>
              <a:rPr lang="en-US" smtClean="0">
                <a:latin typeface="Arial" pitchFamily="34" charset="0"/>
              </a:rPr>
              <a:t>And in many course, produce management plans and recommendations useful for those projects</a:t>
            </a:r>
          </a:p>
        </p:txBody>
      </p:sp>
      <p:sp>
        <p:nvSpPr>
          <p:cNvPr id="29700" name="Slide Number Placeholder 3"/>
          <p:cNvSpPr>
            <a:spLocks noGrp="1"/>
          </p:cNvSpPr>
          <p:nvPr>
            <p:ph type="sldNum" sz="quarter" idx="5"/>
          </p:nvPr>
        </p:nvSpPr>
        <p:spPr>
          <a:noFill/>
        </p:spPr>
        <p:txBody>
          <a:bodyPr/>
          <a:lstStyle/>
          <a:p>
            <a:pPr defTabSz="914400"/>
            <a:fld id="{C4308DC9-C158-4B77-B6C4-584F1A3AC144}" type="slidenum">
              <a:rPr lang="en-US" smtClean="0">
                <a:latin typeface="Arial" pitchFamily="34" charset="0"/>
              </a:rPr>
              <a:pPr defTabSz="914400"/>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latin typeface="Arial" pitchFamily="34" charset="0"/>
              </a:rPr>
              <a:t>The CLP uses 3 methods to get participant involved and excited:</a:t>
            </a:r>
          </a:p>
          <a:p>
            <a:r>
              <a:rPr lang="en-US" smtClean="0">
                <a:latin typeface="Arial" pitchFamily="34" charset="0"/>
              </a:rPr>
              <a:t>Hands on training with conservation projects around the world, facilitated by highly experienced trainers</a:t>
            </a:r>
          </a:p>
          <a:p>
            <a:r>
              <a:rPr lang="en-US" smtClean="0">
                <a:latin typeface="Arial" pitchFamily="34" charset="0"/>
              </a:rPr>
              <a:t>Site visits to see how implementation is occurring on the ground</a:t>
            </a:r>
          </a:p>
          <a:p>
            <a:r>
              <a:rPr lang="en-US" smtClean="0">
                <a:latin typeface="Arial" pitchFamily="34" charset="0"/>
              </a:rPr>
              <a:t>And meet the leader opportunities, where student hear from some of the top leaders in conservation about what works and doesn’t work</a:t>
            </a:r>
          </a:p>
          <a:p>
            <a:endParaRPr lang="en-US" smtClean="0">
              <a:latin typeface="Arial" pitchFamily="34" charset="0"/>
            </a:endParaRPr>
          </a:p>
        </p:txBody>
      </p:sp>
      <p:sp>
        <p:nvSpPr>
          <p:cNvPr id="30724" name="Slide Number Placeholder 3"/>
          <p:cNvSpPr>
            <a:spLocks noGrp="1"/>
          </p:cNvSpPr>
          <p:nvPr>
            <p:ph type="sldNum" sz="quarter" idx="5"/>
          </p:nvPr>
        </p:nvSpPr>
        <p:spPr>
          <a:noFill/>
        </p:spPr>
        <p:txBody>
          <a:bodyPr/>
          <a:lstStyle/>
          <a:p>
            <a:pPr defTabSz="914400"/>
            <a:fld id="{FEA577DA-F5E6-4429-8B55-6988E2B3E96A}" type="slidenum">
              <a:rPr lang="en-US" smtClean="0">
                <a:latin typeface="Arial" pitchFamily="34" charset="0"/>
              </a:rPr>
              <a:pPr defTabSz="914400"/>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9525"/>
            <a:ext cx="9144000" cy="6867525"/>
          </a:xfrm>
          <a:prstGeom prst="rect">
            <a:avLst/>
          </a:prstGeom>
          <a:solidFill>
            <a:srgbClr val="FFFDE9"/>
          </a:solidFill>
          <a:ln w="9525">
            <a:noFill/>
            <a:miter lim="800000"/>
            <a:headEnd/>
            <a:tailEnd/>
          </a:ln>
          <a:effectLst/>
        </p:spPr>
        <p:txBody>
          <a:bodyPr wrap="none" anchor="ctr"/>
          <a:lstStyle/>
          <a:p>
            <a:pPr>
              <a:defRPr/>
            </a:pPr>
            <a:endParaRPr lang="en-US">
              <a:latin typeface="Tahoma" pitchFamily="34" charset="0"/>
            </a:endParaRPr>
          </a:p>
        </p:txBody>
      </p:sp>
      <p:pic>
        <p:nvPicPr>
          <p:cNvPr id="5" name="Picture 11"/>
          <p:cNvPicPr>
            <a:picLocks noChangeAspect="1" noChangeArrowheads="1"/>
          </p:cNvPicPr>
          <p:nvPr/>
        </p:nvPicPr>
        <p:blipFill>
          <a:blip r:embed="rId2" cstate="print">
            <a:lum bright="-30000" contrast="-30000"/>
          </a:blip>
          <a:srcRect/>
          <a:stretch>
            <a:fillRect/>
          </a:stretch>
        </p:blipFill>
        <p:spPr bwMode="auto">
          <a:xfrm>
            <a:off x="0" y="-11113"/>
            <a:ext cx="9144000" cy="1250951"/>
          </a:xfrm>
          <a:prstGeom prst="rect">
            <a:avLst/>
          </a:prstGeom>
          <a:noFill/>
          <a:ln w="9525" algn="ctr">
            <a:noFill/>
            <a:miter lim="800000"/>
            <a:headEnd/>
            <a:tailEnd/>
          </a:ln>
        </p:spPr>
      </p:pic>
      <p:sp>
        <p:nvSpPr>
          <p:cNvPr id="6" name="Text Box 6"/>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lstStyle/>
          <a:p>
            <a:pPr>
              <a:spcBef>
                <a:spcPct val="50000"/>
              </a:spcBef>
              <a:defRPr/>
            </a:pPr>
            <a:endParaRPr lang="fr-FR" sz="1800">
              <a:latin typeface="Arial" charset="0"/>
            </a:endParaRPr>
          </a:p>
        </p:txBody>
      </p:sp>
      <p:sp>
        <p:nvSpPr>
          <p:cNvPr id="7" name="Text Box 7"/>
          <p:cNvSpPr txBox="1">
            <a:spLocks noChangeArrowheads="1"/>
          </p:cNvSpPr>
          <p:nvPr/>
        </p:nvSpPr>
        <p:spPr bwMode="auto">
          <a:xfrm>
            <a:off x="1219200" y="152400"/>
            <a:ext cx="7696200" cy="762000"/>
          </a:xfrm>
          <a:prstGeom prst="rect">
            <a:avLst/>
          </a:prstGeom>
          <a:noFill/>
          <a:ln w="9525">
            <a:noFill/>
            <a:miter lim="800000"/>
            <a:headEnd/>
            <a:tailEnd/>
          </a:ln>
          <a:effectLst/>
        </p:spPr>
        <p:txBody>
          <a:bodyPr>
            <a:spAutoFit/>
          </a:bodyPr>
          <a:lstStyle/>
          <a:p>
            <a:pPr>
              <a:spcBef>
                <a:spcPct val="50000"/>
              </a:spcBef>
              <a:defRPr/>
            </a:pPr>
            <a:endParaRPr lang="fr-FR">
              <a:latin typeface="Wildlife" pitchFamily="2" charset="0"/>
            </a:endParaRPr>
          </a:p>
        </p:txBody>
      </p:sp>
      <p:sp>
        <p:nvSpPr>
          <p:cNvPr id="8" name="Text Box 10"/>
          <p:cNvSpPr txBox="1">
            <a:spLocks noChangeArrowheads="1"/>
          </p:cNvSpPr>
          <p:nvPr/>
        </p:nvSpPr>
        <p:spPr bwMode="auto">
          <a:xfrm>
            <a:off x="1219200" y="152400"/>
            <a:ext cx="7696200" cy="762000"/>
          </a:xfrm>
          <a:prstGeom prst="rect">
            <a:avLst/>
          </a:prstGeom>
          <a:noFill/>
          <a:ln w="9525">
            <a:noFill/>
            <a:miter lim="800000"/>
            <a:headEnd/>
            <a:tailEnd/>
          </a:ln>
          <a:effectLst/>
        </p:spPr>
        <p:txBody>
          <a:bodyPr>
            <a:spAutoFit/>
          </a:bodyPr>
          <a:lstStyle/>
          <a:p>
            <a:pPr>
              <a:spcBef>
                <a:spcPct val="50000"/>
              </a:spcBef>
              <a:defRPr/>
            </a:pPr>
            <a:endParaRPr lang="fr-FR">
              <a:latin typeface="Wildlife" pitchFamily="2" charset="0"/>
            </a:endParaRPr>
          </a:p>
        </p:txBody>
      </p:sp>
      <p:pic>
        <p:nvPicPr>
          <p:cNvPr id="9" name="Picture 10"/>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0800" y="88900"/>
            <a:ext cx="1176338" cy="1063625"/>
          </a:xfrm>
          <a:prstGeom prst="rect">
            <a:avLst/>
          </a:prstGeom>
          <a:noFill/>
          <a:ln w="9525">
            <a:noFill/>
            <a:miter lim="800000"/>
            <a:headEnd/>
            <a:tailEnd/>
          </a:ln>
        </p:spPr>
      </p:pic>
      <p:sp>
        <p:nvSpPr>
          <p:cNvPr id="181253" name="Rectangle 5"/>
          <p:cNvSpPr>
            <a:spLocks noGrp="1" noChangeArrowheads="1"/>
          </p:cNvSpPr>
          <p:nvPr>
            <p:ph type="subTitle" idx="1"/>
          </p:nvPr>
        </p:nvSpPr>
        <p:spPr>
          <a:xfrm>
            <a:off x="1638300" y="5876925"/>
            <a:ext cx="7391400" cy="847725"/>
          </a:xfrm>
        </p:spPr>
        <p:txBody>
          <a:bodyPr anchor="ctr"/>
          <a:lstStyle>
            <a:lvl1pPr marL="0" indent="0" algn="r">
              <a:buFont typeface="Wingdings" pitchFamily="2" charset="2"/>
              <a:buNone/>
              <a:defRPr/>
            </a:lvl1pPr>
          </a:lstStyle>
          <a:p>
            <a:r>
              <a:rPr lang="en-US" smtClean="0"/>
              <a:t>Click to edit Master subtitle style</a:t>
            </a:r>
            <a:endParaRPr lang="en-US"/>
          </a:p>
        </p:txBody>
      </p:sp>
      <p:sp>
        <p:nvSpPr>
          <p:cNvPr id="181256" name="Rectangle 8"/>
          <p:cNvSpPr>
            <a:spLocks noGrp="1" noChangeArrowheads="1"/>
          </p:cNvSpPr>
          <p:nvPr>
            <p:ph type="ctrTitle" sz="quarter"/>
          </p:nvPr>
        </p:nvSpPr>
        <p:spPr>
          <a:xfrm>
            <a:off x="1228725" y="104775"/>
            <a:ext cx="7467600" cy="942975"/>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332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332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7038" y="206375"/>
            <a:ext cx="8356600" cy="332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lstStyle/>
          <a:p>
            <a:pPr>
              <a:spcBef>
                <a:spcPct val="50000"/>
              </a:spcBef>
              <a:defRPr/>
            </a:pPr>
            <a:endParaRPr lang="en-US">
              <a:solidFill>
                <a:srgbClr val="000000"/>
              </a:solidFill>
              <a:latin typeface="Arial" charset="0"/>
            </a:endParaRPr>
          </a:p>
        </p:txBody>
      </p:sp>
      <p:pic>
        <p:nvPicPr>
          <p:cNvPr id="5" name="Picture 3" descr="SPLASH_DRK_TEST_01"/>
          <p:cNvPicPr>
            <a:picLocks noChangeAspect="1" noChangeArrowheads="1"/>
          </p:cNvPicPr>
          <p:nvPr userDrawn="1"/>
        </p:nvPicPr>
        <p:blipFill>
          <a:blip r:embed="rId2" cstate="print"/>
          <a:srcRect/>
          <a:stretch>
            <a:fillRect/>
          </a:stretch>
        </p:blipFill>
        <p:spPr bwMode="auto">
          <a:xfrm>
            <a:off x="-3175" y="-7938"/>
            <a:ext cx="9147175" cy="6865938"/>
          </a:xfrm>
          <a:prstGeom prst="rect">
            <a:avLst/>
          </a:prstGeom>
          <a:noFill/>
          <a:ln w="9525">
            <a:noFill/>
            <a:miter lim="800000"/>
            <a:headEnd/>
            <a:tailEnd/>
          </a:ln>
        </p:spPr>
      </p:pic>
      <p:sp>
        <p:nvSpPr>
          <p:cNvPr id="77312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smtClean="0"/>
              <a:t>Click to edit Master subtitle style</a:t>
            </a:r>
            <a:endParaRPr lang="en-US"/>
          </a:p>
        </p:txBody>
      </p:sp>
      <p:sp>
        <p:nvSpPr>
          <p:cNvPr id="773127" name="Rectangle 7"/>
          <p:cNvSpPr>
            <a:spLocks noGrp="1" noChangeArrowheads="1"/>
          </p:cNvSpPr>
          <p:nvPr>
            <p:ph type="ctrTitle"/>
          </p:nvPr>
        </p:nvSpPr>
        <p:spPr>
          <a:xfrm>
            <a:off x="2895600" y="1047750"/>
            <a:ext cx="3368675" cy="2835275"/>
          </a:xfrm>
        </p:spPr>
        <p:txBody>
          <a:bodyPr/>
          <a:lstStyle>
            <a:lvl1pPr algn="ctr">
              <a:defRPr sz="3600">
                <a:solidFill>
                  <a:srgbClr val="3E7CC8"/>
                </a:solidFill>
              </a:defRPr>
            </a:lvl1p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517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620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3053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600200"/>
            <a:ext cx="4305300" cy="5105400"/>
          </a:xfrm>
        </p:spPr>
        <p:txBody>
          <a:bodyPr/>
          <a:lstStyle/>
          <a:p>
            <a:pPr lvl="0"/>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lstStyle/>
          <a:p>
            <a:pPr>
              <a:spcBef>
                <a:spcPct val="50000"/>
              </a:spcBef>
              <a:defRPr/>
            </a:pPr>
            <a:endParaRPr lang="en-US" sz="1800">
              <a:latin typeface="Arial" charset="0"/>
            </a:endParaRPr>
          </a:p>
        </p:txBody>
      </p:sp>
      <p:pic>
        <p:nvPicPr>
          <p:cNvPr id="5" name="Picture 3" descr="SPLASH_DRK_TEST_01"/>
          <p:cNvPicPr>
            <a:picLocks noChangeAspect="1" noChangeArrowheads="1"/>
          </p:cNvPicPr>
          <p:nvPr/>
        </p:nvPicPr>
        <p:blipFill>
          <a:blip r:embed="rId2" cstate="print"/>
          <a:srcRect/>
          <a:stretch>
            <a:fillRect/>
          </a:stretch>
        </p:blipFill>
        <p:spPr bwMode="auto">
          <a:xfrm>
            <a:off x="-3175" y="-7938"/>
            <a:ext cx="9147175" cy="6865938"/>
          </a:xfrm>
          <a:prstGeom prst="rect">
            <a:avLst/>
          </a:prstGeom>
          <a:noFill/>
          <a:ln w="9525">
            <a:noFill/>
            <a:miter lim="800000"/>
            <a:headEnd/>
            <a:tailEnd/>
          </a:ln>
        </p:spPr>
      </p:pic>
      <p:pic>
        <p:nvPicPr>
          <p:cNvPr id="6" name="Picture 10"/>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0800" y="88900"/>
            <a:ext cx="1176338" cy="1063625"/>
          </a:xfrm>
          <a:prstGeom prst="rect">
            <a:avLst/>
          </a:prstGeom>
          <a:noFill/>
          <a:ln w="9525">
            <a:noFill/>
            <a:miter lim="800000"/>
            <a:headEnd/>
            <a:tailEnd/>
          </a:ln>
        </p:spPr>
      </p:pic>
      <p:sp>
        <p:nvSpPr>
          <p:cNvPr id="85504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smtClean="0"/>
              <a:t>Click to edit Master subtitle style</a:t>
            </a:r>
            <a:endParaRPr lang="en-US"/>
          </a:p>
        </p:txBody>
      </p:sp>
      <p:sp>
        <p:nvSpPr>
          <p:cNvPr id="855046" name="Rectangle 6"/>
          <p:cNvSpPr>
            <a:spLocks noGrp="1" noChangeArrowheads="1"/>
          </p:cNvSpPr>
          <p:nvPr>
            <p:ph type="ctrTitle"/>
          </p:nvPr>
        </p:nvSpPr>
        <p:spPr>
          <a:xfrm>
            <a:off x="2895600" y="1047750"/>
            <a:ext cx="6019800" cy="2836863"/>
          </a:xfrm>
        </p:spPr>
        <p:txBody>
          <a:bodyPr/>
          <a:lstStyle>
            <a:lvl1pPr algn="ctr">
              <a:defRPr sz="3600">
                <a:solidFill>
                  <a:srgbClr val="3E7CC8"/>
                </a:solidFill>
              </a:defRPr>
            </a:lvl1p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9" cstate="print">
            <a:lum bright="-30000" contrast="-30000"/>
          </a:blip>
          <a:srcRect/>
          <a:stretch>
            <a:fillRect/>
          </a:stretch>
        </p:blipFill>
        <p:spPr bwMode="auto">
          <a:xfrm>
            <a:off x="0" y="-11113"/>
            <a:ext cx="9144000" cy="1250951"/>
          </a:xfrm>
          <a:prstGeom prst="rect">
            <a:avLst/>
          </a:prstGeom>
          <a:noFill/>
          <a:ln w="9525" algn="ctr">
            <a:noFill/>
            <a:miter lim="800000"/>
            <a:headEnd/>
            <a:tailEnd/>
          </a:ln>
        </p:spPr>
      </p:pic>
      <p:sp>
        <p:nvSpPr>
          <p:cNvPr id="180226" name="Rectangle 2"/>
          <p:cNvSpPr>
            <a:spLocks noChangeArrowheads="1"/>
          </p:cNvSpPr>
          <p:nvPr/>
        </p:nvSpPr>
        <p:spPr bwMode="auto">
          <a:xfrm>
            <a:off x="0" y="-12700"/>
            <a:ext cx="9144000" cy="6870700"/>
          </a:xfrm>
          <a:prstGeom prst="rect">
            <a:avLst/>
          </a:prstGeom>
          <a:solidFill>
            <a:srgbClr val="FFFDE9"/>
          </a:solidFill>
          <a:ln w="9525">
            <a:noFill/>
            <a:miter lim="800000"/>
            <a:headEnd/>
            <a:tailEnd/>
          </a:ln>
          <a:effectLst/>
        </p:spPr>
        <p:txBody>
          <a:bodyPr wrap="none" anchor="ctr"/>
          <a:lstStyle/>
          <a:p>
            <a:pPr>
              <a:defRPr/>
            </a:pPr>
            <a:endParaRPr lang="en-US">
              <a:latin typeface="Tahoma" pitchFamily="34" charset="0"/>
            </a:endParaRPr>
          </a:p>
        </p:txBody>
      </p:sp>
      <p:pic>
        <p:nvPicPr>
          <p:cNvPr id="1028" name="Picture 3"/>
          <p:cNvPicPr>
            <a:picLocks noChangeAspect="1" noChangeArrowheads="1"/>
          </p:cNvPicPr>
          <p:nvPr/>
        </p:nvPicPr>
        <p:blipFill>
          <a:blip r:embed="rId10" cstate="print">
            <a:lum bright="-30000" contrast="-30000"/>
          </a:blip>
          <a:srcRect/>
          <a:stretch>
            <a:fillRect/>
          </a:stretch>
        </p:blipFill>
        <p:spPr bwMode="auto">
          <a:xfrm>
            <a:off x="0" y="-11113"/>
            <a:ext cx="9144000" cy="1250951"/>
          </a:xfrm>
          <a:prstGeom prst="rect">
            <a:avLst/>
          </a:prstGeom>
          <a:noFill/>
          <a:ln w="9525" algn="ctr">
            <a:noFill/>
            <a:miter lim="800000"/>
            <a:headEnd/>
            <a:tailEnd/>
          </a:ln>
        </p:spPr>
      </p:pic>
      <p:sp>
        <p:nvSpPr>
          <p:cNvPr id="1029" name="Rectangle 4"/>
          <p:cNvSpPr>
            <a:spLocks noGrp="1" noChangeArrowheads="1"/>
          </p:cNvSpPr>
          <p:nvPr>
            <p:ph type="title"/>
          </p:nvPr>
        </p:nvSpPr>
        <p:spPr bwMode="auto">
          <a:xfrm>
            <a:off x="1219200" y="104775"/>
            <a:ext cx="7458075" cy="944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30" name="Text Box 6"/>
          <p:cNvSpPr txBox="1">
            <a:spLocks noChangeAspect="1" noChangeArrowheads="1"/>
          </p:cNvSpPr>
          <p:nvPr/>
        </p:nvSpPr>
        <p:spPr bwMode="auto">
          <a:xfrm>
            <a:off x="455613" y="5940425"/>
            <a:ext cx="8229600" cy="366713"/>
          </a:xfrm>
          <a:prstGeom prst="rect">
            <a:avLst/>
          </a:prstGeom>
          <a:noFill/>
          <a:ln w="9525">
            <a:noFill/>
            <a:miter lim="800000"/>
            <a:headEnd/>
            <a:tailEnd/>
          </a:ln>
          <a:effectLst/>
        </p:spPr>
        <p:txBody>
          <a:bodyPr/>
          <a:lstStyle/>
          <a:p>
            <a:pPr>
              <a:spcBef>
                <a:spcPct val="50000"/>
              </a:spcBef>
              <a:defRPr/>
            </a:pPr>
            <a:endParaRPr lang="fr-FR" sz="1800">
              <a:latin typeface="Arial" charset="0"/>
            </a:endParaRPr>
          </a:p>
        </p:txBody>
      </p:sp>
      <p:sp>
        <p:nvSpPr>
          <p:cNvPr id="1033" name="Text Box 9"/>
          <p:cNvSpPr txBox="1">
            <a:spLocks noChangeArrowheads="1"/>
          </p:cNvSpPr>
          <p:nvPr/>
        </p:nvSpPr>
        <p:spPr bwMode="auto">
          <a:xfrm>
            <a:off x="1092200" y="5605463"/>
            <a:ext cx="4679950" cy="457200"/>
          </a:xfrm>
          <a:prstGeom prst="rect">
            <a:avLst/>
          </a:prstGeom>
          <a:noFill/>
          <a:ln w="9525" algn="ctr">
            <a:noFill/>
            <a:miter lim="800000"/>
            <a:headEnd/>
            <a:tailEnd/>
          </a:ln>
          <a:effectLst/>
        </p:spPr>
        <p:txBody>
          <a:bodyPr>
            <a:spAutoFit/>
          </a:bodyPr>
          <a:lstStyle/>
          <a:p>
            <a:pPr>
              <a:spcBef>
                <a:spcPct val="50000"/>
              </a:spcBef>
              <a:defRPr/>
            </a:pPr>
            <a:endParaRPr lang="en-US" sz="2400"/>
          </a:p>
        </p:txBody>
      </p:sp>
      <p:grpSp>
        <p:nvGrpSpPr>
          <p:cNvPr id="2" name="Group 13"/>
          <p:cNvGrpSpPr>
            <a:grpSpLocks/>
          </p:cNvGrpSpPr>
          <p:nvPr/>
        </p:nvGrpSpPr>
        <p:grpSpPr bwMode="auto">
          <a:xfrm>
            <a:off x="57150" y="47625"/>
            <a:ext cx="1123950" cy="1131888"/>
            <a:chOff x="943" y="2443"/>
            <a:chExt cx="1577" cy="1587"/>
          </a:xfrm>
        </p:grpSpPr>
        <p:sp>
          <p:nvSpPr>
            <p:cNvPr id="1038" name="Freeform 14"/>
            <p:cNvSpPr>
              <a:spLocks/>
            </p:cNvSpPr>
            <p:nvPr/>
          </p:nvSpPr>
          <p:spPr bwMode="auto">
            <a:xfrm>
              <a:off x="1732" y="3340"/>
              <a:ext cx="677" cy="572"/>
            </a:xfrm>
            <a:custGeom>
              <a:avLst/>
              <a:gdLst/>
              <a:ahLst/>
              <a:cxnLst>
                <a:cxn ang="0">
                  <a:pos x="2593" y="0"/>
                </a:cxn>
                <a:cxn ang="0">
                  <a:pos x="4102" y="490"/>
                </a:cxn>
                <a:cxn ang="0">
                  <a:pos x="0" y="3471"/>
                </a:cxn>
                <a:cxn ang="0">
                  <a:pos x="0" y="3471"/>
                </a:cxn>
                <a:cxn ang="0">
                  <a:pos x="0" y="1884"/>
                </a:cxn>
                <a:cxn ang="0">
                  <a:pos x="2593" y="0"/>
                </a:cxn>
              </a:cxnLst>
              <a:rect l="0" t="0" r="r" b="b"/>
              <a:pathLst>
                <a:path w="4102" h="3471">
                  <a:moveTo>
                    <a:pt x="2593" y="0"/>
                  </a:moveTo>
                  <a:lnTo>
                    <a:pt x="4102" y="490"/>
                  </a:lnTo>
                  <a:cubicBezTo>
                    <a:pt x="3524" y="2268"/>
                    <a:pt x="1868" y="3471"/>
                    <a:pt x="0" y="3471"/>
                  </a:cubicBezTo>
                  <a:lnTo>
                    <a:pt x="0" y="3471"/>
                  </a:lnTo>
                  <a:lnTo>
                    <a:pt x="0" y="1884"/>
                  </a:lnTo>
                  <a:cubicBezTo>
                    <a:pt x="1181" y="1884"/>
                    <a:pt x="2228" y="1123"/>
                    <a:pt x="2593" y="0"/>
                  </a:cubicBezTo>
                  <a:close/>
                </a:path>
              </a:pathLst>
            </a:custGeom>
            <a:solidFill>
              <a:srgbClr val="5AD65A"/>
            </a:solidFill>
            <a:ln w="0">
              <a:noFill/>
              <a:prstDash val="solid"/>
              <a:round/>
              <a:headEnd/>
              <a:tailEnd/>
            </a:ln>
          </p:spPr>
          <p:txBody>
            <a:bodyPr/>
            <a:lstStyle/>
            <a:p>
              <a:pPr>
                <a:defRPr/>
              </a:pPr>
              <a:endParaRPr lang="en-US"/>
            </a:p>
          </p:txBody>
        </p:sp>
        <p:sp>
          <p:nvSpPr>
            <p:cNvPr id="1039" name="Freeform 15"/>
            <p:cNvSpPr>
              <a:spLocks/>
            </p:cNvSpPr>
            <p:nvPr/>
          </p:nvSpPr>
          <p:spPr bwMode="auto">
            <a:xfrm>
              <a:off x="959" y="2623"/>
              <a:ext cx="508" cy="797"/>
            </a:xfrm>
            <a:custGeom>
              <a:avLst/>
              <a:gdLst/>
              <a:ahLst/>
              <a:cxnLst>
                <a:cxn ang="0">
                  <a:pos x="2087" y="4332"/>
                </a:cxn>
                <a:cxn ang="0">
                  <a:pos x="577" y="4822"/>
                </a:cxn>
                <a:cxn ang="0">
                  <a:pos x="2144" y="0"/>
                </a:cxn>
                <a:cxn ang="0">
                  <a:pos x="2144" y="0"/>
                </a:cxn>
                <a:cxn ang="0">
                  <a:pos x="3077" y="1284"/>
                </a:cxn>
                <a:cxn ang="0">
                  <a:pos x="2087" y="4332"/>
                </a:cxn>
              </a:cxnLst>
              <a:rect l="0" t="0" r="r" b="b"/>
              <a:pathLst>
                <a:path w="3077" h="4822">
                  <a:moveTo>
                    <a:pt x="2087" y="4332"/>
                  </a:moveTo>
                  <a:lnTo>
                    <a:pt x="577" y="4822"/>
                  </a:lnTo>
                  <a:cubicBezTo>
                    <a:pt x="0" y="3045"/>
                    <a:pt x="633" y="1098"/>
                    <a:pt x="2144" y="0"/>
                  </a:cubicBezTo>
                  <a:lnTo>
                    <a:pt x="2144" y="0"/>
                  </a:lnTo>
                  <a:lnTo>
                    <a:pt x="3077" y="1284"/>
                  </a:lnTo>
                  <a:cubicBezTo>
                    <a:pt x="2121" y="1978"/>
                    <a:pt x="1722" y="3209"/>
                    <a:pt x="2087" y="4332"/>
                  </a:cubicBezTo>
                  <a:close/>
                </a:path>
              </a:pathLst>
            </a:custGeom>
            <a:solidFill>
              <a:srgbClr val="006600"/>
            </a:solidFill>
            <a:ln w="0">
              <a:noFill/>
              <a:prstDash val="solid"/>
              <a:round/>
              <a:headEnd/>
              <a:tailEnd/>
            </a:ln>
          </p:spPr>
          <p:txBody>
            <a:bodyPr/>
            <a:lstStyle/>
            <a:p>
              <a:pPr>
                <a:defRPr/>
              </a:pPr>
              <a:endParaRPr lang="en-US"/>
            </a:p>
          </p:txBody>
        </p:sp>
        <p:sp>
          <p:nvSpPr>
            <p:cNvPr id="1040" name="Freeform 16"/>
            <p:cNvSpPr>
              <a:spLocks/>
            </p:cNvSpPr>
            <p:nvPr/>
          </p:nvSpPr>
          <p:spPr bwMode="auto">
            <a:xfrm>
              <a:off x="1054" y="3340"/>
              <a:ext cx="677" cy="572"/>
            </a:xfrm>
            <a:custGeom>
              <a:avLst/>
              <a:gdLst/>
              <a:ahLst/>
              <a:cxnLst>
                <a:cxn ang="0">
                  <a:pos x="4103" y="1884"/>
                </a:cxn>
                <a:cxn ang="0">
                  <a:pos x="4103" y="3471"/>
                </a:cxn>
                <a:cxn ang="0">
                  <a:pos x="0" y="490"/>
                </a:cxn>
                <a:cxn ang="0">
                  <a:pos x="0" y="490"/>
                </a:cxn>
                <a:cxn ang="0">
                  <a:pos x="1510" y="0"/>
                </a:cxn>
                <a:cxn ang="0">
                  <a:pos x="4103" y="1884"/>
                </a:cxn>
              </a:cxnLst>
              <a:rect l="0" t="0" r="r" b="b"/>
              <a:pathLst>
                <a:path w="4103" h="3471">
                  <a:moveTo>
                    <a:pt x="4103" y="1884"/>
                  </a:moveTo>
                  <a:lnTo>
                    <a:pt x="4103" y="3471"/>
                  </a:lnTo>
                  <a:cubicBezTo>
                    <a:pt x="2234" y="3471"/>
                    <a:pt x="578" y="2268"/>
                    <a:pt x="0" y="490"/>
                  </a:cubicBezTo>
                  <a:lnTo>
                    <a:pt x="0" y="490"/>
                  </a:lnTo>
                  <a:lnTo>
                    <a:pt x="1510" y="0"/>
                  </a:lnTo>
                  <a:cubicBezTo>
                    <a:pt x="1875" y="1123"/>
                    <a:pt x="2921" y="1884"/>
                    <a:pt x="4103" y="1884"/>
                  </a:cubicBezTo>
                  <a:close/>
                </a:path>
              </a:pathLst>
            </a:custGeom>
            <a:solidFill>
              <a:srgbClr val="339933"/>
            </a:solidFill>
            <a:ln w="0">
              <a:noFill/>
              <a:prstDash val="solid"/>
              <a:round/>
              <a:headEnd/>
              <a:tailEnd/>
            </a:ln>
          </p:spPr>
          <p:txBody>
            <a:bodyPr/>
            <a:lstStyle/>
            <a:p>
              <a:pPr>
                <a:defRPr/>
              </a:pPr>
              <a:endParaRPr lang="en-US"/>
            </a:p>
          </p:txBody>
        </p:sp>
        <p:sp>
          <p:nvSpPr>
            <p:cNvPr id="1041" name="Freeform 17"/>
            <p:cNvSpPr>
              <a:spLocks/>
            </p:cNvSpPr>
            <p:nvPr/>
          </p:nvSpPr>
          <p:spPr bwMode="auto">
            <a:xfrm>
              <a:off x="1611" y="3534"/>
              <a:ext cx="123" cy="496"/>
            </a:xfrm>
            <a:custGeom>
              <a:avLst/>
              <a:gdLst/>
              <a:ahLst/>
              <a:cxnLst>
                <a:cxn ang="0">
                  <a:pos x="121" y="0"/>
                </a:cxn>
                <a:cxn ang="0">
                  <a:pos x="0" y="248"/>
                </a:cxn>
                <a:cxn ang="0">
                  <a:pos x="121" y="496"/>
                </a:cxn>
                <a:cxn ang="0">
                  <a:pos x="121" y="0"/>
                </a:cxn>
              </a:cxnLst>
              <a:rect l="0" t="0" r="r" b="b"/>
              <a:pathLst>
                <a:path w="121" h="496">
                  <a:moveTo>
                    <a:pt x="121" y="0"/>
                  </a:moveTo>
                  <a:lnTo>
                    <a:pt x="0" y="248"/>
                  </a:lnTo>
                  <a:lnTo>
                    <a:pt x="121" y="496"/>
                  </a:lnTo>
                  <a:lnTo>
                    <a:pt x="121" y="0"/>
                  </a:lnTo>
                  <a:close/>
                </a:path>
              </a:pathLst>
            </a:custGeom>
            <a:solidFill>
              <a:srgbClr val="5AD65A"/>
            </a:solidFill>
            <a:ln w="9525">
              <a:noFill/>
              <a:round/>
              <a:headEnd/>
              <a:tailEnd/>
            </a:ln>
          </p:spPr>
          <p:txBody>
            <a:bodyPr/>
            <a:lstStyle/>
            <a:p>
              <a:pPr>
                <a:defRPr/>
              </a:pPr>
              <a:endParaRPr lang="en-US"/>
            </a:p>
          </p:txBody>
        </p:sp>
        <p:sp>
          <p:nvSpPr>
            <p:cNvPr id="1042" name="Freeform 18"/>
            <p:cNvSpPr>
              <a:spLocks/>
            </p:cNvSpPr>
            <p:nvPr/>
          </p:nvSpPr>
          <p:spPr bwMode="auto">
            <a:xfrm>
              <a:off x="943" y="3267"/>
              <a:ext cx="472" cy="191"/>
            </a:xfrm>
            <a:custGeom>
              <a:avLst/>
              <a:gdLst/>
              <a:ahLst/>
              <a:cxnLst>
                <a:cxn ang="0">
                  <a:pos x="472" y="39"/>
                </a:cxn>
                <a:cxn ang="0">
                  <a:pos x="199" y="0"/>
                </a:cxn>
                <a:cxn ang="0">
                  <a:pos x="0" y="192"/>
                </a:cxn>
                <a:cxn ang="0">
                  <a:pos x="472" y="39"/>
                </a:cxn>
              </a:cxnLst>
              <a:rect l="0" t="0" r="r" b="b"/>
              <a:pathLst>
                <a:path w="472" h="192">
                  <a:moveTo>
                    <a:pt x="472" y="39"/>
                  </a:moveTo>
                  <a:lnTo>
                    <a:pt x="199" y="0"/>
                  </a:lnTo>
                  <a:lnTo>
                    <a:pt x="0" y="192"/>
                  </a:lnTo>
                  <a:lnTo>
                    <a:pt x="472" y="39"/>
                  </a:lnTo>
                  <a:close/>
                </a:path>
              </a:pathLst>
            </a:custGeom>
            <a:solidFill>
              <a:srgbClr val="339933"/>
            </a:solidFill>
            <a:ln w="9525">
              <a:noFill/>
              <a:round/>
              <a:headEnd/>
              <a:tailEnd/>
            </a:ln>
          </p:spPr>
          <p:txBody>
            <a:bodyPr/>
            <a:lstStyle/>
            <a:p>
              <a:pPr>
                <a:defRPr/>
              </a:pPr>
              <a:endParaRPr lang="en-US"/>
            </a:p>
          </p:txBody>
        </p:sp>
        <p:sp>
          <p:nvSpPr>
            <p:cNvPr id="1043" name="Freeform 19"/>
            <p:cNvSpPr>
              <a:spLocks/>
            </p:cNvSpPr>
            <p:nvPr/>
          </p:nvSpPr>
          <p:spPr bwMode="auto">
            <a:xfrm>
              <a:off x="1313" y="2443"/>
              <a:ext cx="838" cy="394"/>
            </a:xfrm>
            <a:custGeom>
              <a:avLst/>
              <a:gdLst/>
              <a:ahLst/>
              <a:cxnLst>
                <a:cxn ang="0">
                  <a:pos x="933" y="2382"/>
                </a:cxn>
                <a:cxn ang="0">
                  <a:pos x="0" y="1098"/>
                </a:cxn>
                <a:cxn ang="0">
                  <a:pos x="5071" y="1098"/>
                </a:cxn>
                <a:cxn ang="0">
                  <a:pos x="5071" y="1098"/>
                </a:cxn>
                <a:cxn ang="0">
                  <a:pos x="4138" y="2382"/>
                </a:cxn>
                <a:cxn ang="0">
                  <a:pos x="933" y="2382"/>
                </a:cxn>
              </a:cxnLst>
              <a:rect l="0" t="0" r="r" b="b"/>
              <a:pathLst>
                <a:path w="5071" h="2382">
                  <a:moveTo>
                    <a:pt x="933" y="2382"/>
                  </a:moveTo>
                  <a:lnTo>
                    <a:pt x="0" y="1098"/>
                  </a:lnTo>
                  <a:cubicBezTo>
                    <a:pt x="1512" y="0"/>
                    <a:pt x="3559" y="0"/>
                    <a:pt x="5071" y="1098"/>
                  </a:cubicBezTo>
                  <a:lnTo>
                    <a:pt x="5071" y="1098"/>
                  </a:lnTo>
                  <a:lnTo>
                    <a:pt x="4138" y="2382"/>
                  </a:lnTo>
                  <a:cubicBezTo>
                    <a:pt x="3183" y="1687"/>
                    <a:pt x="1889" y="1687"/>
                    <a:pt x="933" y="2382"/>
                  </a:cubicBezTo>
                  <a:close/>
                </a:path>
              </a:pathLst>
            </a:custGeom>
            <a:solidFill>
              <a:srgbClr val="B5FFB5"/>
            </a:solidFill>
            <a:ln w="0">
              <a:noFill/>
              <a:prstDash val="solid"/>
              <a:round/>
              <a:headEnd/>
              <a:tailEnd/>
            </a:ln>
          </p:spPr>
          <p:txBody>
            <a:bodyPr/>
            <a:lstStyle/>
            <a:p>
              <a:pPr>
                <a:defRPr/>
              </a:pPr>
              <a:endParaRPr lang="en-US"/>
            </a:p>
          </p:txBody>
        </p:sp>
        <p:sp>
          <p:nvSpPr>
            <p:cNvPr id="1044" name="Freeform 20"/>
            <p:cNvSpPr>
              <a:spLocks/>
            </p:cNvSpPr>
            <p:nvPr/>
          </p:nvSpPr>
          <p:spPr bwMode="auto">
            <a:xfrm>
              <a:off x="1997" y="2623"/>
              <a:ext cx="508" cy="797"/>
            </a:xfrm>
            <a:custGeom>
              <a:avLst/>
              <a:gdLst/>
              <a:ahLst/>
              <a:cxnLst>
                <a:cxn ang="0">
                  <a:pos x="0" y="1284"/>
                </a:cxn>
                <a:cxn ang="0">
                  <a:pos x="933" y="0"/>
                </a:cxn>
                <a:cxn ang="0">
                  <a:pos x="2500" y="4822"/>
                </a:cxn>
                <a:cxn ang="0">
                  <a:pos x="2500" y="4822"/>
                </a:cxn>
                <a:cxn ang="0">
                  <a:pos x="991" y="4332"/>
                </a:cxn>
                <a:cxn ang="0">
                  <a:pos x="0" y="1284"/>
                </a:cxn>
              </a:cxnLst>
              <a:rect l="0" t="0" r="r" b="b"/>
              <a:pathLst>
                <a:path w="3077" h="4822">
                  <a:moveTo>
                    <a:pt x="0" y="1284"/>
                  </a:moveTo>
                  <a:lnTo>
                    <a:pt x="933" y="0"/>
                  </a:lnTo>
                  <a:cubicBezTo>
                    <a:pt x="2445" y="1098"/>
                    <a:pt x="3077" y="3045"/>
                    <a:pt x="2500" y="4822"/>
                  </a:cubicBezTo>
                  <a:lnTo>
                    <a:pt x="2500" y="4822"/>
                  </a:lnTo>
                  <a:lnTo>
                    <a:pt x="991" y="4332"/>
                  </a:lnTo>
                  <a:cubicBezTo>
                    <a:pt x="1356" y="3209"/>
                    <a:pt x="956" y="1978"/>
                    <a:pt x="0" y="1284"/>
                  </a:cubicBezTo>
                  <a:close/>
                </a:path>
              </a:pathLst>
            </a:custGeom>
            <a:solidFill>
              <a:srgbClr val="66FF66"/>
            </a:solidFill>
            <a:ln w="0">
              <a:noFill/>
              <a:prstDash val="solid"/>
              <a:round/>
              <a:headEnd/>
              <a:tailEnd/>
            </a:ln>
          </p:spPr>
          <p:txBody>
            <a:bodyPr/>
            <a:lstStyle/>
            <a:p>
              <a:pPr>
                <a:defRPr/>
              </a:pPr>
              <a:endParaRPr lang="en-US"/>
            </a:p>
          </p:txBody>
        </p:sp>
        <p:sp>
          <p:nvSpPr>
            <p:cNvPr id="1045" name="Freeform 21"/>
            <p:cNvSpPr>
              <a:spLocks/>
            </p:cNvSpPr>
            <p:nvPr/>
          </p:nvSpPr>
          <p:spPr bwMode="auto">
            <a:xfrm>
              <a:off x="2048" y="3300"/>
              <a:ext cx="472" cy="191"/>
            </a:xfrm>
            <a:custGeom>
              <a:avLst/>
              <a:gdLst/>
              <a:ahLst/>
              <a:cxnLst>
                <a:cxn ang="0">
                  <a:pos x="0" y="0"/>
                </a:cxn>
                <a:cxn ang="0">
                  <a:pos x="198" y="192"/>
                </a:cxn>
                <a:cxn ang="0">
                  <a:pos x="472" y="154"/>
                </a:cxn>
                <a:cxn ang="0">
                  <a:pos x="0" y="0"/>
                </a:cxn>
              </a:cxnLst>
              <a:rect l="0" t="0" r="r" b="b"/>
              <a:pathLst>
                <a:path w="472" h="192">
                  <a:moveTo>
                    <a:pt x="0" y="0"/>
                  </a:moveTo>
                  <a:lnTo>
                    <a:pt x="198" y="192"/>
                  </a:lnTo>
                  <a:lnTo>
                    <a:pt x="472" y="154"/>
                  </a:lnTo>
                  <a:lnTo>
                    <a:pt x="0" y="0"/>
                  </a:lnTo>
                  <a:close/>
                </a:path>
              </a:pathLst>
            </a:custGeom>
            <a:solidFill>
              <a:srgbClr val="66FF66"/>
            </a:solidFill>
            <a:ln w="9525">
              <a:noFill/>
              <a:round/>
              <a:headEnd/>
              <a:tailEnd/>
            </a:ln>
          </p:spPr>
          <p:txBody>
            <a:bodyPr/>
            <a:lstStyle/>
            <a:p>
              <a:pPr>
                <a:defRPr/>
              </a:pPr>
              <a:endParaRPr lang="en-US"/>
            </a:p>
          </p:txBody>
        </p:sp>
        <p:sp>
          <p:nvSpPr>
            <p:cNvPr id="1046" name="Freeform 22"/>
            <p:cNvSpPr>
              <a:spLocks/>
            </p:cNvSpPr>
            <p:nvPr/>
          </p:nvSpPr>
          <p:spPr bwMode="auto">
            <a:xfrm>
              <a:off x="1925" y="2530"/>
              <a:ext cx="292" cy="401"/>
            </a:xfrm>
            <a:custGeom>
              <a:avLst/>
              <a:gdLst/>
              <a:ahLst/>
              <a:cxnLst>
                <a:cxn ang="0">
                  <a:pos x="0" y="401"/>
                </a:cxn>
                <a:cxn ang="0">
                  <a:pos x="244" y="272"/>
                </a:cxn>
                <a:cxn ang="0">
                  <a:pos x="292" y="0"/>
                </a:cxn>
                <a:cxn ang="0">
                  <a:pos x="0" y="401"/>
                </a:cxn>
              </a:cxnLst>
              <a:rect l="0" t="0" r="r" b="b"/>
              <a:pathLst>
                <a:path w="292" h="401">
                  <a:moveTo>
                    <a:pt x="0" y="401"/>
                  </a:moveTo>
                  <a:lnTo>
                    <a:pt x="244" y="272"/>
                  </a:lnTo>
                  <a:lnTo>
                    <a:pt x="292" y="0"/>
                  </a:lnTo>
                  <a:lnTo>
                    <a:pt x="0" y="401"/>
                  </a:lnTo>
                  <a:close/>
                </a:path>
              </a:pathLst>
            </a:custGeom>
            <a:solidFill>
              <a:srgbClr val="B5FFB5"/>
            </a:solidFill>
            <a:ln w="9525">
              <a:noFill/>
              <a:round/>
              <a:headEnd/>
              <a:tailEnd/>
            </a:ln>
          </p:spPr>
          <p:txBody>
            <a:bodyPr/>
            <a:lstStyle/>
            <a:p>
              <a:pPr>
                <a:defRPr/>
              </a:pPr>
              <a:endParaRPr lang="en-US"/>
            </a:p>
          </p:txBody>
        </p:sp>
        <p:sp>
          <p:nvSpPr>
            <p:cNvPr id="1047" name="Freeform 23"/>
            <p:cNvSpPr>
              <a:spLocks/>
            </p:cNvSpPr>
            <p:nvPr/>
          </p:nvSpPr>
          <p:spPr bwMode="auto">
            <a:xfrm>
              <a:off x="1241" y="2530"/>
              <a:ext cx="292" cy="401"/>
            </a:xfrm>
            <a:custGeom>
              <a:avLst/>
              <a:gdLst/>
              <a:ahLst/>
              <a:cxnLst>
                <a:cxn ang="0">
                  <a:pos x="292" y="401"/>
                </a:cxn>
                <a:cxn ang="0">
                  <a:pos x="244" y="130"/>
                </a:cxn>
                <a:cxn ang="0">
                  <a:pos x="0" y="0"/>
                </a:cxn>
                <a:cxn ang="0">
                  <a:pos x="292" y="401"/>
                </a:cxn>
              </a:cxnLst>
              <a:rect l="0" t="0" r="r" b="b"/>
              <a:pathLst>
                <a:path w="292" h="401">
                  <a:moveTo>
                    <a:pt x="292" y="401"/>
                  </a:moveTo>
                  <a:lnTo>
                    <a:pt x="244" y="130"/>
                  </a:lnTo>
                  <a:lnTo>
                    <a:pt x="0" y="0"/>
                  </a:lnTo>
                  <a:lnTo>
                    <a:pt x="292" y="401"/>
                  </a:lnTo>
                  <a:close/>
                </a:path>
              </a:pathLst>
            </a:custGeom>
            <a:solidFill>
              <a:srgbClr val="006600"/>
            </a:solidFill>
            <a:ln w="9525">
              <a:no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869" r:id="rId1"/>
    <p:sldLayoutId id="2147484839" r:id="rId2"/>
    <p:sldLayoutId id="2147484840" r:id="rId3"/>
    <p:sldLayoutId id="2147484841" r:id="rId4"/>
    <p:sldLayoutId id="2147484842" r:id="rId5"/>
    <p:sldLayoutId id="2147484843" r:id="rId6"/>
    <p:sldLayoutId id="2147484844" r:id="rId7"/>
  </p:sldLayoutIdLst>
  <p:txStyles>
    <p:titleStyle>
      <a:lvl1pPr algn="l" rtl="0" eaLnBrk="0" fontAlgn="base" hangingPunct="0">
        <a:spcBef>
          <a:spcPct val="0"/>
        </a:spcBef>
        <a:spcAft>
          <a:spcPct val="0"/>
        </a:spcAft>
        <a:defRPr sz="3600" b="1">
          <a:solidFill>
            <a:srgbClr val="FFFDE9"/>
          </a:solidFill>
          <a:latin typeface="+mj-lt"/>
          <a:ea typeface="+mj-ea"/>
          <a:cs typeface="+mj-cs"/>
        </a:defRPr>
      </a:lvl1pPr>
      <a:lvl2pPr algn="l" rtl="0" eaLnBrk="0" fontAlgn="base" hangingPunct="0">
        <a:spcBef>
          <a:spcPct val="0"/>
        </a:spcBef>
        <a:spcAft>
          <a:spcPct val="0"/>
        </a:spcAft>
        <a:defRPr sz="3600" b="1">
          <a:solidFill>
            <a:srgbClr val="FFFDE9"/>
          </a:solidFill>
          <a:latin typeface="Tahoma" pitchFamily="34" charset="0"/>
        </a:defRPr>
      </a:lvl2pPr>
      <a:lvl3pPr algn="l" rtl="0" eaLnBrk="0" fontAlgn="base" hangingPunct="0">
        <a:spcBef>
          <a:spcPct val="0"/>
        </a:spcBef>
        <a:spcAft>
          <a:spcPct val="0"/>
        </a:spcAft>
        <a:defRPr sz="3600" b="1">
          <a:solidFill>
            <a:srgbClr val="FFFDE9"/>
          </a:solidFill>
          <a:latin typeface="Tahoma" pitchFamily="34" charset="0"/>
        </a:defRPr>
      </a:lvl3pPr>
      <a:lvl4pPr algn="l" rtl="0" eaLnBrk="0" fontAlgn="base" hangingPunct="0">
        <a:spcBef>
          <a:spcPct val="0"/>
        </a:spcBef>
        <a:spcAft>
          <a:spcPct val="0"/>
        </a:spcAft>
        <a:defRPr sz="3600" b="1">
          <a:solidFill>
            <a:srgbClr val="FFFDE9"/>
          </a:solidFill>
          <a:latin typeface="Tahoma" pitchFamily="34" charset="0"/>
        </a:defRPr>
      </a:lvl4pPr>
      <a:lvl5pPr algn="l" rtl="0" eaLnBrk="0" fontAlgn="base" hangingPunct="0">
        <a:spcBef>
          <a:spcPct val="0"/>
        </a:spcBef>
        <a:spcAft>
          <a:spcPct val="0"/>
        </a:spcAft>
        <a:defRPr sz="3600" b="1">
          <a:solidFill>
            <a:srgbClr val="FFFDE9"/>
          </a:solidFill>
          <a:latin typeface="Tahoma" pitchFamily="34" charset="0"/>
        </a:defRPr>
      </a:lvl5pPr>
      <a:lvl6pPr marL="457200" algn="l" rtl="0" eaLnBrk="1" fontAlgn="base" hangingPunct="1">
        <a:spcBef>
          <a:spcPct val="0"/>
        </a:spcBef>
        <a:spcAft>
          <a:spcPct val="0"/>
        </a:spcAft>
        <a:defRPr sz="3600" b="1">
          <a:solidFill>
            <a:srgbClr val="FFFDE9"/>
          </a:solidFill>
          <a:latin typeface="Tahoma" pitchFamily="34" charset="0"/>
        </a:defRPr>
      </a:lvl6pPr>
      <a:lvl7pPr marL="914400" algn="l" rtl="0" eaLnBrk="1" fontAlgn="base" hangingPunct="1">
        <a:spcBef>
          <a:spcPct val="0"/>
        </a:spcBef>
        <a:spcAft>
          <a:spcPct val="0"/>
        </a:spcAft>
        <a:defRPr sz="3600" b="1">
          <a:solidFill>
            <a:srgbClr val="FFFDE9"/>
          </a:solidFill>
          <a:latin typeface="Tahoma" pitchFamily="34" charset="0"/>
        </a:defRPr>
      </a:lvl7pPr>
      <a:lvl8pPr marL="1371600" algn="l" rtl="0" eaLnBrk="1" fontAlgn="base" hangingPunct="1">
        <a:spcBef>
          <a:spcPct val="0"/>
        </a:spcBef>
        <a:spcAft>
          <a:spcPct val="0"/>
        </a:spcAft>
        <a:defRPr sz="3600" b="1">
          <a:solidFill>
            <a:srgbClr val="FFFDE9"/>
          </a:solidFill>
          <a:latin typeface="Tahoma" pitchFamily="34" charset="0"/>
        </a:defRPr>
      </a:lvl8pPr>
      <a:lvl9pPr marL="1828800" algn="l" rtl="0" eaLnBrk="1" fontAlgn="base" hangingPunct="1">
        <a:spcBef>
          <a:spcPct val="0"/>
        </a:spcBef>
        <a:spcAft>
          <a:spcPct val="0"/>
        </a:spcAft>
        <a:defRPr sz="3600" b="1">
          <a:solidFill>
            <a:srgbClr val="FFFDE9"/>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b="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b="1">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b="1">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b="1">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b="1">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0" y="6492875"/>
            <a:ext cx="9144000" cy="379413"/>
          </a:xfrm>
          <a:prstGeom prst="rect">
            <a:avLst/>
          </a:prstGeom>
          <a:solidFill>
            <a:srgbClr val="004A80"/>
          </a:solidFill>
          <a:ln w="9525">
            <a:noFill/>
            <a:miter lim="800000"/>
            <a:headEnd/>
            <a:tailEnd/>
          </a:ln>
          <a:effectLst/>
        </p:spPr>
        <p:txBody>
          <a:bodyPr wrap="none" anchor="ctr"/>
          <a:lstStyle/>
          <a:p>
            <a:pPr algn="ctr">
              <a:defRPr/>
            </a:pPr>
            <a:endParaRPr lang="en-US">
              <a:solidFill>
                <a:srgbClr val="2D5F9E"/>
              </a:solidFill>
            </a:endParaRPr>
          </a:p>
        </p:txBody>
      </p:sp>
      <p:sp>
        <p:nvSpPr>
          <p:cNvPr id="854019" name="Rectangle 3"/>
          <p:cNvSpPr>
            <a:spLocks noChangeArrowheads="1"/>
          </p:cNvSpPr>
          <p:nvPr/>
        </p:nvSpPr>
        <p:spPr bwMode="auto">
          <a:xfrm>
            <a:off x="0" y="0"/>
            <a:ext cx="9144000" cy="1082675"/>
          </a:xfrm>
          <a:prstGeom prst="rect">
            <a:avLst/>
          </a:prstGeom>
          <a:solidFill>
            <a:srgbClr val="004A80"/>
          </a:solidFill>
          <a:ln w="9525">
            <a:noFill/>
            <a:miter lim="800000"/>
            <a:headEnd/>
            <a:tailEnd/>
          </a:ln>
          <a:effectLst/>
        </p:spPr>
        <p:txBody>
          <a:bodyPr wrap="none" anchor="ctr"/>
          <a:lstStyle/>
          <a:p>
            <a:pPr algn="ctr">
              <a:defRPr/>
            </a:pPr>
            <a:endParaRPr lang="en-US">
              <a:solidFill>
                <a:srgbClr val="2D5F9E"/>
              </a:solidFill>
            </a:endParaRPr>
          </a:p>
        </p:txBody>
      </p:sp>
      <p:sp>
        <p:nvSpPr>
          <p:cNvPr id="2052" name="Rectangle 4"/>
          <p:cNvSpPr>
            <a:spLocks noGrp="1" noChangeArrowheads="1"/>
          </p:cNvSpPr>
          <p:nvPr>
            <p:ph type="title"/>
          </p:nvPr>
        </p:nvSpPr>
        <p:spPr bwMode="auto">
          <a:xfrm>
            <a:off x="481013" y="206375"/>
            <a:ext cx="83026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3" name="Rectangle 5"/>
          <p:cNvSpPr>
            <a:spLocks noGrp="1" noChangeArrowheads="1"/>
          </p:cNvSpPr>
          <p:nvPr>
            <p:ph type="body" idx="1"/>
          </p:nvPr>
        </p:nvSpPr>
        <p:spPr bwMode="auto">
          <a:xfrm>
            <a:off x="427038" y="1266825"/>
            <a:ext cx="8288337" cy="226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4022" name="Text Box 6"/>
          <p:cNvSpPr txBox="1">
            <a:spLocks noChangeAspect="1" noChangeArrowheads="1"/>
          </p:cNvSpPr>
          <p:nvPr/>
        </p:nvSpPr>
        <p:spPr bwMode="auto">
          <a:xfrm>
            <a:off x="427038" y="5505450"/>
            <a:ext cx="8229600" cy="366713"/>
          </a:xfrm>
          <a:prstGeom prst="rect">
            <a:avLst/>
          </a:prstGeom>
          <a:noFill/>
          <a:ln w="9525">
            <a:noFill/>
            <a:miter lim="800000"/>
            <a:headEnd/>
            <a:tailEnd/>
          </a:ln>
          <a:effectLst/>
        </p:spPr>
        <p:txBody>
          <a:bodyPr/>
          <a:lstStyle/>
          <a:p>
            <a:pPr>
              <a:spcBef>
                <a:spcPct val="50000"/>
              </a:spcBef>
              <a:defRPr/>
            </a:pPr>
            <a:endParaRPr lang="en-US" sz="1800">
              <a:latin typeface="Arial" charset="0"/>
            </a:endParaRPr>
          </a:p>
        </p:txBody>
      </p:sp>
      <p:pic>
        <p:nvPicPr>
          <p:cNvPr id="2055" name="Picture 8"/>
          <p:cNvPicPr>
            <a:picLocks noChangeAspect="1" noChangeArrowheads="1"/>
          </p:cNvPicPr>
          <p:nvPr/>
        </p:nvPicPr>
        <p:blipFill>
          <a:blip r:embed="rId16" cstate="print">
            <a:lum bright="-30000" contrast="-30000"/>
          </a:blip>
          <a:srcRect/>
          <a:stretch>
            <a:fillRect/>
          </a:stretch>
        </p:blipFill>
        <p:spPr bwMode="auto">
          <a:xfrm>
            <a:off x="0" y="-11113"/>
            <a:ext cx="9144000" cy="1250951"/>
          </a:xfrm>
          <a:prstGeom prst="rect">
            <a:avLst/>
          </a:prstGeom>
          <a:noFill/>
          <a:ln w="9525" algn="ctr">
            <a:noFill/>
            <a:miter lim="800000"/>
            <a:headEnd/>
            <a:tailEnd/>
          </a:ln>
        </p:spPr>
      </p:pic>
      <p:sp>
        <p:nvSpPr>
          <p:cNvPr id="8" name="Text Box 9"/>
          <p:cNvSpPr txBox="1">
            <a:spLocks noChangeArrowheads="1"/>
          </p:cNvSpPr>
          <p:nvPr/>
        </p:nvSpPr>
        <p:spPr bwMode="auto">
          <a:xfrm>
            <a:off x="1092200" y="5605463"/>
            <a:ext cx="4679950" cy="457200"/>
          </a:xfrm>
          <a:prstGeom prst="rect">
            <a:avLst/>
          </a:prstGeom>
          <a:noFill/>
          <a:ln w="9525" algn="ctr">
            <a:noFill/>
            <a:miter lim="800000"/>
            <a:headEnd/>
            <a:tailEnd/>
          </a:ln>
          <a:effectLst/>
        </p:spPr>
        <p:txBody>
          <a:bodyPr>
            <a:spAutoFit/>
          </a:bodyPr>
          <a:lstStyle/>
          <a:p>
            <a:pPr>
              <a:spcBef>
                <a:spcPct val="50000"/>
              </a:spcBef>
              <a:defRPr/>
            </a:pPr>
            <a:endParaRPr lang="en-US" sz="2400"/>
          </a:p>
        </p:txBody>
      </p:sp>
      <p:grpSp>
        <p:nvGrpSpPr>
          <p:cNvPr id="2057" name="Group 13"/>
          <p:cNvGrpSpPr>
            <a:grpSpLocks/>
          </p:cNvGrpSpPr>
          <p:nvPr/>
        </p:nvGrpSpPr>
        <p:grpSpPr bwMode="auto">
          <a:xfrm>
            <a:off x="57150" y="47625"/>
            <a:ext cx="1123950" cy="1131888"/>
            <a:chOff x="943" y="2443"/>
            <a:chExt cx="1577" cy="1587"/>
          </a:xfrm>
        </p:grpSpPr>
        <p:sp>
          <p:nvSpPr>
            <p:cNvPr id="10" name="Freeform 14"/>
            <p:cNvSpPr>
              <a:spLocks/>
            </p:cNvSpPr>
            <p:nvPr/>
          </p:nvSpPr>
          <p:spPr bwMode="auto">
            <a:xfrm>
              <a:off x="1732" y="3340"/>
              <a:ext cx="677" cy="572"/>
            </a:xfrm>
            <a:custGeom>
              <a:avLst/>
              <a:gdLst/>
              <a:ahLst/>
              <a:cxnLst>
                <a:cxn ang="0">
                  <a:pos x="2593" y="0"/>
                </a:cxn>
                <a:cxn ang="0">
                  <a:pos x="4102" y="490"/>
                </a:cxn>
                <a:cxn ang="0">
                  <a:pos x="0" y="3471"/>
                </a:cxn>
                <a:cxn ang="0">
                  <a:pos x="0" y="3471"/>
                </a:cxn>
                <a:cxn ang="0">
                  <a:pos x="0" y="1884"/>
                </a:cxn>
                <a:cxn ang="0">
                  <a:pos x="2593" y="0"/>
                </a:cxn>
              </a:cxnLst>
              <a:rect l="0" t="0" r="r" b="b"/>
              <a:pathLst>
                <a:path w="4102" h="3471">
                  <a:moveTo>
                    <a:pt x="2593" y="0"/>
                  </a:moveTo>
                  <a:lnTo>
                    <a:pt x="4102" y="490"/>
                  </a:lnTo>
                  <a:cubicBezTo>
                    <a:pt x="3524" y="2268"/>
                    <a:pt x="1868" y="3471"/>
                    <a:pt x="0" y="3471"/>
                  </a:cubicBezTo>
                  <a:lnTo>
                    <a:pt x="0" y="3471"/>
                  </a:lnTo>
                  <a:lnTo>
                    <a:pt x="0" y="1884"/>
                  </a:lnTo>
                  <a:cubicBezTo>
                    <a:pt x="1181" y="1884"/>
                    <a:pt x="2228" y="1123"/>
                    <a:pt x="2593" y="0"/>
                  </a:cubicBezTo>
                  <a:close/>
                </a:path>
              </a:pathLst>
            </a:custGeom>
            <a:solidFill>
              <a:srgbClr val="5AD65A"/>
            </a:solidFill>
            <a:ln w="0">
              <a:noFill/>
              <a:prstDash val="solid"/>
              <a:round/>
              <a:headEnd/>
              <a:tailEnd/>
            </a:ln>
          </p:spPr>
          <p:txBody>
            <a:bodyPr/>
            <a:lstStyle/>
            <a:p>
              <a:pPr>
                <a:defRPr/>
              </a:pPr>
              <a:endParaRPr lang="en-US"/>
            </a:p>
          </p:txBody>
        </p:sp>
        <p:sp>
          <p:nvSpPr>
            <p:cNvPr id="11" name="Freeform 15"/>
            <p:cNvSpPr>
              <a:spLocks/>
            </p:cNvSpPr>
            <p:nvPr/>
          </p:nvSpPr>
          <p:spPr bwMode="auto">
            <a:xfrm>
              <a:off x="959" y="2623"/>
              <a:ext cx="508" cy="797"/>
            </a:xfrm>
            <a:custGeom>
              <a:avLst/>
              <a:gdLst/>
              <a:ahLst/>
              <a:cxnLst>
                <a:cxn ang="0">
                  <a:pos x="2087" y="4332"/>
                </a:cxn>
                <a:cxn ang="0">
                  <a:pos x="577" y="4822"/>
                </a:cxn>
                <a:cxn ang="0">
                  <a:pos x="2144" y="0"/>
                </a:cxn>
                <a:cxn ang="0">
                  <a:pos x="2144" y="0"/>
                </a:cxn>
                <a:cxn ang="0">
                  <a:pos x="3077" y="1284"/>
                </a:cxn>
                <a:cxn ang="0">
                  <a:pos x="2087" y="4332"/>
                </a:cxn>
              </a:cxnLst>
              <a:rect l="0" t="0" r="r" b="b"/>
              <a:pathLst>
                <a:path w="3077" h="4822">
                  <a:moveTo>
                    <a:pt x="2087" y="4332"/>
                  </a:moveTo>
                  <a:lnTo>
                    <a:pt x="577" y="4822"/>
                  </a:lnTo>
                  <a:cubicBezTo>
                    <a:pt x="0" y="3045"/>
                    <a:pt x="633" y="1098"/>
                    <a:pt x="2144" y="0"/>
                  </a:cubicBezTo>
                  <a:lnTo>
                    <a:pt x="2144" y="0"/>
                  </a:lnTo>
                  <a:lnTo>
                    <a:pt x="3077" y="1284"/>
                  </a:lnTo>
                  <a:cubicBezTo>
                    <a:pt x="2121" y="1978"/>
                    <a:pt x="1722" y="3209"/>
                    <a:pt x="2087" y="4332"/>
                  </a:cubicBezTo>
                  <a:close/>
                </a:path>
              </a:pathLst>
            </a:custGeom>
            <a:solidFill>
              <a:srgbClr val="006600"/>
            </a:solidFill>
            <a:ln w="0">
              <a:noFill/>
              <a:prstDash val="solid"/>
              <a:round/>
              <a:headEnd/>
              <a:tailEnd/>
            </a:ln>
          </p:spPr>
          <p:txBody>
            <a:bodyPr/>
            <a:lstStyle/>
            <a:p>
              <a:pPr>
                <a:defRPr/>
              </a:pPr>
              <a:endParaRPr lang="en-US"/>
            </a:p>
          </p:txBody>
        </p:sp>
        <p:sp>
          <p:nvSpPr>
            <p:cNvPr id="12" name="Freeform 16"/>
            <p:cNvSpPr>
              <a:spLocks/>
            </p:cNvSpPr>
            <p:nvPr/>
          </p:nvSpPr>
          <p:spPr bwMode="auto">
            <a:xfrm>
              <a:off x="1054" y="3340"/>
              <a:ext cx="677" cy="572"/>
            </a:xfrm>
            <a:custGeom>
              <a:avLst/>
              <a:gdLst/>
              <a:ahLst/>
              <a:cxnLst>
                <a:cxn ang="0">
                  <a:pos x="4103" y="1884"/>
                </a:cxn>
                <a:cxn ang="0">
                  <a:pos x="4103" y="3471"/>
                </a:cxn>
                <a:cxn ang="0">
                  <a:pos x="0" y="490"/>
                </a:cxn>
                <a:cxn ang="0">
                  <a:pos x="0" y="490"/>
                </a:cxn>
                <a:cxn ang="0">
                  <a:pos x="1510" y="0"/>
                </a:cxn>
                <a:cxn ang="0">
                  <a:pos x="4103" y="1884"/>
                </a:cxn>
              </a:cxnLst>
              <a:rect l="0" t="0" r="r" b="b"/>
              <a:pathLst>
                <a:path w="4103" h="3471">
                  <a:moveTo>
                    <a:pt x="4103" y="1884"/>
                  </a:moveTo>
                  <a:lnTo>
                    <a:pt x="4103" y="3471"/>
                  </a:lnTo>
                  <a:cubicBezTo>
                    <a:pt x="2234" y="3471"/>
                    <a:pt x="578" y="2268"/>
                    <a:pt x="0" y="490"/>
                  </a:cubicBezTo>
                  <a:lnTo>
                    <a:pt x="0" y="490"/>
                  </a:lnTo>
                  <a:lnTo>
                    <a:pt x="1510" y="0"/>
                  </a:lnTo>
                  <a:cubicBezTo>
                    <a:pt x="1875" y="1123"/>
                    <a:pt x="2921" y="1884"/>
                    <a:pt x="4103" y="1884"/>
                  </a:cubicBezTo>
                  <a:close/>
                </a:path>
              </a:pathLst>
            </a:custGeom>
            <a:solidFill>
              <a:srgbClr val="339933"/>
            </a:solidFill>
            <a:ln w="0">
              <a:noFill/>
              <a:prstDash val="solid"/>
              <a:round/>
              <a:headEnd/>
              <a:tailEnd/>
            </a:ln>
          </p:spPr>
          <p:txBody>
            <a:bodyPr/>
            <a:lstStyle/>
            <a:p>
              <a:pPr>
                <a:defRPr/>
              </a:pPr>
              <a:endParaRPr lang="en-US"/>
            </a:p>
          </p:txBody>
        </p:sp>
        <p:sp>
          <p:nvSpPr>
            <p:cNvPr id="13" name="Freeform 17"/>
            <p:cNvSpPr>
              <a:spLocks/>
            </p:cNvSpPr>
            <p:nvPr/>
          </p:nvSpPr>
          <p:spPr bwMode="auto">
            <a:xfrm>
              <a:off x="1611" y="3534"/>
              <a:ext cx="123" cy="496"/>
            </a:xfrm>
            <a:custGeom>
              <a:avLst/>
              <a:gdLst/>
              <a:ahLst/>
              <a:cxnLst>
                <a:cxn ang="0">
                  <a:pos x="121" y="0"/>
                </a:cxn>
                <a:cxn ang="0">
                  <a:pos x="0" y="248"/>
                </a:cxn>
                <a:cxn ang="0">
                  <a:pos x="121" y="496"/>
                </a:cxn>
                <a:cxn ang="0">
                  <a:pos x="121" y="0"/>
                </a:cxn>
              </a:cxnLst>
              <a:rect l="0" t="0" r="r" b="b"/>
              <a:pathLst>
                <a:path w="121" h="496">
                  <a:moveTo>
                    <a:pt x="121" y="0"/>
                  </a:moveTo>
                  <a:lnTo>
                    <a:pt x="0" y="248"/>
                  </a:lnTo>
                  <a:lnTo>
                    <a:pt x="121" y="496"/>
                  </a:lnTo>
                  <a:lnTo>
                    <a:pt x="121" y="0"/>
                  </a:lnTo>
                  <a:close/>
                </a:path>
              </a:pathLst>
            </a:custGeom>
            <a:solidFill>
              <a:srgbClr val="5AD65A"/>
            </a:solidFill>
            <a:ln w="9525">
              <a:noFill/>
              <a:round/>
              <a:headEnd/>
              <a:tailEnd/>
            </a:ln>
          </p:spPr>
          <p:txBody>
            <a:bodyPr/>
            <a:lstStyle/>
            <a:p>
              <a:pPr>
                <a:defRPr/>
              </a:pPr>
              <a:endParaRPr lang="en-US"/>
            </a:p>
          </p:txBody>
        </p:sp>
        <p:sp>
          <p:nvSpPr>
            <p:cNvPr id="14" name="Freeform 18"/>
            <p:cNvSpPr>
              <a:spLocks/>
            </p:cNvSpPr>
            <p:nvPr/>
          </p:nvSpPr>
          <p:spPr bwMode="auto">
            <a:xfrm>
              <a:off x="943" y="3267"/>
              <a:ext cx="472" cy="191"/>
            </a:xfrm>
            <a:custGeom>
              <a:avLst/>
              <a:gdLst/>
              <a:ahLst/>
              <a:cxnLst>
                <a:cxn ang="0">
                  <a:pos x="472" y="39"/>
                </a:cxn>
                <a:cxn ang="0">
                  <a:pos x="199" y="0"/>
                </a:cxn>
                <a:cxn ang="0">
                  <a:pos x="0" y="192"/>
                </a:cxn>
                <a:cxn ang="0">
                  <a:pos x="472" y="39"/>
                </a:cxn>
              </a:cxnLst>
              <a:rect l="0" t="0" r="r" b="b"/>
              <a:pathLst>
                <a:path w="472" h="192">
                  <a:moveTo>
                    <a:pt x="472" y="39"/>
                  </a:moveTo>
                  <a:lnTo>
                    <a:pt x="199" y="0"/>
                  </a:lnTo>
                  <a:lnTo>
                    <a:pt x="0" y="192"/>
                  </a:lnTo>
                  <a:lnTo>
                    <a:pt x="472" y="39"/>
                  </a:lnTo>
                  <a:close/>
                </a:path>
              </a:pathLst>
            </a:custGeom>
            <a:solidFill>
              <a:srgbClr val="339933"/>
            </a:solidFill>
            <a:ln w="9525">
              <a:noFill/>
              <a:round/>
              <a:headEnd/>
              <a:tailEnd/>
            </a:ln>
          </p:spPr>
          <p:txBody>
            <a:bodyPr/>
            <a:lstStyle/>
            <a:p>
              <a:pPr>
                <a:defRPr/>
              </a:pPr>
              <a:endParaRPr lang="en-US"/>
            </a:p>
          </p:txBody>
        </p:sp>
        <p:sp>
          <p:nvSpPr>
            <p:cNvPr id="15" name="Freeform 19"/>
            <p:cNvSpPr>
              <a:spLocks/>
            </p:cNvSpPr>
            <p:nvPr/>
          </p:nvSpPr>
          <p:spPr bwMode="auto">
            <a:xfrm>
              <a:off x="1313" y="2443"/>
              <a:ext cx="838" cy="394"/>
            </a:xfrm>
            <a:custGeom>
              <a:avLst/>
              <a:gdLst/>
              <a:ahLst/>
              <a:cxnLst>
                <a:cxn ang="0">
                  <a:pos x="933" y="2382"/>
                </a:cxn>
                <a:cxn ang="0">
                  <a:pos x="0" y="1098"/>
                </a:cxn>
                <a:cxn ang="0">
                  <a:pos x="5071" y="1098"/>
                </a:cxn>
                <a:cxn ang="0">
                  <a:pos x="5071" y="1098"/>
                </a:cxn>
                <a:cxn ang="0">
                  <a:pos x="4138" y="2382"/>
                </a:cxn>
                <a:cxn ang="0">
                  <a:pos x="933" y="2382"/>
                </a:cxn>
              </a:cxnLst>
              <a:rect l="0" t="0" r="r" b="b"/>
              <a:pathLst>
                <a:path w="5071" h="2382">
                  <a:moveTo>
                    <a:pt x="933" y="2382"/>
                  </a:moveTo>
                  <a:lnTo>
                    <a:pt x="0" y="1098"/>
                  </a:lnTo>
                  <a:cubicBezTo>
                    <a:pt x="1512" y="0"/>
                    <a:pt x="3559" y="0"/>
                    <a:pt x="5071" y="1098"/>
                  </a:cubicBezTo>
                  <a:lnTo>
                    <a:pt x="5071" y="1098"/>
                  </a:lnTo>
                  <a:lnTo>
                    <a:pt x="4138" y="2382"/>
                  </a:lnTo>
                  <a:cubicBezTo>
                    <a:pt x="3183" y="1687"/>
                    <a:pt x="1889" y="1687"/>
                    <a:pt x="933" y="2382"/>
                  </a:cubicBezTo>
                  <a:close/>
                </a:path>
              </a:pathLst>
            </a:custGeom>
            <a:solidFill>
              <a:srgbClr val="B5FFB5"/>
            </a:solidFill>
            <a:ln w="0">
              <a:noFill/>
              <a:prstDash val="solid"/>
              <a:round/>
              <a:headEnd/>
              <a:tailEnd/>
            </a:ln>
          </p:spPr>
          <p:txBody>
            <a:bodyPr/>
            <a:lstStyle/>
            <a:p>
              <a:pPr>
                <a:defRPr/>
              </a:pPr>
              <a:endParaRPr lang="en-US"/>
            </a:p>
          </p:txBody>
        </p:sp>
        <p:sp>
          <p:nvSpPr>
            <p:cNvPr id="16" name="Freeform 20"/>
            <p:cNvSpPr>
              <a:spLocks/>
            </p:cNvSpPr>
            <p:nvPr/>
          </p:nvSpPr>
          <p:spPr bwMode="auto">
            <a:xfrm>
              <a:off x="1997" y="2623"/>
              <a:ext cx="508" cy="797"/>
            </a:xfrm>
            <a:custGeom>
              <a:avLst/>
              <a:gdLst/>
              <a:ahLst/>
              <a:cxnLst>
                <a:cxn ang="0">
                  <a:pos x="0" y="1284"/>
                </a:cxn>
                <a:cxn ang="0">
                  <a:pos x="933" y="0"/>
                </a:cxn>
                <a:cxn ang="0">
                  <a:pos x="2500" y="4822"/>
                </a:cxn>
                <a:cxn ang="0">
                  <a:pos x="2500" y="4822"/>
                </a:cxn>
                <a:cxn ang="0">
                  <a:pos x="991" y="4332"/>
                </a:cxn>
                <a:cxn ang="0">
                  <a:pos x="0" y="1284"/>
                </a:cxn>
              </a:cxnLst>
              <a:rect l="0" t="0" r="r" b="b"/>
              <a:pathLst>
                <a:path w="3077" h="4822">
                  <a:moveTo>
                    <a:pt x="0" y="1284"/>
                  </a:moveTo>
                  <a:lnTo>
                    <a:pt x="933" y="0"/>
                  </a:lnTo>
                  <a:cubicBezTo>
                    <a:pt x="2445" y="1098"/>
                    <a:pt x="3077" y="3045"/>
                    <a:pt x="2500" y="4822"/>
                  </a:cubicBezTo>
                  <a:lnTo>
                    <a:pt x="2500" y="4822"/>
                  </a:lnTo>
                  <a:lnTo>
                    <a:pt x="991" y="4332"/>
                  </a:lnTo>
                  <a:cubicBezTo>
                    <a:pt x="1356" y="3209"/>
                    <a:pt x="956" y="1978"/>
                    <a:pt x="0" y="1284"/>
                  </a:cubicBezTo>
                  <a:close/>
                </a:path>
              </a:pathLst>
            </a:custGeom>
            <a:solidFill>
              <a:srgbClr val="66FF66"/>
            </a:solidFill>
            <a:ln w="0">
              <a:noFill/>
              <a:prstDash val="solid"/>
              <a:round/>
              <a:headEnd/>
              <a:tailEnd/>
            </a:ln>
          </p:spPr>
          <p:txBody>
            <a:bodyPr/>
            <a:lstStyle/>
            <a:p>
              <a:pPr>
                <a:defRPr/>
              </a:pPr>
              <a:endParaRPr lang="en-US"/>
            </a:p>
          </p:txBody>
        </p:sp>
        <p:sp>
          <p:nvSpPr>
            <p:cNvPr id="17" name="Freeform 21"/>
            <p:cNvSpPr>
              <a:spLocks/>
            </p:cNvSpPr>
            <p:nvPr/>
          </p:nvSpPr>
          <p:spPr bwMode="auto">
            <a:xfrm>
              <a:off x="2048" y="3300"/>
              <a:ext cx="472" cy="191"/>
            </a:xfrm>
            <a:custGeom>
              <a:avLst/>
              <a:gdLst/>
              <a:ahLst/>
              <a:cxnLst>
                <a:cxn ang="0">
                  <a:pos x="0" y="0"/>
                </a:cxn>
                <a:cxn ang="0">
                  <a:pos x="198" y="192"/>
                </a:cxn>
                <a:cxn ang="0">
                  <a:pos x="472" y="154"/>
                </a:cxn>
                <a:cxn ang="0">
                  <a:pos x="0" y="0"/>
                </a:cxn>
              </a:cxnLst>
              <a:rect l="0" t="0" r="r" b="b"/>
              <a:pathLst>
                <a:path w="472" h="192">
                  <a:moveTo>
                    <a:pt x="0" y="0"/>
                  </a:moveTo>
                  <a:lnTo>
                    <a:pt x="198" y="192"/>
                  </a:lnTo>
                  <a:lnTo>
                    <a:pt x="472" y="154"/>
                  </a:lnTo>
                  <a:lnTo>
                    <a:pt x="0" y="0"/>
                  </a:lnTo>
                  <a:close/>
                </a:path>
              </a:pathLst>
            </a:custGeom>
            <a:solidFill>
              <a:srgbClr val="66FF66"/>
            </a:solidFill>
            <a:ln w="9525">
              <a:noFill/>
              <a:round/>
              <a:headEnd/>
              <a:tailEnd/>
            </a:ln>
          </p:spPr>
          <p:txBody>
            <a:bodyPr/>
            <a:lstStyle/>
            <a:p>
              <a:pPr>
                <a:defRPr/>
              </a:pPr>
              <a:endParaRPr lang="en-US"/>
            </a:p>
          </p:txBody>
        </p:sp>
        <p:sp>
          <p:nvSpPr>
            <p:cNvPr id="18" name="Freeform 22"/>
            <p:cNvSpPr>
              <a:spLocks/>
            </p:cNvSpPr>
            <p:nvPr/>
          </p:nvSpPr>
          <p:spPr bwMode="auto">
            <a:xfrm>
              <a:off x="1925" y="2530"/>
              <a:ext cx="292" cy="401"/>
            </a:xfrm>
            <a:custGeom>
              <a:avLst/>
              <a:gdLst/>
              <a:ahLst/>
              <a:cxnLst>
                <a:cxn ang="0">
                  <a:pos x="0" y="401"/>
                </a:cxn>
                <a:cxn ang="0">
                  <a:pos x="244" y="272"/>
                </a:cxn>
                <a:cxn ang="0">
                  <a:pos x="292" y="0"/>
                </a:cxn>
                <a:cxn ang="0">
                  <a:pos x="0" y="401"/>
                </a:cxn>
              </a:cxnLst>
              <a:rect l="0" t="0" r="r" b="b"/>
              <a:pathLst>
                <a:path w="292" h="401">
                  <a:moveTo>
                    <a:pt x="0" y="401"/>
                  </a:moveTo>
                  <a:lnTo>
                    <a:pt x="244" y="272"/>
                  </a:lnTo>
                  <a:lnTo>
                    <a:pt x="292" y="0"/>
                  </a:lnTo>
                  <a:lnTo>
                    <a:pt x="0" y="401"/>
                  </a:lnTo>
                  <a:close/>
                </a:path>
              </a:pathLst>
            </a:custGeom>
            <a:solidFill>
              <a:srgbClr val="B5FFB5"/>
            </a:solidFill>
            <a:ln w="9525">
              <a:noFill/>
              <a:round/>
              <a:headEnd/>
              <a:tailEnd/>
            </a:ln>
          </p:spPr>
          <p:txBody>
            <a:bodyPr/>
            <a:lstStyle/>
            <a:p>
              <a:pPr>
                <a:defRPr/>
              </a:pPr>
              <a:endParaRPr lang="en-US"/>
            </a:p>
          </p:txBody>
        </p:sp>
        <p:sp>
          <p:nvSpPr>
            <p:cNvPr id="19" name="Freeform 23"/>
            <p:cNvSpPr>
              <a:spLocks/>
            </p:cNvSpPr>
            <p:nvPr/>
          </p:nvSpPr>
          <p:spPr bwMode="auto">
            <a:xfrm>
              <a:off x="1241" y="2530"/>
              <a:ext cx="292" cy="401"/>
            </a:xfrm>
            <a:custGeom>
              <a:avLst/>
              <a:gdLst/>
              <a:ahLst/>
              <a:cxnLst>
                <a:cxn ang="0">
                  <a:pos x="292" y="401"/>
                </a:cxn>
                <a:cxn ang="0">
                  <a:pos x="244" y="130"/>
                </a:cxn>
                <a:cxn ang="0">
                  <a:pos x="0" y="0"/>
                </a:cxn>
                <a:cxn ang="0">
                  <a:pos x="292" y="401"/>
                </a:cxn>
              </a:cxnLst>
              <a:rect l="0" t="0" r="r" b="b"/>
              <a:pathLst>
                <a:path w="292" h="401">
                  <a:moveTo>
                    <a:pt x="292" y="401"/>
                  </a:moveTo>
                  <a:lnTo>
                    <a:pt x="244" y="130"/>
                  </a:lnTo>
                  <a:lnTo>
                    <a:pt x="0" y="0"/>
                  </a:lnTo>
                  <a:lnTo>
                    <a:pt x="292" y="401"/>
                  </a:lnTo>
                  <a:close/>
                </a:path>
              </a:pathLst>
            </a:custGeom>
            <a:solidFill>
              <a:srgbClr val="006600"/>
            </a:solidFill>
            <a:ln w="9525">
              <a:no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870" r:id="rId1"/>
    <p:sldLayoutId id="2147484845" r:id="rId2"/>
    <p:sldLayoutId id="2147484846" r:id="rId3"/>
    <p:sldLayoutId id="2147484847" r:id="rId4"/>
    <p:sldLayoutId id="2147484848" r:id="rId5"/>
    <p:sldLayoutId id="2147484849" r:id="rId6"/>
    <p:sldLayoutId id="2147484850" r:id="rId7"/>
    <p:sldLayoutId id="2147484851" r:id="rId8"/>
    <p:sldLayoutId id="2147484852" r:id="rId9"/>
    <p:sldLayoutId id="2147484853" r:id="rId10"/>
    <p:sldLayoutId id="2147484854" r:id="rId11"/>
    <p:sldLayoutId id="2147484855" r:id="rId12"/>
    <p:sldLayoutId id="2147484856" r:id="rId13"/>
    <p:sldLayoutId id="2147484857" r:id="rId14"/>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mj-ea"/>
          <a:cs typeface="+mj-cs"/>
        </a:defRPr>
      </a:lvl1pPr>
      <a:lvl2pPr algn="l" rtl="0" eaLnBrk="0" fontAlgn="base" hangingPunct="0">
        <a:spcBef>
          <a:spcPct val="0"/>
        </a:spcBef>
        <a:spcAft>
          <a:spcPct val="0"/>
        </a:spcAft>
        <a:defRPr sz="3400" b="1">
          <a:solidFill>
            <a:srgbClr val="FFFF99"/>
          </a:solidFill>
          <a:latin typeface="Arial" charset="0"/>
        </a:defRPr>
      </a:lvl2pPr>
      <a:lvl3pPr algn="l" rtl="0" eaLnBrk="0" fontAlgn="base" hangingPunct="0">
        <a:spcBef>
          <a:spcPct val="0"/>
        </a:spcBef>
        <a:spcAft>
          <a:spcPct val="0"/>
        </a:spcAft>
        <a:defRPr sz="3400" b="1">
          <a:solidFill>
            <a:srgbClr val="FFFF99"/>
          </a:solidFill>
          <a:latin typeface="Arial" charset="0"/>
        </a:defRPr>
      </a:lvl3pPr>
      <a:lvl4pPr algn="l" rtl="0" eaLnBrk="0" fontAlgn="base" hangingPunct="0">
        <a:spcBef>
          <a:spcPct val="0"/>
        </a:spcBef>
        <a:spcAft>
          <a:spcPct val="0"/>
        </a:spcAft>
        <a:defRPr sz="3400" b="1">
          <a:solidFill>
            <a:srgbClr val="FFFF99"/>
          </a:solidFill>
          <a:latin typeface="Arial" charset="0"/>
        </a:defRPr>
      </a:lvl4pPr>
      <a:lvl5pPr algn="l" rtl="0" eaLnBrk="0" fontAlgn="base" hangingPunct="0">
        <a:spcBef>
          <a:spcPct val="0"/>
        </a:spcBef>
        <a:spcAft>
          <a:spcPct val="0"/>
        </a:spcAft>
        <a:defRPr sz="3400" b="1">
          <a:solidFill>
            <a:srgbClr val="FFFF99"/>
          </a:solidFill>
          <a:latin typeface="Arial" charset="0"/>
        </a:defRPr>
      </a:lvl5pPr>
      <a:lvl6pPr marL="457200" algn="l" rtl="0" eaLnBrk="1" fontAlgn="base" hangingPunct="1">
        <a:spcBef>
          <a:spcPct val="0"/>
        </a:spcBef>
        <a:spcAft>
          <a:spcPct val="0"/>
        </a:spcAft>
        <a:defRPr sz="3400" b="1">
          <a:solidFill>
            <a:srgbClr val="FFFF99"/>
          </a:solidFill>
          <a:latin typeface="Arial" charset="0"/>
        </a:defRPr>
      </a:lvl6pPr>
      <a:lvl7pPr marL="914400" algn="l" rtl="0" eaLnBrk="1" fontAlgn="base" hangingPunct="1">
        <a:spcBef>
          <a:spcPct val="0"/>
        </a:spcBef>
        <a:spcAft>
          <a:spcPct val="0"/>
        </a:spcAft>
        <a:defRPr sz="3400" b="1">
          <a:solidFill>
            <a:srgbClr val="FFFF99"/>
          </a:solidFill>
          <a:latin typeface="Arial" charset="0"/>
        </a:defRPr>
      </a:lvl7pPr>
      <a:lvl8pPr marL="1371600" algn="l" rtl="0" eaLnBrk="1" fontAlgn="base" hangingPunct="1">
        <a:spcBef>
          <a:spcPct val="0"/>
        </a:spcBef>
        <a:spcAft>
          <a:spcPct val="0"/>
        </a:spcAft>
        <a:defRPr sz="3400" b="1">
          <a:solidFill>
            <a:srgbClr val="FFFF99"/>
          </a:solidFill>
          <a:latin typeface="Arial" charset="0"/>
        </a:defRPr>
      </a:lvl8pPr>
      <a:lvl9pPr marL="1828800" algn="l" rtl="0" eaLnBrk="1" fontAlgn="base" hangingPunct="1">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72098" name="Rectangle 2"/>
          <p:cNvSpPr>
            <a:spLocks noChangeArrowheads="1"/>
          </p:cNvSpPr>
          <p:nvPr/>
        </p:nvSpPr>
        <p:spPr bwMode="auto">
          <a:xfrm>
            <a:off x="0" y="6492875"/>
            <a:ext cx="9144000" cy="379413"/>
          </a:xfrm>
          <a:prstGeom prst="rect">
            <a:avLst/>
          </a:prstGeom>
          <a:solidFill>
            <a:srgbClr val="004A80"/>
          </a:solidFill>
          <a:ln w="9525">
            <a:noFill/>
            <a:miter lim="800000"/>
            <a:headEnd/>
            <a:tailEnd/>
          </a:ln>
          <a:effectLst/>
        </p:spPr>
        <p:txBody>
          <a:bodyPr wrap="none" anchor="ctr"/>
          <a:lstStyle/>
          <a:p>
            <a:pPr algn="ctr">
              <a:defRPr/>
            </a:pPr>
            <a:endParaRPr lang="en-US">
              <a:solidFill>
                <a:srgbClr val="2D5F9E"/>
              </a:solidFill>
            </a:endParaRPr>
          </a:p>
        </p:txBody>
      </p:sp>
      <p:sp>
        <p:nvSpPr>
          <p:cNvPr id="772099" name="Rectangle 3"/>
          <p:cNvSpPr>
            <a:spLocks noChangeArrowheads="1"/>
          </p:cNvSpPr>
          <p:nvPr/>
        </p:nvSpPr>
        <p:spPr bwMode="auto">
          <a:xfrm>
            <a:off x="0" y="0"/>
            <a:ext cx="9144000" cy="1082675"/>
          </a:xfrm>
          <a:prstGeom prst="rect">
            <a:avLst/>
          </a:prstGeom>
          <a:solidFill>
            <a:srgbClr val="004A80"/>
          </a:solidFill>
          <a:ln w="9525">
            <a:noFill/>
            <a:miter lim="800000"/>
            <a:headEnd/>
            <a:tailEnd/>
          </a:ln>
          <a:effectLst/>
        </p:spPr>
        <p:txBody>
          <a:bodyPr wrap="none" anchor="ctr"/>
          <a:lstStyle/>
          <a:p>
            <a:pPr algn="ctr">
              <a:defRPr/>
            </a:pPr>
            <a:endParaRPr lang="en-US">
              <a:solidFill>
                <a:srgbClr val="2D5F9E"/>
              </a:solidFill>
            </a:endParaRPr>
          </a:p>
        </p:txBody>
      </p:sp>
      <p:sp>
        <p:nvSpPr>
          <p:cNvPr id="3076" name="Rectangle 4"/>
          <p:cNvSpPr>
            <a:spLocks noGrp="1" noChangeArrowheads="1"/>
          </p:cNvSpPr>
          <p:nvPr>
            <p:ph type="title"/>
          </p:nvPr>
        </p:nvSpPr>
        <p:spPr bwMode="auto">
          <a:xfrm>
            <a:off x="481013" y="206375"/>
            <a:ext cx="83026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3077" name="Rectangle 5"/>
          <p:cNvSpPr>
            <a:spLocks noGrp="1" noChangeArrowheads="1"/>
          </p:cNvSpPr>
          <p:nvPr>
            <p:ph type="body" idx="1"/>
          </p:nvPr>
        </p:nvSpPr>
        <p:spPr bwMode="auto">
          <a:xfrm>
            <a:off x="427038" y="1266825"/>
            <a:ext cx="8288337" cy="5178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2102" name="Text Box 6"/>
          <p:cNvSpPr txBox="1">
            <a:spLocks noChangeAspect="1" noChangeArrowheads="1"/>
          </p:cNvSpPr>
          <p:nvPr/>
        </p:nvSpPr>
        <p:spPr bwMode="auto">
          <a:xfrm>
            <a:off x="427038" y="5505450"/>
            <a:ext cx="8229600" cy="366713"/>
          </a:xfrm>
          <a:prstGeom prst="rect">
            <a:avLst/>
          </a:prstGeom>
          <a:noFill/>
          <a:ln w="9525">
            <a:noFill/>
            <a:miter lim="800000"/>
            <a:headEnd/>
            <a:tailEnd/>
          </a:ln>
          <a:effectLst/>
        </p:spPr>
        <p:txBody>
          <a:bodyPr/>
          <a:lstStyle/>
          <a:p>
            <a:pPr>
              <a:spcBef>
                <a:spcPct val="50000"/>
              </a:spcBef>
              <a:defRPr/>
            </a:pPr>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871" r:id="rId1"/>
    <p:sldLayoutId id="2147484858" r:id="rId2"/>
    <p:sldLayoutId id="2147484859" r:id="rId3"/>
    <p:sldLayoutId id="2147484860" r:id="rId4"/>
    <p:sldLayoutId id="2147484861" r:id="rId5"/>
    <p:sldLayoutId id="2147484862" r:id="rId6"/>
    <p:sldLayoutId id="2147484863" r:id="rId7"/>
    <p:sldLayoutId id="2147484864" r:id="rId8"/>
    <p:sldLayoutId id="2147484865" r:id="rId9"/>
    <p:sldLayoutId id="2147484866" r:id="rId10"/>
    <p:sldLayoutId id="2147484867" r:id="rId11"/>
    <p:sldLayoutId id="2147484868" r:id="rId12"/>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mj-ea"/>
          <a:cs typeface="+mj-cs"/>
        </a:defRPr>
      </a:lvl1pPr>
      <a:lvl2pPr algn="l" rtl="0" eaLnBrk="0" fontAlgn="base" hangingPunct="0">
        <a:spcBef>
          <a:spcPct val="0"/>
        </a:spcBef>
        <a:spcAft>
          <a:spcPct val="0"/>
        </a:spcAft>
        <a:defRPr sz="3400" b="1">
          <a:solidFill>
            <a:srgbClr val="FFFF99"/>
          </a:solidFill>
          <a:latin typeface="Arial" charset="0"/>
        </a:defRPr>
      </a:lvl2pPr>
      <a:lvl3pPr algn="l" rtl="0" eaLnBrk="0" fontAlgn="base" hangingPunct="0">
        <a:spcBef>
          <a:spcPct val="0"/>
        </a:spcBef>
        <a:spcAft>
          <a:spcPct val="0"/>
        </a:spcAft>
        <a:defRPr sz="3400" b="1">
          <a:solidFill>
            <a:srgbClr val="FFFF99"/>
          </a:solidFill>
          <a:latin typeface="Arial" charset="0"/>
        </a:defRPr>
      </a:lvl3pPr>
      <a:lvl4pPr algn="l" rtl="0" eaLnBrk="0" fontAlgn="base" hangingPunct="0">
        <a:spcBef>
          <a:spcPct val="0"/>
        </a:spcBef>
        <a:spcAft>
          <a:spcPct val="0"/>
        </a:spcAft>
        <a:defRPr sz="3400" b="1">
          <a:solidFill>
            <a:srgbClr val="FFFF99"/>
          </a:solidFill>
          <a:latin typeface="Arial" charset="0"/>
        </a:defRPr>
      </a:lvl4pPr>
      <a:lvl5pPr algn="l" rtl="0" eaLnBrk="0" fontAlgn="base" hangingPunct="0">
        <a:spcBef>
          <a:spcPct val="0"/>
        </a:spcBef>
        <a:spcAft>
          <a:spcPct val="0"/>
        </a:spcAft>
        <a:defRPr sz="3400" b="1">
          <a:solidFill>
            <a:srgbClr val="FFFF99"/>
          </a:solidFill>
          <a:latin typeface="Arial" charset="0"/>
        </a:defRPr>
      </a:lvl5pPr>
      <a:lvl6pPr marL="457200" algn="l" rtl="0" eaLnBrk="1" fontAlgn="base" hangingPunct="1">
        <a:spcBef>
          <a:spcPct val="0"/>
        </a:spcBef>
        <a:spcAft>
          <a:spcPct val="0"/>
        </a:spcAft>
        <a:defRPr sz="3400" b="1">
          <a:solidFill>
            <a:srgbClr val="FFFF99"/>
          </a:solidFill>
          <a:latin typeface="Arial" charset="0"/>
        </a:defRPr>
      </a:lvl6pPr>
      <a:lvl7pPr marL="914400" algn="l" rtl="0" eaLnBrk="1" fontAlgn="base" hangingPunct="1">
        <a:spcBef>
          <a:spcPct val="0"/>
        </a:spcBef>
        <a:spcAft>
          <a:spcPct val="0"/>
        </a:spcAft>
        <a:defRPr sz="3400" b="1">
          <a:solidFill>
            <a:srgbClr val="FFFF99"/>
          </a:solidFill>
          <a:latin typeface="Arial" charset="0"/>
        </a:defRPr>
      </a:lvl7pPr>
      <a:lvl8pPr marL="1371600" algn="l" rtl="0" eaLnBrk="1" fontAlgn="base" hangingPunct="1">
        <a:spcBef>
          <a:spcPct val="0"/>
        </a:spcBef>
        <a:spcAft>
          <a:spcPct val="0"/>
        </a:spcAft>
        <a:defRPr sz="3400" b="1">
          <a:solidFill>
            <a:srgbClr val="FFFF99"/>
          </a:solidFill>
          <a:latin typeface="Arial" charset="0"/>
        </a:defRPr>
      </a:lvl8pPr>
      <a:lvl9pPr marL="1828800" algn="l" rtl="0" eaLnBrk="1" fontAlgn="base" hangingPunct="1">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0.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2.png"/><Relationship Id="rId11" Type="http://schemas.openxmlformats.org/officeDocument/2006/relationships/image" Target="../media/image12.jpe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ites.google.com/site/teachadaptivemanage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jlangholz@miis.edu" TargetMode="External"/><Relationship Id="rId5" Type="http://schemas.openxmlformats.org/officeDocument/2006/relationships/hyperlink" Target="mailto:vinaya@fosonline.org" TargetMode="External"/><Relationship Id="rId4" Type="http://schemas.openxmlformats.org/officeDocument/2006/relationships/hyperlink" Target="mailto:kdidier@wcs.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2.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80975" y="1308100"/>
            <a:ext cx="8769350" cy="584200"/>
          </a:xfrm>
          <a:prstGeom prst="rect">
            <a:avLst/>
          </a:prstGeom>
          <a:noFill/>
          <a:ln w="9525">
            <a:noFill/>
            <a:miter lim="800000"/>
            <a:headEnd/>
            <a:tailEnd/>
          </a:ln>
        </p:spPr>
        <p:txBody>
          <a:bodyPr>
            <a:spAutoFit/>
          </a:bodyPr>
          <a:lstStyle/>
          <a:p>
            <a:r>
              <a:rPr lang="en-US" sz="3200"/>
              <a:t>How do we train our practioners?</a:t>
            </a:r>
          </a:p>
        </p:txBody>
      </p:sp>
      <p:pic>
        <p:nvPicPr>
          <p:cNvPr id="9" name="Picture 8"/>
          <p:cNvPicPr>
            <a:picLocks noChangeAspect="1"/>
          </p:cNvPicPr>
          <p:nvPr/>
        </p:nvPicPr>
        <p:blipFill>
          <a:blip r:embed="rId4" cstate="print"/>
          <a:srcRect/>
          <a:stretch>
            <a:fillRect/>
          </a:stretch>
        </p:blipFill>
        <p:spPr bwMode="auto">
          <a:xfrm>
            <a:off x="4965700" y="1995488"/>
            <a:ext cx="2120900" cy="1773237"/>
          </a:xfrm>
          <a:prstGeom prst="rect">
            <a:avLst/>
          </a:prstGeom>
          <a:noFill/>
          <a:ln w="9525">
            <a:solidFill>
              <a:schemeClr val="tx1"/>
            </a:solidFill>
            <a:miter lim="800000"/>
            <a:headEnd/>
            <a:tailEnd/>
          </a:ln>
        </p:spPr>
      </p:pic>
      <p:pic>
        <p:nvPicPr>
          <p:cNvPr id="7" name="Picture 6" descr="IMG_8183.JPG"/>
          <p:cNvPicPr>
            <a:picLocks noChangeAspect="1"/>
          </p:cNvPicPr>
          <p:nvPr/>
        </p:nvPicPr>
        <p:blipFill>
          <a:blip r:embed="rId5" cstate="print"/>
          <a:srcRect/>
          <a:stretch>
            <a:fillRect/>
          </a:stretch>
        </p:blipFill>
        <p:spPr bwMode="auto">
          <a:xfrm>
            <a:off x="6083300" y="3444875"/>
            <a:ext cx="1965325" cy="1681163"/>
          </a:xfrm>
          <a:prstGeom prst="rect">
            <a:avLst/>
          </a:prstGeom>
          <a:noFill/>
          <a:ln w="9525">
            <a:solidFill>
              <a:schemeClr val="tx1"/>
            </a:solidFill>
            <a:miter lim="800000"/>
            <a:headEnd/>
            <a:tailEnd/>
          </a:ln>
        </p:spPr>
      </p:pic>
      <p:pic>
        <p:nvPicPr>
          <p:cNvPr id="8" name="Picture 7" descr="DSCN3738.JPG"/>
          <p:cNvPicPr>
            <a:picLocks noChangeAspect="1"/>
          </p:cNvPicPr>
          <p:nvPr/>
        </p:nvPicPr>
        <p:blipFill>
          <a:blip r:embed="rId6" cstate="print"/>
          <a:srcRect/>
          <a:stretch>
            <a:fillRect/>
          </a:stretch>
        </p:blipFill>
        <p:spPr bwMode="auto">
          <a:xfrm>
            <a:off x="7426325" y="4464050"/>
            <a:ext cx="1574800" cy="2098675"/>
          </a:xfrm>
          <a:prstGeom prst="rect">
            <a:avLst/>
          </a:prstGeom>
          <a:noFill/>
          <a:ln w="9525">
            <a:solidFill>
              <a:schemeClr val="tx1"/>
            </a:solidFill>
            <a:miter lim="800000"/>
            <a:headEnd/>
            <a:tailEnd/>
          </a:ln>
        </p:spPr>
      </p:pic>
      <p:sp>
        <p:nvSpPr>
          <p:cNvPr id="7174" name="TextBox 4"/>
          <p:cNvSpPr txBox="1">
            <a:spLocks noChangeArrowheads="1"/>
          </p:cNvSpPr>
          <p:nvPr/>
        </p:nvSpPr>
        <p:spPr bwMode="auto">
          <a:xfrm>
            <a:off x="1190625" y="-14288"/>
            <a:ext cx="7488238" cy="1200151"/>
          </a:xfrm>
          <a:prstGeom prst="rect">
            <a:avLst/>
          </a:prstGeom>
          <a:noFill/>
          <a:ln w="9525">
            <a:noFill/>
            <a:miter lim="800000"/>
            <a:headEnd/>
            <a:tailEnd/>
          </a:ln>
        </p:spPr>
        <p:txBody>
          <a:bodyPr>
            <a:spAutoFit/>
          </a:bodyPr>
          <a:lstStyle/>
          <a:p>
            <a:r>
              <a:rPr lang="en-US" sz="3600" b="1">
                <a:solidFill>
                  <a:schemeClr val="bg1"/>
                </a:solidFill>
                <a:latin typeface="Tahoma" pitchFamily="34" charset="0"/>
                <a:cs typeface="Tahoma" pitchFamily="34" charset="0"/>
              </a:rPr>
              <a:t>Conservation Project Planning &amp; Adaptive Management</a:t>
            </a:r>
          </a:p>
        </p:txBody>
      </p:sp>
      <p:pic>
        <p:nvPicPr>
          <p:cNvPr id="7175" name="Picture 3" descr="counting_guan_small.jpg"/>
          <p:cNvPicPr>
            <a:picLocks noChangeAspect="1"/>
          </p:cNvPicPr>
          <p:nvPr/>
        </p:nvPicPr>
        <p:blipFill>
          <a:blip r:embed="rId7" cstate="print"/>
          <a:srcRect/>
          <a:stretch>
            <a:fillRect/>
          </a:stretch>
        </p:blipFill>
        <p:spPr bwMode="auto">
          <a:xfrm>
            <a:off x="352425" y="2386013"/>
            <a:ext cx="3495675" cy="2622550"/>
          </a:xfrm>
          <a:prstGeom prst="rect">
            <a:avLst/>
          </a:prstGeom>
          <a:noFill/>
          <a:ln w="9525">
            <a:solidFill>
              <a:schemeClr val="tx1"/>
            </a:solidFill>
            <a:miter lim="800000"/>
            <a:headEnd/>
            <a:tailEnd/>
          </a:ln>
        </p:spPr>
      </p:pic>
      <p:pic>
        <p:nvPicPr>
          <p:cNvPr id="7176" name="Picture 4"/>
          <p:cNvPicPr>
            <a:picLocks noChangeAspect="1" noChangeArrowheads="1"/>
          </p:cNvPicPr>
          <p:nvPr/>
        </p:nvPicPr>
        <p:blipFill>
          <a:blip r:embed="rId8" cstate="print"/>
          <a:srcRect/>
          <a:stretch>
            <a:fillRect/>
          </a:stretch>
        </p:blipFill>
        <p:spPr bwMode="auto">
          <a:xfrm>
            <a:off x="2559050" y="3867150"/>
            <a:ext cx="2152650" cy="2847975"/>
          </a:xfrm>
          <a:prstGeom prst="rect">
            <a:avLst/>
          </a:prstGeom>
          <a:noFill/>
          <a:ln w="3175">
            <a:solidFill>
              <a:schemeClr val="tx1"/>
            </a:solidFill>
            <a:miter lim="800000"/>
            <a:headEnd/>
            <a:tailEnd/>
          </a:ln>
        </p:spPr>
      </p:pic>
    </p:spTree>
    <p:custDataLst>
      <p:tags r:id="rId1"/>
    </p:custDataLst>
  </p:cSld>
  <p:clrMapOvr>
    <a:masterClrMapping/>
  </p:clrMapOvr>
  <p:transition advTm="337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49225" y="1174750"/>
            <a:ext cx="8716963" cy="5773738"/>
          </a:xfrm>
        </p:spPr>
        <p:txBody>
          <a:bodyPr/>
          <a:lstStyle/>
          <a:p>
            <a:pPr eaLnBrk="1" hangingPunct="1"/>
            <a:r>
              <a:rPr lang="en-US" sz="2600" smtClean="0"/>
              <a:t>Univ. of Maryland</a:t>
            </a:r>
            <a:endParaRPr lang="en-US" sz="2600" smtClean="0">
              <a:solidFill>
                <a:srgbClr val="FF0000"/>
              </a:solidFill>
            </a:endParaRPr>
          </a:p>
          <a:p>
            <a:pPr eaLnBrk="1" hangingPunct="1"/>
            <a:r>
              <a:rPr lang="en-US" sz="2600" smtClean="0"/>
              <a:t>Monterrey Institute</a:t>
            </a:r>
          </a:p>
          <a:p>
            <a:pPr eaLnBrk="1" hangingPunct="1"/>
            <a:r>
              <a:rPr lang="en-US" sz="2600" smtClean="0"/>
              <a:t>Virginia Tech Univ.</a:t>
            </a:r>
          </a:p>
          <a:p>
            <a:pPr eaLnBrk="1" hangingPunct="1"/>
            <a:r>
              <a:rPr lang="en-US" sz="2600" smtClean="0"/>
              <a:t>Univ. of Florida</a:t>
            </a:r>
          </a:p>
          <a:p>
            <a:pPr eaLnBrk="1" hangingPunct="1"/>
            <a:r>
              <a:rPr lang="en-US" sz="2600" smtClean="0"/>
              <a:t>Org. for Tropical Studies </a:t>
            </a:r>
          </a:p>
          <a:p>
            <a:pPr eaLnBrk="1" hangingPunct="1"/>
            <a:r>
              <a:rPr lang="en-US" sz="2600" smtClean="0"/>
              <a:t>Univ. of California at Davis</a:t>
            </a:r>
          </a:p>
          <a:p>
            <a:pPr eaLnBrk="1" hangingPunct="1"/>
            <a:r>
              <a:rPr lang="en-US" sz="2600" smtClean="0"/>
              <a:t>North Caroline State Univ.</a:t>
            </a:r>
          </a:p>
          <a:p>
            <a:pPr eaLnBrk="1" hangingPunct="1"/>
            <a:r>
              <a:rPr lang="en-US" sz="2600" smtClean="0"/>
              <a:t>Colorado State Univ.</a:t>
            </a:r>
          </a:p>
          <a:p>
            <a:pPr eaLnBrk="1" hangingPunct="1"/>
            <a:r>
              <a:rPr lang="en-US" sz="2600" smtClean="0"/>
              <a:t>Columbia Univ.</a:t>
            </a:r>
          </a:p>
          <a:p>
            <a:pPr eaLnBrk="1" hangingPunct="1"/>
            <a:r>
              <a:rPr lang="en-US" sz="2600" smtClean="0"/>
              <a:t>Eberswalde Univ. (Germany) </a:t>
            </a:r>
          </a:p>
          <a:p>
            <a:pPr eaLnBrk="1" hangingPunct="1"/>
            <a:r>
              <a:rPr lang="en-US" sz="2600" smtClean="0"/>
              <a:t>Kasetsart Univ. (Thailand)</a:t>
            </a:r>
          </a:p>
          <a:p>
            <a:pPr eaLnBrk="1" hangingPunct="1"/>
            <a:r>
              <a:rPr lang="en-US" sz="2600" smtClean="0"/>
              <a:t>Latin American School for Protected Areas Training</a:t>
            </a:r>
          </a:p>
        </p:txBody>
      </p:sp>
      <p:sp>
        <p:nvSpPr>
          <p:cNvPr id="16387" name="Title 1"/>
          <p:cNvSpPr>
            <a:spLocks noGrp="1"/>
          </p:cNvSpPr>
          <p:nvPr>
            <p:ph type="title"/>
          </p:nvPr>
        </p:nvSpPr>
        <p:spPr/>
        <p:txBody>
          <a:bodyPr/>
          <a:lstStyle/>
          <a:p>
            <a:pPr eaLnBrk="1" hangingPunct="1"/>
            <a:r>
              <a:rPr lang="en-US" smtClean="0">
                <a:solidFill>
                  <a:schemeClr val="bg1"/>
                </a:solidFill>
              </a:rPr>
              <a:t>Two examples in a growing list</a:t>
            </a:r>
          </a:p>
        </p:txBody>
      </p:sp>
      <p:grpSp>
        <p:nvGrpSpPr>
          <p:cNvPr id="2" name="Group 23"/>
          <p:cNvGrpSpPr>
            <a:grpSpLocks/>
          </p:cNvGrpSpPr>
          <p:nvPr/>
        </p:nvGrpSpPr>
        <p:grpSpPr bwMode="auto">
          <a:xfrm>
            <a:off x="4783138" y="1268413"/>
            <a:ext cx="1882775" cy="1720850"/>
            <a:chOff x="4637358" y="1268302"/>
            <a:chExt cx="1883503" cy="1720380"/>
          </a:xfrm>
        </p:grpSpPr>
        <p:pic>
          <p:nvPicPr>
            <p:cNvPr id="16405" name="Picture 10"/>
            <p:cNvPicPr>
              <a:picLocks noChangeAspect="1" noChangeArrowheads="1"/>
            </p:cNvPicPr>
            <p:nvPr/>
          </p:nvPicPr>
          <p:blipFill>
            <a:blip r:embed="rId4" cstate="print"/>
            <a:srcRect/>
            <a:stretch>
              <a:fillRect/>
            </a:stretch>
          </p:blipFill>
          <p:spPr bwMode="auto">
            <a:xfrm>
              <a:off x="4637358" y="1851562"/>
              <a:ext cx="1536392" cy="1137120"/>
            </a:xfrm>
            <a:prstGeom prst="rect">
              <a:avLst/>
            </a:prstGeom>
            <a:noFill/>
            <a:ln w="9525" algn="ctr">
              <a:noFill/>
              <a:miter lim="800000"/>
              <a:headEnd/>
              <a:tailEnd/>
            </a:ln>
          </p:spPr>
        </p:pic>
        <p:sp>
          <p:nvSpPr>
            <p:cNvPr id="16406" name="Oval Callout 6"/>
            <p:cNvSpPr>
              <a:spLocks noChangeArrowheads="1"/>
            </p:cNvSpPr>
            <p:nvPr/>
          </p:nvSpPr>
          <p:spPr bwMode="auto">
            <a:xfrm>
              <a:off x="5781117" y="1268302"/>
              <a:ext cx="739744" cy="645854"/>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endParaRPr>
            </a:p>
          </p:txBody>
        </p:sp>
        <p:pic>
          <p:nvPicPr>
            <p:cNvPr id="16407" name="Picture 7" descr="miradi_logo_on_clear.png"/>
            <p:cNvPicPr>
              <a:picLocks noChangeAspect="1"/>
            </p:cNvPicPr>
            <p:nvPr/>
          </p:nvPicPr>
          <p:blipFill>
            <a:blip r:embed="rId5" cstate="print"/>
            <a:srcRect/>
            <a:stretch>
              <a:fillRect/>
            </a:stretch>
          </p:blipFill>
          <p:spPr bwMode="auto">
            <a:xfrm>
              <a:off x="5881646" y="1301496"/>
              <a:ext cx="554808" cy="599383"/>
            </a:xfrm>
            <a:prstGeom prst="rect">
              <a:avLst/>
            </a:prstGeom>
            <a:noFill/>
            <a:ln w="9525">
              <a:noFill/>
              <a:miter lim="800000"/>
              <a:headEnd/>
              <a:tailEnd/>
            </a:ln>
          </p:spPr>
        </p:pic>
      </p:grpSp>
      <p:pic>
        <p:nvPicPr>
          <p:cNvPr id="12" name="Picture 12"/>
          <p:cNvPicPr>
            <a:picLocks noChangeAspect="1" noChangeArrowheads="1"/>
          </p:cNvPicPr>
          <p:nvPr/>
        </p:nvPicPr>
        <p:blipFill>
          <a:blip r:embed="rId6" cstate="print"/>
          <a:srcRect/>
          <a:stretch>
            <a:fillRect/>
          </a:stretch>
        </p:blipFill>
        <p:spPr bwMode="auto">
          <a:xfrm>
            <a:off x="5221288" y="5486400"/>
            <a:ext cx="909637" cy="696913"/>
          </a:xfrm>
          <a:prstGeom prst="rect">
            <a:avLst/>
          </a:prstGeom>
          <a:noFill/>
          <a:ln w="9525" algn="ctr">
            <a:noFill/>
            <a:miter lim="800000"/>
            <a:headEnd/>
            <a:tailEnd/>
          </a:ln>
        </p:spPr>
      </p:pic>
      <p:pic>
        <p:nvPicPr>
          <p:cNvPr id="13" name="Picture 15"/>
          <p:cNvPicPr>
            <a:picLocks noChangeAspect="1" noChangeArrowheads="1"/>
          </p:cNvPicPr>
          <p:nvPr/>
        </p:nvPicPr>
        <p:blipFill>
          <a:blip r:embed="rId7" cstate="print"/>
          <a:srcRect/>
          <a:stretch>
            <a:fillRect/>
          </a:stretch>
        </p:blipFill>
        <p:spPr bwMode="auto">
          <a:xfrm>
            <a:off x="7337425" y="3519488"/>
            <a:ext cx="1568450" cy="477837"/>
          </a:xfrm>
          <a:prstGeom prst="rect">
            <a:avLst/>
          </a:prstGeom>
          <a:noFill/>
          <a:ln w="9525" algn="ctr">
            <a:noFill/>
            <a:miter lim="800000"/>
            <a:headEnd/>
            <a:tailEnd/>
          </a:ln>
        </p:spPr>
      </p:pic>
      <p:grpSp>
        <p:nvGrpSpPr>
          <p:cNvPr id="3" name="Group 22"/>
          <p:cNvGrpSpPr>
            <a:grpSpLocks/>
          </p:cNvGrpSpPr>
          <p:nvPr/>
        </p:nvGrpSpPr>
        <p:grpSpPr bwMode="auto">
          <a:xfrm>
            <a:off x="5521325" y="2944813"/>
            <a:ext cx="1722438" cy="1274762"/>
            <a:chOff x="6315900" y="1315416"/>
            <a:chExt cx="1723225" cy="1274636"/>
          </a:xfrm>
        </p:grpSpPr>
        <p:pic>
          <p:nvPicPr>
            <p:cNvPr id="16402" name="Picture 10"/>
            <p:cNvPicPr>
              <a:picLocks noChangeAspect="1" noChangeArrowheads="1"/>
            </p:cNvPicPr>
            <p:nvPr/>
          </p:nvPicPr>
          <p:blipFill>
            <a:blip r:embed="rId8" cstate="print"/>
            <a:srcRect/>
            <a:stretch>
              <a:fillRect/>
            </a:stretch>
          </p:blipFill>
          <p:spPr bwMode="auto">
            <a:xfrm>
              <a:off x="6315900" y="1743140"/>
              <a:ext cx="1337230" cy="846912"/>
            </a:xfrm>
            <a:prstGeom prst="rect">
              <a:avLst/>
            </a:prstGeom>
            <a:noFill/>
            <a:ln w="9525" algn="ctr">
              <a:noFill/>
              <a:miter lim="800000"/>
              <a:headEnd/>
              <a:tailEnd/>
            </a:ln>
          </p:spPr>
        </p:pic>
        <p:sp>
          <p:nvSpPr>
            <p:cNvPr id="16403" name="Oval Callout 13"/>
            <p:cNvSpPr>
              <a:spLocks noChangeArrowheads="1"/>
            </p:cNvSpPr>
            <p:nvPr/>
          </p:nvSpPr>
          <p:spPr bwMode="auto">
            <a:xfrm>
              <a:off x="7299381" y="1315416"/>
              <a:ext cx="739744" cy="645854"/>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endParaRPr>
            </a:p>
          </p:txBody>
        </p:sp>
        <p:pic>
          <p:nvPicPr>
            <p:cNvPr id="16404" name="Picture 7" descr="miradi_logo_on_clear.png"/>
            <p:cNvPicPr>
              <a:picLocks noChangeAspect="1"/>
            </p:cNvPicPr>
            <p:nvPr/>
          </p:nvPicPr>
          <p:blipFill>
            <a:blip r:embed="rId5" cstate="print"/>
            <a:srcRect/>
            <a:stretch>
              <a:fillRect/>
            </a:stretch>
          </p:blipFill>
          <p:spPr bwMode="auto">
            <a:xfrm>
              <a:off x="7399911" y="1348610"/>
              <a:ext cx="554808" cy="599383"/>
            </a:xfrm>
            <a:prstGeom prst="rect">
              <a:avLst/>
            </a:prstGeom>
            <a:noFill/>
            <a:ln w="9525">
              <a:noFill/>
              <a:miter lim="800000"/>
              <a:headEnd/>
              <a:tailEnd/>
            </a:ln>
          </p:spPr>
        </p:pic>
      </p:grpSp>
      <p:grpSp>
        <p:nvGrpSpPr>
          <p:cNvPr id="4" name="Group 21"/>
          <p:cNvGrpSpPr>
            <a:grpSpLocks/>
          </p:cNvGrpSpPr>
          <p:nvPr/>
        </p:nvGrpSpPr>
        <p:grpSpPr bwMode="auto">
          <a:xfrm>
            <a:off x="6626225" y="1790700"/>
            <a:ext cx="2517775" cy="950913"/>
            <a:chOff x="6346249" y="3685444"/>
            <a:chExt cx="2517976" cy="951235"/>
          </a:xfrm>
        </p:grpSpPr>
        <p:pic>
          <p:nvPicPr>
            <p:cNvPr id="16399" name="Picture 8"/>
            <p:cNvPicPr>
              <a:picLocks noChangeAspect="1" noChangeArrowheads="1"/>
            </p:cNvPicPr>
            <p:nvPr/>
          </p:nvPicPr>
          <p:blipFill>
            <a:blip r:embed="rId9" cstate="print"/>
            <a:srcRect/>
            <a:stretch>
              <a:fillRect/>
            </a:stretch>
          </p:blipFill>
          <p:spPr bwMode="auto">
            <a:xfrm>
              <a:off x="6346249" y="4108426"/>
              <a:ext cx="1915748" cy="528253"/>
            </a:xfrm>
            <a:prstGeom prst="rect">
              <a:avLst/>
            </a:prstGeom>
            <a:noFill/>
            <a:ln w="9525" algn="ctr">
              <a:noFill/>
              <a:miter lim="800000"/>
              <a:headEnd/>
              <a:tailEnd/>
            </a:ln>
          </p:spPr>
        </p:pic>
        <p:sp>
          <p:nvSpPr>
            <p:cNvPr id="16400" name="Oval Callout 15"/>
            <p:cNvSpPr>
              <a:spLocks noChangeArrowheads="1"/>
            </p:cNvSpPr>
            <p:nvPr/>
          </p:nvSpPr>
          <p:spPr bwMode="auto">
            <a:xfrm>
              <a:off x="8124481" y="3685444"/>
              <a:ext cx="739744" cy="645854"/>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endParaRPr>
            </a:p>
          </p:txBody>
        </p:sp>
        <p:pic>
          <p:nvPicPr>
            <p:cNvPr id="16401" name="Picture 7" descr="miradi_logo_on_clear.png"/>
            <p:cNvPicPr>
              <a:picLocks noChangeAspect="1"/>
            </p:cNvPicPr>
            <p:nvPr/>
          </p:nvPicPr>
          <p:blipFill>
            <a:blip r:embed="rId5" cstate="print"/>
            <a:srcRect/>
            <a:stretch>
              <a:fillRect/>
            </a:stretch>
          </p:blipFill>
          <p:spPr bwMode="auto">
            <a:xfrm>
              <a:off x="8225010" y="3718637"/>
              <a:ext cx="554808" cy="599383"/>
            </a:xfrm>
            <a:prstGeom prst="rect">
              <a:avLst/>
            </a:prstGeom>
            <a:noFill/>
            <a:ln w="9525">
              <a:noFill/>
              <a:miter lim="800000"/>
              <a:headEnd/>
              <a:tailEnd/>
            </a:ln>
          </p:spPr>
        </p:pic>
      </p:grpSp>
      <p:grpSp>
        <p:nvGrpSpPr>
          <p:cNvPr id="5" name="Group 24"/>
          <p:cNvGrpSpPr>
            <a:grpSpLocks/>
          </p:cNvGrpSpPr>
          <p:nvPr/>
        </p:nvGrpSpPr>
        <p:grpSpPr bwMode="auto">
          <a:xfrm>
            <a:off x="6242050" y="4217988"/>
            <a:ext cx="1855788" cy="1052512"/>
            <a:chOff x="4360320" y="3144861"/>
            <a:chExt cx="1855051" cy="1051765"/>
          </a:xfrm>
        </p:grpSpPr>
        <p:pic>
          <p:nvPicPr>
            <p:cNvPr id="16396" name="Picture 17"/>
            <p:cNvPicPr>
              <a:picLocks noChangeAspect="1" noChangeArrowheads="1"/>
            </p:cNvPicPr>
            <p:nvPr/>
          </p:nvPicPr>
          <p:blipFill>
            <a:blip r:embed="rId10" cstate="print"/>
            <a:srcRect/>
            <a:stretch>
              <a:fillRect/>
            </a:stretch>
          </p:blipFill>
          <p:spPr bwMode="auto">
            <a:xfrm>
              <a:off x="4360320" y="3758470"/>
              <a:ext cx="1576225" cy="438156"/>
            </a:xfrm>
            <a:prstGeom prst="rect">
              <a:avLst/>
            </a:prstGeom>
            <a:noFill/>
            <a:ln w="9525" algn="ctr">
              <a:noFill/>
              <a:miter lim="800000"/>
              <a:headEnd/>
              <a:tailEnd/>
            </a:ln>
          </p:spPr>
        </p:pic>
        <p:sp>
          <p:nvSpPr>
            <p:cNvPr id="16397" name="Oval Callout 18"/>
            <p:cNvSpPr>
              <a:spLocks noChangeArrowheads="1"/>
            </p:cNvSpPr>
            <p:nvPr/>
          </p:nvSpPr>
          <p:spPr bwMode="auto">
            <a:xfrm>
              <a:off x="5475627" y="3144861"/>
              <a:ext cx="739744" cy="645854"/>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endParaRPr>
            </a:p>
          </p:txBody>
        </p:sp>
        <p:pic>
          <p:nvPicPr>
            <p:cNvPr id="16398" name="Picture 7" descr="miradi_logo_on_clear.png"/>
            <p:cNvPicPr>
              <a:picLocks noChangeAspect="1"/>
            </p:cNvPicPr>
            <p:nvPr/>
          </p:nvPicPr>
          <p:blipFill>
            <a:blip r:embed="rId5" cstate="print"/>
            <a:srcRect/>
            <a:stretch>
              <a:fillRect/>
            </a:stretch>
          </p:blipFill>
          <p:spPr bwMode="auto">
            <a:xfrm>
              <a:off x="5576156" y="3177107"/>
              <a:ext cx="554809" cy="599383"/>
            </a:xfrm>
            <a:prstGeom prst="rect">
              <a:avLst/>
            </a:prstGeom>
            <a:noFill/>
            <a:ln w="9525">
              <a:noFill/>
              <a:miter lim="800000"/>
              <a:headEnd/>
              <a:tailEnd/>
            </a:ln>
          </p:spPr>
        </p:pic>
      </p:grpSp>
      <p:sp>
        <p:nvSpPr>
          <p:cNvPr id="26" name="TextBox 25"/>
          <p:cNvSpPr txBox="1">
            <a:spLocks noChangeArrowheads="1"/>
          </p:cNvSpPr>
          <p:nvPr/>
        </p:nvSpPr>
        <p:spPr bwMode="auto">
          <a:xfrm>
            <a:off x="3246438" y="1192213"/>
            <a:ext cx="2354262" cy="461962"/>
          </a:xfrm>
          <a:prstGeom prst="rect">
            <a:avLst/>
          </a:prstGeom>
          <a:noFill/>
          <a:ln w="9525">
            <a:noFill/>
            <a:miter lim="800000"/>
            <a:headEnd/>
            <a:tailEnd/>
          </a:ln>
        </p:spPr>
        <p:txBody>
          <a:bodyPr wrap="none">
            <a:spAutoFit/>
          </a:bodyPr>
          <a:lstStyle/>
          <a:p>
            <a:r>
              <a:rPr lang="en-US" sz="2400">
                <a:solidFill>
                  <a:srgbClr val="FF0000"/>
                </a:solidFill>
              </a:rPr>
              <a:t>(4 yrs running!)</a:t>
            </a:r>
            <a:endParaRPr lang="en-US" sz="2400"/>
          </a:p>
        </p:txBody>
      </p:sp>
      <p:pic>
        <p:nvPicPr>
          <p:cNvPr id="24" name="Picture 2" descr="wordmark_hr.jpg"/>
          <p:cNvPicPr>
            <a:picLocks noChangeAspect="1" noChangeArrowheads="1"/>
          </p:cNvPicPr>
          <p:nvPr/>
        </p:nvPicPr>
        <p:blipFill>
          <a:blip r:embed="rId11" cstate="print"/>
          <a:srcRect/>
          <a:stretch>
            <a:fillRect/>
          </a:stretch>
        </p:blipFill>
        <p:spPr bwMode="auto">
          <a:xfrm>
            <a:off x="6378575" y="5505450"/>
            <a:ext cx="2670175" cy="747713"/>
          </a:xfrm>
          <a:prstGeom prst="rect">
            <a:avLst/>
          </a:prstGeom>
          <a:noFill/>
          <a:ln w="9525">
            <a:noFill/>
            <a:miter lim="800000"/>
            <a:headEnd/>
            <a:tailEnd/>
          </a:ln>
        </p:spPr>
      </p:pic>
    </p:spTree>
    <p:custDataLst>
      <p:tags r:id="rId1"/>
    </p:custDataLst>
  </p:cSld>
  <p:clrMapOvr>
    <a:masterClrMapping/>
  </p:clrMapOvr>
  <p:transition advTm="244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10242">
                                            <p:txEl>
                                              <p:pRg st="1" end="1"/>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10242">
                                            <p:txEl>
                                              <p:pRg st="3" end="3"/>
                                            </p:txEl>
                                          </p:spTgt>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500"/>
                                  </p:stCondLst>
                                  <p:childTnLst>
                                    <p:set>
                                      <p:cBhvr>
                                        <p:cTn id="20" dur="1" fill="hold">
                                          <p:stCondLst>
                                            <p:cond delay="0"/>
                                          </p:stCondLst>
                                        </p:cTn>
                                        <p:tgtEl>
                                          <p:spTgt spid="10242">
                                            <p:txEl>
                                              <p:pRg st="4" end="4"/>
                                            </p:txEl>
                                          </p:spTgt>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500"/>
                                  </p:stCondLst>
                                  <p:childTnLst>
                                    <p:set>
                                      <p:cBhvr>
                                        <p:cTn id="23" dur="1" fill="hold">
                                          <p:stCondLst>
                                            <p:cond delay="0"/>
                                          </p:stCondLst>
                                        </p:cTn>
                                        <p:tgtEl>
                                          <p:spTgt spid="10242">
                                            <p:txEl>
                                              <p:pRg st="5" end="5"/>
                                            </p:txEl>
                                          </p:spTgt>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grpId="0" nodeType="afterEffect">
                                  <p:stCondLst>
                                    <p:cond delay="500"/>
                                  </p:stCondLst>
                                  <p:childTnLst>
                                    <p:set>
                                      <p:cBhvr>
                                        <p:cTn id="26" dur="1" fill="hold">
                                          <p:stCondLst>
                                            <p:cond delay="0"/>
                                          </p:stCondLst>
                                        </p:cTn>
                                        <p:tgtEl>
                                          <p:spTgt spid="10242">
                                            <p:txEl>
                                              <p:pRg st="6" end="6"/>
                                            </p:txEl>
                                          </p:spTgt>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500"/>
                                  </p:stCondLst>
                                  <p:childTnLst>
                                    <p:set>
                                      <p:cBhvr>
                                        <p:cTn id="29" dur="1" fill="hold">
                                          <p:stCondLst>
                                            <p:cond delay="0"/>
                                          </p:stCondLst>
                                        </p:cTn>
                                        <p:tgtEl>
                                          <p:spTgt spid="10242">
                                            <p:txEl>
                                              <p:pRg st="7" end="7"/>
                                            </p:txEl>
                                          </p:spTgt>
                                        </p:tgtEl>
                                        <p:attrNameLst>
                                          <p:attrName>style.visibility</p:attrName>
                                        </p:attrNameLst>
                                      </p:cBhvr>
                                      <p:to>
                                        <p:strVal val="visible"/>
                                      </p:to>
                                    </p:set>
                                  </p:childTnLst>
                                </p:cTn>
                              </p:par>
                            </p:childTnLst>
                          </p:cTn>
                        </p:par>
                        <p:par>
                          <p:cTn id="30" fill="hold">
                            <p:stCondLst>
                              <p:cond delay="3500"/>
                            </p:stCondLst>
                            <p:childTnLst>
                              <p:par>
                                <p:cTn id="31" presetID="1" presetClass="entr" presetSubtype="0" fill="hold" grpId="0" nodeType="afterEffect">
                                  <p:stCondLst>
                                    <p:cond delay="500"/>
                                  </p:stCondLst>
                                  <p:childTnLst>
                                    <p:set>
                                      <p:cBhvr>
                                        <p:cTn id="32" dur="1" fill="hold">
                                          <p:stCondLst>
                                            <p:cond delay="0"/>
                                          </p:stCondLst>
                                        </p:cTn>
                                        <p:tgtEl>
                                          <p:spTgt spid="10242">
                                            <p:txEl>
                                              <p:pRg st="8" end="8"/>
                                            </p:txEl>
                                          </p:spTgt>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grpId="0" nodeType="afterEffect">
                                  <p:stCondLst>
                                    <p:cond delay="500"/>
                                  </p:stCondLst>
                                  <p:childTnLst>
                                    <p:set>
                                      <p:cBhvr>
                                        <p:cTn id="35" dur="1" fill="hold">
                                          <p:stCondLst>
                                            <p:cond delay="0"/>
                                          </p:stCondLst>
                                        </p:cTn>
                                        <p:tgtEl>
                                          <p:spTgt spid="10242">
                                            <p:txEl>
                                              <p:pRg st="9" end="9"/>
                                            </p:txEl>
                                          </p:spTgt>
                                        </p:tgtEl>
                                        <p:attrNameLst>
                                          <p:attrName>style.visibility</p:attrName>
                                        </p:attrNameLst>
                                      </p:cBhvr>
                                      <p:to>
                                        <p:strVal val="visible"/>
                                      </p:to>
                                    </p:set>
                                  </p:childTnLst>
                                </p:cTn>
                              </p:par>
                            </p:childTnLst>
                          </p:cTn>
                        </p:par>
                        <p:par>
                          <p:cTn id="36" fill="hold">
                            <p:stCondLst>
                              <p:cond delay="4500"/>
                            </p:stCondLst>
                            <p:childTnLst>
                              <p:par>
                                <p:cTn id="37" presetID="1" presetClass="entr" presetSubtype="0" fill="hold" grpId="0" nodeType="afterEffect">
                                  <p:stCondLst>
                                    <p:cond delay="500"/>
                                  </p:stCondLst>
                                  <p:childTnLst>
                                    <p:set>
                                      <p:cBhvr>
                                        <p:cTn id="38" dur="1" fill="hold">
                                          <p:stCondLst>
                                            <p:cond delay="0"/>
                                          </p:stCondLst>
                                        </p:cTn>
                                        <p:tgtEl>
                                          <p:spTgt spid="10242">
                                            <p:txEl>
                                              <p:pRg st="10" end="10"/>
                                            </p:txEl>
                                          </p:spTgt>
                                        </p:tgtEl>
                                        <p:attrNameLst>
                                          <p:attrName>style.visibility</p:attrName>
                                        </p:attrNameLst>
                                      </p:cBhvr>
                                      <p:to>
                                        <p:strVal val="visible"/>
                                      </p:to>
                                    </p:set>
                                  </p:childTnLst>
                                </p:cTn>
                              </p:par>
                            </p:childTnLst>
                          </p:cTn>
                        </p:par>
                        <p:par>
                          <p:cTn id="39" fill="hold">
                            <p:stCondLst>
                              <p:cond delay="5000"/>
                            </p:stCondLst>
                            <p:childTnLst>
                              <p:par>
                                <p:cTn id="40" presetID="1" presetClass="entr" presetSubtype="0" fill="hold" grpId="0" nodeType="afterEffect">
                                  <p:stCondLst>
                                    <p:cond delay="500"/>
                                  </p:stCondLst>
                                  <p:childTnLst>
                                    <p:set>
                                      <p:cBhvr>
                                        <p:cTn id="41" dur="1" fill="hold">
                                          <p:stCondLst>
                                            <p:cond delay="0"/>
                                          </p:stCondLst>
                                        </p:cTn>
                                        <p:tgtEl>
                                          <p:spTgt spid="10242">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500"/>
                                  </p:stCondLst>
                                  <p:childTnLst>
                                    <p:set>
                                      <p:cBhvr>
                                        <p:cTn id="48" dur="1" fill="hold">
                                          <p:stCondLst>
                                            <p:cond delay="0"/>
                                          </p:stCondLst>
                                        </p:cTn>
                                        <p:tgtEl>
                                          <p:spTgt spid="3"/>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nodeType="afterEffect">
                                  <p:stCondLst>
                                    <p:cond delay="500"/>
                                  </p:stCondLst>
                                  <p:childTnLst>
                                    <p:set>
                                      <p:cBhvr>
                                        <p:cTn id="51" dur="1" fill="hold">
                                          <p:stCondLst>
                                            <p:cond delay="0"/>
                                          </p:stCondLst>
                                        </p:cTn>
                                        <p:tgtEl>
                                          <p:spTgt spid="4"/>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nodeType="afterEffect">
                                  <p:stCondLst>
                                    <p:cond delay="500"/>
                                  </p:stCondLst>
                                  <p:childTnLst>
                                    <p:set>
                                      <p:cBhvr>
                                        <p:cTn id="54" dur="1" fill="hold">
                                          <p:stCondLst>
                                            <p:cond delay="0"/>
                                          </p:stCondLst>
                                        </p:cTn>
                                        <p:tgtEl>
                                          <p:spTgt spid="13"/>
                                        </p:tgtEl>
                                        <p:attrNameLst>
                                          <p:attrName>style.visibility</p:attrName>
                                        </p:attrNameLst>
                                      </p:cBhvr>
                                      <p:to>
                                        <p:strVal val="visible"/>
                                      </p:to>
                                    </p:set>
                                  </p:childTnLst>
                                </p:cTn>
                              </p:par>
                            </p:childTnLst>
                          </p:cTn>
                        </p:par>
                        <p:par>
                          <p:cTn id="55" fill="hold">
                            <p:stCondLst>
                              <p:cond delay="1500"/>
                            </p:stCondLst>
                            <p:childTnLst>
                              <p:par>
                                <p:cTn id="56" presetID="1" presetClass="entr" presetSubtype="0" fill="hold" nodeType="afterEffect">
                                  <p:stCondLst>
                                    <p:cond delay="500"/>
                                  </p:stCondLst>
                                  <p:childTnLst>
                                    <p:set>
                                      <p:cBhvr>
                                        <p:cTn id="57" dur="1" fill="hold">
                                          <p:stCondLst>
                                            <p:cond delay="0"/>
                                          </p:stCondLst>
                                        </p:cTn>
                                        <p:tgtEl>
                                          <p:spTgt spid="5"/>
                                        </p:tgtEl>
                                        <p:attrNameLst>
                                          <p:attrName>style.visibility</p:attrName>
                                        </p:attrNameLst>
                                      </p:cBhvr>
                                      <p:to>
                                        <p:strVal val="visible"/>
                                      </p:to>
                                    </p:set>
                                  </p:childTnLst>
                                </p:cTn>
                              </p:par>
                            </p:childTnLst>
                          </p:cTn>
                        </p:par>
                        <p:par>
                          <p:cTn id="58" fill="hold">
                            <p:stCondLst>
                              <p:cond delay="2000"/>
                            </p:stCondLst>
                            <p:childTnLst>
                              <p:par>
                                <p:cTn id="59" presetID="1" presetClass="entr" presetSubtype="0" fill="hold" nodeType="afterEffect">
                                  <p:stCondLst>
                                    <p:cond delay="500"/>
                                  </p:stCondLst>
                                  <p:childTnLst>
                                    <p:set>
                                      <p:cBhvr>
                                        <p:cTn id="60" dur="1" fill="hold">
                                          <p:stCondLst>
                                            <p:cond delay="0"/>
                                          </p:stCondLst>
                                        </p:cTn>
                                        <p:tgtEl>
                                          <p:spTgt spid="12"/>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nodeType="afterEffect">
                                  <p:stCondLst>
                                    <p:cond delay="50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344488" y="1543050"/>
            <a:ext cx="5060950" cy="4795838"/>
          </a:xfrm>
          <a:prstGeom prst="rect">
            <a:avLst/>
          </a:prstGeom>
          <a:noFill/>
          <a:ln w="9525">
            <a:noFill/>
            <a:miter lim="800000"/>
            <a:headEnd/>
            <a:tailEnd/>
          </a:ln>
        </p:spPr>
        <p:txBody>
          <a:bodyPr lIns="0" tIns="0" rIns="0" bIns="0">
            <a:spAutoFit/>
          </a:bodyPr>
          <a:lstStyle/>
          <a:p>
            <a:pPr marL="334963" indent="-334963">
              <a:lnSpc>
                <a:spcPct val="95000"/>
              </a:lnSpc>
              <a:buFont typeface="Arial" pitchFamily="34" charset="0"/>
              <a:buChar char="•"/>
            </a:pPr>
            <a:r>
              <a:rPr lang="en-US">
                <a:solidFill>
                  <a:srgbClr val="C00000"/>
                </a:solidFill>
                <a:latin typeface="Arial" pitchFamily="34" charset="0"/>
              </a:rPr>
              <a:t>All "top" conservation programs have a "high quality" course based on the Open Standards.</a:t>
            </a:r>
            <a:endParaRPr lang="en-US" sz="3200">
              <a:solidFill>
                <a:srgbClr val="C00000"/>
              </a:solidFill>
            </a:endParaRPr>
          </a:p>
          <a:p>
            <a:pPr marL="334963" indent="-334963">
              <a:lnSpc>
                <a:spcPct val="95000"/>
              </a:lnSpc>
            </a:pPr>
            <a:r>
              <a:rPr lang="en-US" sz="1600">
                <a:solidFill>
                  <a:srgbClr val="000000"/>
                </a:solidFill>
                <a:latin typeface="Arial" pitchFamily="34" charset="0"/>
              </a:rPr>
              <a:t> </a:t>
            </a:r>
            <a:endParaRPr lang="en-US" sz="3200"/>
          </a:p>
          <a:p>
            <a:pPr marL="334963" indent="-334963">
              <a:lnSpc>
                <a:spcPct val="95000"/>
              </a:lnSpc>
              <a:buFont typeface="Arial" pitchFamily="34" charset="0"/>
              <a:buChar char="•"/>
            </a:pPr>
            <a:endParaRPr lang="en-US" sz="3200" b="1"/>
          </a:p>
          <a:p>
            <a:pPr marL="334963" indent="-334963">
              <a:lnSpc>
                <a:spcPct val="95000"/>
              </a:lnSpc>
              <a:buFont typeface="Arial" pitchFamily="34" charset="0"/>
              <a:buChar char="•"/>
            </a:pPr>
            <a:r>
              <a:rPr lang="en-US">
                <a:solidFill>
                  <a:srgbClr val="C00000"/>
                </a:solidFill>
                <a:latin typeface="Arial" pitchFamily="34" charset="0"/>
              </a:rPr>
              <a:t>"By the end of 2015, at least 350 graduate students have successfully completed courses in adaptive management consistent with the CMP Open Standards..."</a:t>
            </a:r>
          </a:p>
        </p:txBody>
      </p:sp>
      <p:sp>
        <p:nvSpPr>
          <p:cNvPr id="17411" name="Title 6"/>
          <p:cNvSpPr>
            <a:spLocks noGrp="1"/>
          </p:cNvSpPr>
          <p:nvPr>
            <p:ph type="title"/>
          </p:nvPr>
        </p:nvSpPr>
        <p:spPr/>
        <p:txBody>
          <a:bodyPr/>
          <a:lstStyle/>
          <a:p>
            <a:r>
              <a:rPr lang="en-US" smtClean="0"/>
              <a:t>Vision for Training Emerging Leaders</a:t>
            </a:r>
          </a:p>
        </p:txBody>
      </p:sp>
      <p:pic>
        <p:nvPicPr>
          <p:cNvPr id="17412" name="Picture 5"/>
          <p:cNvPicPr>
            <a:picLocks noChangeAspect="1" noChangeArrowheads="1"/>
          </p:cNvPicPr>
          <p:nvPr/>
        </p:nvPicPr>
        <p:blipFill>
          <a:blip r:embed="rId3" cstate="print"/>
          <a:srcRect/>
          <a:stretch>
            <a:fillRect/>
          </a:stretch>
        </p:blipFill>
        <p:spPr bwMode="auto">
          <a:xfrm>
            <a:off x="5508625" y="1593850"/>
            <a:ext cx="3429000" cy="2571750"/>
          </a:xfrm>
          <a:prstGeom prst="rect">
            <a:avLst/>
          </a:prstGeom>
          <a:noFill/>
          <a:ln w="9525">
            <a:solidFill>
              <a:schemeClr val="tx1"/>
            </a:solidFill>
            <a:miter lim="800000"/>
            <a:headEnd/>
            <a:tailEnd/>
          </a:ln>
        </p:spPr>
      </p:pic>
    </p:spTree>
  </p:cSld>
  <p:clrMapOvr>
    <a:masterClrMapping/>
  </p:clrMapOvr>
  <p:transition advTm="2271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219200" y="295275"/>
            <a:ext cx="7924800" cy="560388"/>
          </a:xfrm>
          <a:prstGeom prst="rect">
            <a:avLst/>
          </a:prstGeom>
          <a:noFill/>
          <a:ln w="9525">
            <a:noFill/>
            <a:miter lim="800000"/>
            <a:headEnd/>
            <a:tailEnd/>
          </a:ln>
        </p:spPr>
        <p:txBody>
          <a:bodyPr anchor="ctr"/>
          <a:lstStyle/>
          <a:p>
            <a:pPr>
              <a:defRPr/>
            </a:pPr>
            <a:r>
              <a:rPr lang="en-US" sz="3600" b="1" kern="0" dirty="0">
                <a:solidFill>
                  <a:srgbClr val="FFFDE9"/>
                </a:solidFill>
                <a:latin typeface="+mj-lt"/>
                <a:ea typeface="+mj-ea"/>
                <a:cs typeface="+mj-cs"/>
              </a:rPr>
              <a:t>A strategy for reaching the vision</a:t>
            </a:r>
          </a:p>
        </p:txBody>
      </p:sp>
      <p:pic>
        <p:nvPicPr>
          <p:cNvPr id="8" name="Picture 5"/>
          <p:cNvPicPr>
            <a:picLocks noChangeAspect="1" noChangeArrowheads="1"/>
          </p:cNvPicPr>
          <p:nvPr/>
        </p:nvPicPr>
        <p:blipFill>
          <a:blip r:embed="rId3" cstate="print"/>
          <a:srcRect t="13100" r="3459" b="5274"/>
          <a:stretch>
            <a:fillRect/>
          </a:stretch>
        </p:blipFill>
        <p:spPr bwMode="auto">
          <a:xfrm>
            <a:off x="361950" y="2295525"/>
            <a:ext cx="6383338" cy="4318000"/>
          </a:xfrm>
          <a:prstGeom prst="rect">
            <a:avLst/>
          </a:prstGeom>
          <a:noFill/>
          <a:ln w="9525" cap="flat" cmpd="sng" algn="ctr">
            <a:solidFill>
              <a:schemeClr val="tx1">
                <a:lumMod val="95000"/>
                <a:lumOff val="5000"/>
              </a:schemeClr>
            </a:solidFill>
            <a:prstDash val="solid"/>
            <a:miter lim="800000"/>
            <a:headEnd/>
            <a:tailEnd/>
          </a:ln>
        </p:spPr>
      </p:pic>
      <p:sp>
        <p:nvSpPr>
          <p:cNvPr id="18436" name="Rectangle 8"/>
          <p:cNvSpPr>
            <a:spLocks noChangeArrowheads="1"/>
          </p:cNvSpPr>
          <p:nvPr/>
        </p:nvSpPr>
        <p:spPr bwMode="auto">
          <a:xfrm>
            <a:off x="520700" y="1263650"/>
            <a:ext cx="6216650" cy="954088"/>
          </a:xfrm>
          <a:prstGeom prst="rect">
            <a:avLst/>
          </a:prstGeom>
          <a:noFill/>
          <a:ln w="9525">
            <a:noFill/>
            <a:miter lim="800000"/>
            <a:headEnd/>
            <a:tailEnd/>
          </a:ln>
        </p:spPr>
        <p:txBody>
          <a:bodyPr>
            <a:spAutoFit/>
          </a:bodyPr>
          <a:lstStyle/>
          <a:p>
            <a:pPr algn="ctr"/>
            <a:r>
              <a:rPr lang="en-US"/>
              <a:t>Online Network for Teaching Adaptive Management In Academia</a:t>
            </a:r>
          </a:p>
        </p:txBody>
      </p:sp>
      <p:pic>
        <p:nvPicPr>
          <p:cNvPr id="18437" name="Picture 12" descr="http://www.fosonline.org/Site_Images/Core/headerTopBarLeft550x86.jpg"/>
          <p:cNvPicPr>
            <a:picLocks noChangeAspect="1" noChangeArrowheads="1"/>
          </p:cNvPicPr>
          <p:nvPr/>
        </p:nvPicPr>
        <p:blipFill>
          <a:blip r:embed="rId4" cstate="print"/>
          <a:srcRect/>
          <a:stretch>
            <a:fillRect/>
          </a:stretch>
        </p:blipFill>
        <p:spPr bwMode="auto">
          <a:xfrm>
            <a:off x="7181850" y="1370013"/>
            <a:ext cx="1749425" cy="1385887"/>
          </a:xfrm>
          <a:prstGeom prst="rect">
            <a:avLst/>
          </a:prstGeom>
          <a:noFill/>
          <a:ln w="9525">
            <a:solidFill>
              <a:schemeClr val="tx1"/>
            </a:solidFill>
            <a:miter lim="800000"/>
            <a:headEnd/>
            <a:tailEnd/>
          </a:ln>
        </p:spPr>
      </p:pic>
    </p:spTree>
  </p:cSld>
  <p:clrMapOvr>
    <a:masterClrMapping/>
  </p:clrMapOvr>
  <p:transition advTm="1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295275"/>
            <a:ext cx="7924800" cy="560388"/>
          </a:xfrm>
        </p:spPr>
        <p:txBody>
          <a:bodyPr/>
          <a:lstStyle/>
          <a:p>
            <a:pPr eaLnBrk="1" hangingPunct="1"/>
            <a:r>
              <a:rPr lang="en-US" smtClean="0"/>
              <a:t>A strategy for reaching the vision</a:t>
            </a:r>
          </a:p>
        </p:txBody>
      </p:sp>
      <p:pic>
        <p:nvPicPr>
          <p:cNvPr id="8197" name="Picture 5"/>
          <p:cNvPicPr>
            <a:picLocks noChangeAspect="1" noChangeArrowheads="1"/>
          </p:cNvPicPr>
          <p:nvPr/>
        </p:nvPicPr>
        <p:blipFill>
          <a:blip r:embed="rId3" cstate="print"/>
          <a:srcRect t="13100" r="3459" b="5274"/>
          <a:stretch>
            <a:fillRect/>
          </a:stretch>
        </p:blipFill>
        <p:spPr bwMode="auto">
          <a:xfrm>
            <a:off x="361950" y="2295525"/>
            <a:ext cx="6383338" cy="4318000"/>
          </a:xfrm>
          <a:prstGeom prst="rect">
            <a:avLst/>
          </a:prstGeom>
          <a:noFill/>
          <a:ln w="9525" cap="flat" cmpd="sng" algn="ctr">
            <a:solidFill>
              <a:schemeClr val="tx1">
                <a:lumMod val="95000"/>
                <a:lumOff val="5000"/>
              </a:schemeClr>
            </a:solidFill>
            <a:prstDash val="solid"/>
            <a:miter lim="800000"/>
            <a:headEnd/>
            <a:tailEnd/>
          </a:ln>
        </p:spPr>
      </p:pic>
      <p:sp>
        <p:nvSpPr>
          <p:cNvPr id="19460" name="Rectangle 3"/>
          <p:cNvSpPr>
            <a:spLocks noChangeArrowheads="1"/>
          </p:cNvSpPr>
          <p:nvPr/>
        </p:nvSpPr>
        <p:spPr bwMode="auto">
          <a:xfrm>
            <a:off x="520700" y="1263650"/>
            <a:ext cx="6216650" cy="954088"/>
          </a:xfrm>
          <a:prstGeom prst="rect">
            <a:avLst/>
          </a:prstGeom>
          <a:noFill/>
          <a:ln w="9525">
            <a:noFill/>
            <a:miter lim="800000"/>
            <a:headEnd/>
            <a:tailEnd/>
          </a:ln>
        </p:spPr>
        <p:txBody>
          <a:bodyPr>
            <a:spAutoFit/>
          </a:bodyPr>
          <a:lstStyle/>
          <a:p>
            <a:pPr algn="ctr"/>
            <a:r>
              <a:rPr lang="en-US"/>
              <a:t>Online Network for Teaching Adaptive Management In Academia</a:t>
            </a:r>
          </a:p>
        </p:txBody>
      </p:sp>
      <p:sp>
        <p:nvSpPr>
          <p:cNvPr id="5" name="Rectangle 4"/>
          <p:cNvSpPr>
            <a:spLocks noChangeArrowheads="1"/>
          </p:cNvSpPr>
          <p:nvPr/>
        </p:nvSpPr>
        <p:spPr bwMode="auto">
          <a:xfrm>
            <a:off x="895350" y="5360988"/>
            <a:ext cx="5232400" cy="954087"/>
          </a:xfrm>
          <a:prstGeom prst="rect">
            <a:avLst/>
          </a:prstGeom>
          <a:solidFill>
            <a:srgbClr val="FFFF00">
              <a:alpha val="70979"/>
            </a:srgbClr>
          </a:solidFill>
          <a:ln w="9525">
            <a:solidFill>
              <a:schemeClr val="tx1"/>
            </a:solidFill>
            <a:miter lim="800000"/>
            <a:headEnd/>
            <a:tailEnd/>
          </a:ln>
        </p:spPr>
        <p:txBody>
          <a:bodyPr>
            <a:spAutoFit/>
          </a:bodyPr>
          <a:lstStyle/>
          <a:p>
            <a:pPr marL="346075" indent="-346075">
              <a:buFont typeface="Arial" pitchFamily="34" charset="0"/>
              <a:buChar char="•"/>
            </a:pPr>
            <a:r>
              <a:rPr lang="en-US">
                <a:solidFill>
                  <a:srgbClr val="C00000"/>
                </a:solidFill>
              </a:rPr>
              <a:t>Tried &amp; tested teaching materials </a:t>
            </a:r>
          </a:p>
        </p:txBody>
      </p:sp>
      <p:sp>
        <p:nvSpPr>
          <p:cNvPr id="6" name="Rectangle 5"/>
          <p:cNvSpPr>
            <a:spLocks noChangeArrowheads="1"/>
          </p:cNvSpPr>
          <p:nvPr/>
        </p:nvSpPr>
        <p:spPr bwMode="auto">
          <a:xfrm>
            <a:off x="895350" y="3714750"/>
            <a:ext cx="5243513" cy="1385888"/>
          </a:xfrm>
          <a:prstGeom prst="rect">
            <a:avLst/>
          </a:prstGeom>
          <a:solidFill>
            <a:srgbClr val="FFFF00">
              <a:alpha val="70979"/>
            </a:srgbClr>
          </a:solidFill>
          <a:ln w="9525">
            <a:solidFill>
              <a:schemeClr val="tx1"/>
            </a:solidFill>
            <a:miter lim="800000"/>
            <a:headEnd/>
            <a:tailEnd/>
          </a:ln>
        </p:spPr>
        <p:txBody>
          <a:bodyPr>
            <a:spAutoFit/>
          </a:bodyPr>
          <a:lstStyle/>
          <a:p>
            <a:pPr marL="346075" indent="-346075">
              <a:buFont typeface="Arial" pitchFamily="34" charset="0"/>
              <a:buChar char="•"/>
            </a:pPr>
            <a:r>
              <a:rPr lang="en-US">
                <a:solidFill>
                  <a:srgbClr val="C00000"/>
                </a:solidFill>
              </a:rPr>
              <a:t>Places to share lessons &amp; strategies from the classrooom</a:t>
            </a:r>
          </a:p>
        </p:txBody>
      </p:sp>
      <p:sp>
        <p:nvSpPr>
          <p:cNvPr id="7" name="Rectangle 6"/>
          <p:cNvSpPr>
            <a:spLocks noChangeArrowheads="1"/>
          </p:cNvSpPr>
          <p:nvPr/>
        </p:nvSpPr>
        <p:spPr bwMode="auto">
          <a:xfrm>
            <a:off x="895350" y="2503488"/>
            <a:ext cx="5243513" cy="954087"/>
          </a:xfrm>
          <a:prstGeom prst="rect">
            <a:avLst/>
          </a:prstGeom>
          <a:solidFill>
            <a:srgbClr val="FFFF00">
              <a:alpha val="70979"/>
            </a:srgbClr>
          </a:solidFill>
          <a:ln w="9525">
            <a:solidFill>
              <a:schemeClr val="tx1"/>
            </a:solidFill>
            <a:miter lim="800000"/>
            <a:headEnd/>
            <a:tailEnd/>
          </a:ln>
        </p:spPr>
        <p:txBody>
          <a:bodyPr>
            <a:spAutoFit/>
          </a:bodyPr>
          <a:lstStyle/>
          <a:p>
            <a:pPr marL="346075" indent="-346075">
              <a:buFont typeface="Arial" pitchFamily="34" charset="0"/>
              <a:buChar char="•"/>
            </a:pPr>
            <a:r>
              <a:rPr lang="en-US">
                <a:solidFill>
                  <a:srgbClr val="C00000"/>
                </a:solidFill>
              </a:rPr>
              <a:t>Listing &amp; contacts for courses being taught</a:t>
            </a:r>
          </a:p>
        </p:txBody>
      </p:sp>
      <p:pic>
        <p:nvPicPr>
          <p:cNvPr id="19464" name="Picture 8" descr="http://www.fosonline.org/Site_Images/Core/headerTopBarLeft550x86.jpg"/>
          <p:cNvPicPr>
            <a:picLocks noChangeAspect="1" noChangeArrowheads="1"/>
          </p:cNvPicPr>
          <p:nvPr/>
        </p:nvPicPr>
        <p:blipFill>
          <a:blip r:embed="rId4" cstate="print"/>
          <a:srcRect/>
          <a:stretch>
            <a:fillRect/>
          </a:stretch>
        </p:blipFill>
        <p:spPr bwMode="auto">
          <a:xfrm>
            <a:off x="7181850" y="1370013"/>
            <a:ext cx="1749425" cy="1385887"/>
          </a:xfrm>
          <a:prstGeom prst="rect">
            <a:avLst/>
          </a:prstGeom>
          <a:noFill/>
          <a:ln w="9525">
            <a:solidFill>
              <a:schemeClr val="tx1"/>
            </a:solidFill>
            <a:miter lim="800000"/>
            <a:headEnd/>
            <a:tailEnd/>
          </a:ln>
        </p:spPr>
      </p:pic>
    </p:spTree>
  </p:cSld>
  <p:clrMapOvr>
    <a:masterClrMapping/>
  </p:clrMapOvr>
  <p:transition advTm="1226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Opportunities to link to the network</a:t>
            </a:r>
          </a:p>
        </p:txBody>
      </p:sp>
      <p:sp>
        <p:nvSpPr>
          <p:cNvPr id="3" name="Content Placeholder 2"/>
          <p:cNvSpPr>
            <a:spLocks noGrp="1"/>
          </p:cNvSpPr>
          <p:nvPr>
            <p:ph idx="1"/>
          </p:nvPr>
        </p:nvSpPr>
        <p:spPr>
          <a:xfrm>
            <a:off x="457200" y="1401763"/>
            <a:ext cx="8229600" cy="4525962"/>
          </a:xfrm>
        </p:spPr>
        <p:txBody>
          <a:bodyPr/>
          <a:lstStyle/>
          <a:p>
            <a:pPr>
              <a:defRPr/>
            </a:pPr>
            <a:r>
              <a:rPr lang="en-US" dirty="0" smtClean="0">
                <a:hlinkClick r:id="rId3"/>
              </a:rPr>
              <a:t>http://sites.google.com/site/teachadaptivemanagement/</a:t>
            </a:r>
            <a:endParaRPr lang="en-US" dirty="0" smtClean="0"/>
          </a:p>
          <a:p>
            <a:pPr>
              <a:defRPr/>
            </a:pPr>
            <a:endParaRPr lang="en-US" kern="1200" dirty="0" smtClean="0"/>
          </a:p>
          <a:p>
            <a:pPr>
              <a:defRPr/>
            </a:pPr>
            <a:r>
              <a:rPr lang="en-US" kern="1200" dirty="0" smtClean="0">
                <a:solidFill>
                  <a:srgbClr val="000000"/>
                </a:solidFill>
              </a:rPr>
              <a:t>Speed presentation &amp; meeting @ SCB-    	Edmonton, July 2010</a:t>
            </a:r>
            <a:endParaRPr lang="en-US" dirty="0" smtClean="0"/>
          </a:p>
          <a:p>
            <a:pPr>
              <a:defRPr/>
            </a:pPr>
            <a:r>
              <a:rPr lang="en-US" kern="1200" dirty="0" smtClean="0">
                <a:solidFill>
                  <a:srgbClr val="000000"/>
                </a:solidFill>
              </a:rPr>
              <a:t>Contact us</a:t>
            </a:r>
          </a:p>
        </p:txBody>
      </p:sp>
      <p:sp>
        <p:nvSpPr>
          <p:cNvPr id="20484" name="Rectangle 3"/>
          <p:cNvSpPr>
            <a:spLocks noChangeArrowheads="1"/>
          </p:cNvSpPr>
          <p:nvPr/>
        </p:nvSpPr>
        <p:spPr bwMode="auto">
          <a:xfrm>
            <a:off x="741363" y="4694238"/>
            <a:ext cx="7488237" cy="1938337"/>
          </a:xfrm>
          <a:prstGeom prst="rect">
            <a:avLst/>
          </a:prstGeom>
          <a:solidFill>
            <a:srgbClr val="FFFFCC"/>
          </a:solidFill>
          <a:ln w="9525" algn="ctr">
            <a:solidFill>
              <a:schemeClr val="tx1"/>
            </a:solidFill>
            <a:round/>
            <a:headEnd/>
            <a:tailEnd/>
          </a:ln>
        </p:spPr>
        <p:txBody>
          <a:bodyPr>
            <a:spAutoFit/>
          </a:bodyPr>
          <a:lstStyle/>
          <a:p>
            <a:r>
              <a:rPr lang="en-US" sz="3600" u="sng">
                <a:latin typeface="Tahoma" pitchFamily="34" charset="0"/>
              </a:rPr>
              <a:t>Authors &amp; contacts:</a:t>
            </a:r>
          </a:p>
          <a:p>
            <a:r>
              <a:rPr lang="en-US">
                <a:latin typeface="Tahoma" pitchFamily="34" charset="0"/>
              </a:rPr>
              <a:t>Karl Didier (WCS, UF) </a:t>
            </a:r>
            <a:r>
              <a:rPr lang="en-US">
                <a:latin typeface="Tahoma" pitchFamily="34" charset="0"/>
                <a:hlinkClick r:id="rId4"/>
              </a:rPr>
              <a:t>kdidier@wcs.org</a:t>
            </a:r>
            <a:r>
              <a:rPr lang="en-US">
                <a:latin typeface="Tahoma" pitchFamily="34" charset="0"/>
              </a:rPr>
              <a:t> </a:t>
            </a:r>
          </a:p>
          <a:p>
            <a:r>
              <a:rPr lang="en-US">
                <a:latin typeface="Tahoma" pitchFamily="34" charset="0"/>
              </a:rPr>
              <a:t>Vinaya Swaminathan </a:t>
            </a:r>
            <a:r>
              <a:rPr lang="en-US">
                <a:latin typeface="Tahoma" pitchFamily="34" charset="0"/>
                <a:hlinkClick r:id="rId5"/>
              </a:rPr>
              <a:t>vinaya@fosonline.org</a:t>
            </a:r>
            <a:endParaRPr lang="en-US">
              <a:latin typeface="Tahoma" pitchFamily="34" charset="0"/>
            </a:endParaRPr>
          </a:p>
          <a:p>
            <a:r>
              <a:rPr lang="en-US">
                <a:latin typeface="Tahoma" pitchFamily="34" charset="0"/>
              </a:rPr>
              <a:t>Jeff Langholz </a:t>
            </a:r>
            <a:r>
              <a:rPr lang="en-US">
                <a:latin typeface="Tahoma" pitchFamily="34" charset="0"/>
                <a:hlinkClick r:id="rId6"/>
              </a:rPr>
              <a:t>jeff.langholz@miis.edu</a:t>
            </a:r>
            <a:endParaRPr lang="en-US">
              <a:latin typeface="Tahoma" pitchFamily="34" charset="0"/>
            </a:endParaRPr>
          </a:p>
        </p:txBody>
      </p:sp>
    </p:spTree>
  </p:cSld>
  <p:clrMapOvr>
    <a:masterClrMapping/>
  </p:clrMapOvr>
  <p:transition advTm="1676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5113" y="3273425"/>
            <a:ext cx="5464175" cy="1470025"/>
          </a:xfrm>
        </p:spPr>
        <p:txBody>
          <a:bodyPr/>
          <a:lstStyle/>
          <a:p>
            <a:pPr algn="ctr"/>
            <a:r>
              <a:rPr lang="en-US" sz="3200" smtClean="0">
                <a:solidFill>
                  <a:schemeClr val="tx1"/>
                </a:solidFill>
                <a:latin typeface="Comic Sans MS" pitchFamily="66" charset="0"/>
              </a:rPr>
              <a:t/>
            </a:r>
            <a:br>
              <a:rPr lang="en-US" sz="3200" smtClean="0">
                <a:solidFill>
                  <a:schemeClr val="tx1"/>
                </a:solidFill>
                <a:latin typeface="Comic Sans MS" pitchFamily="66" charset="0"/>
              </a:rPr>
            </a:br>
            <a:endParaRPr lang="en-US" sz="3200" smtClean="0">
              <a:solidFill>
                <a:schemeClr val="tx1"/>
              </a:solidFill>
              <a:latin typeface="Comic Sans MS" pitchFamily="66" charset="0"/>
            </a:endParaRPr>
          </a:p>
        </p:txBody>
      </p:sp>
      <p:sp>
        <p:nvSpPr>
          <p:cNvPr id="8195" name="TextBox 4"/>
          <p:cNvSpPr txBox="1">
            <a:spLocks noChangeArrowheads="1"/>
          </p:cNvSpPr>
          <p:nvPr/>
        </p:nvSpPr>
        <p:spPr bwMode="auto">
          <a:xfrm>
            <a:off x="1190625" y="-14288"/>
            <a:ext cx="7488238" cy="1200151"/>
          </a:xfrm>
          <a:prstGeom prst="rect">
            <a:avLst/>
          </a:prstGeom>
          <a:noFill/>
          <a:ln w="9525">
            <a:noFill/>
            <a:miter lim="800000"/>
            <a:headEnd/>
            <a:tailEnd/>
          </a:ln>
        </p:spPr>
        <p:txBody>
          <a:bodyPr>
            <a:spAutoFit/>
          </a:bodyPr>
          <a:lstStyle/>
          <a:p>
            <a:r>
              <a:rPr lang="en-US" sz="3600" b="1">
                <a:solidFill>
                  <a:schemeClr val="bg1"/>
                </a:solidFill>
                <a:latin typeface="Tahoma" pitchFamily="34" charset="0"/>
                <a:cs typeface="Tahoma" pitchFamily="34" charset="0"/>
              </a:rPr>
              <a:t>Exciting initiatives  for training practitioners</a:t>
            </a:r>
          </a:p>
        </p:txBody>
      </p:sp>
      <p:sp>
        <p:nvSpPr>
          <p:cNvPr id="8" name="TextBox 7"/>
          <p:cNvSpPr txBox="1"/>
          <p:nvPr/>
        </p:nvSpPr>
        <p:spPr>
          <a:xfrm>
            <a:off x="193675" y="1389063"/>
            <a:ext cx="5076825" cy="4832350"/>
          </a:xfrm>
          <a:prstGeom prst="rect">
            <a:avLst/>
          </a:prstGeom>
          <a:noFill/>
        </p:spPr>
        <p:txBody>
          <a:bodyPr>
            <a:spAutoFit/>
          </a:bodyPr>
          <a:lstStyle/>
          <a:p>
            <a:pPr marL="344488" indent="-344488">
              <a:buFont typeface="Arial" pitchFamily="34" charset="0"/>
              <a:buChar char="•"/>
              <a:defRPr/>
            </a:pPr>
            <a:r>
              <a:rPr lang="en-US" sz="3200" dirty="0"/>
              <a:t>2 examples of university-based opportunities</a:t>
            </a:r>
          </a:p>
          <a:p>
            <a:pPr marL="514350" indent="-514350">
              <a:defRPr/>
            </a:pPr>
            <a:endParaRPr lang="en-US" dirty="0">
              <a:solidFill>
                <a:srgbClr val="C00000"/>
              </a:solidFill>
            </a:endParaRPr>
          </a:p>
          <a:p>
            <a:pPr marL="514350" indent="-514350">
              <a:defRPr/>
            </a:pPr>
            <a:endParaRPr lang="en-US" dirty="0">
              <a:solidFill>
                <a:srgbClr val="C00000"/>
              </a:solidFill>
            </a:endParaRPr>
          </a:p>
          <a:p>
            <a:pPr marL="514350" indent="-514350">
              <a:defRPr/>
            </a:pPr>
            <a:endParaRPr lang="en-US" dirty="0">
              <a:solidFill>
                <a:srgbClr val="C00000"/>
              </a:solidFill>
            </a:endParaRPr>
          </a:p>
          <a:p>
            <a:pPr marL="396875" indent="-396875">
              <a:buFont typeface="Arial" pitchFamily="34" charset="0"/>
              <a:buChar char="•"/>
              <a:defRPr/>
            </a:pPr>
            <a:r>
              <a:rPr lang="en-US" sz="3200" dirty="0"/>
              <a:t>Strategy for expanding the network of institutions offering training</a:t>
            </a:r>
            <a:endParaRPr lang="en-US" dirty="0"/>
          </a:p>
        </p:txBody>
      </p:sp>
      <p:pic>
        <p:nvPicPr>
          <p:cNvPr id="8199" name="Picture 8" descr="http://www.fosonline.org/Site_Images/Core/headerTopBarLeft550x86.jpg"/>
          <p:cNvPicPr>
            <a:picLocks noChangeAspect="1" noChangeArrowheads="1"/>
          </p:cNvPicPr>
          <p:nvPr/>
        </p:nvPicPr>
        <p:blipFill>
          <a:blip r:embed="rId4" cstate="print"/>
          <a:srcRect/>
          <a:stretch>
            <a:fillRect/>
          </a:stretch>
        </p:blipFill>
        <p:spPr bwMode="auto">
          <a:xfrm>
            <a:off x="6334125" y="4524375"/>
            <a:ext cx="1749425" cy="1385888"/>
          </a:xfrm>
          <a:prstGeom prst="rect">
            <a:avLst/>
          </a:prstGeom>
          <a:noFill/>
          <a:ln w="9525">
            <a:solidFill>
              <a:schemeClr val="tx1"/>
            </a:solidFill>
            <a:miter lim="800000"/>
            <a:headEnd/>
            <a:tailEnd/>
          </a:ln>
        </p:spPr>
      </p:pic>
      <p:grpSp>
        <p:nvGrpSpPr>
          <p:cNvPr id="2" name="Group 10"/>
          <p:cNvGrpSpPr>
            <a:grpSpLocks/>
          </p:cNvGrpSpPr>
          <p:nvPr/>
        </p:nvGrpSpPr>
        <p:grpSpPr bwMode="auto">
          <a:xfrm>
            <a:off x="238125" y="3033713"/>
            <a:ext cx="5029200" cy="830262"/>
            <a:chOff x="237358" y="3034332"/>
            <a:chExt cx="5030061" cy="830263"/>
          </a:xfrm>
        </p:grpSpPr>
        <p:pic>
          <p:nvPicPr>
            <p:cNvPr id="8200" name="Picture 6"/>
            <p:cNvPicPr>
              <a:picLocks noChangeAspect="1" noChangeArrowheads="1"/>
            </p:cNvPicPr>
            <p:nvPr/>
          </p:nvPicPr>
          <p:blipFill>
            <a:blip r:embed="rId5" cstate="print"/>
            <a:srcRect/>
            <a:stretch>
              <a:fillRect/>
            </a:stretch>
          </p:blipFill>
          <p:spPr bwMode="auto">
            <a:xfrm>
              <a:off x="237358" y="3034332"/>
              <a:ext cx="2349500" cy="830263"/>
            </a:xfrm>
            <a:prstGeom prst="rect">
              <a:avLst/>
            </a:prstGeom>
            <a:noFill/>
            <a:ln w="9525">
              <a:noFill/>
              <a:miter lim="800000"/>
              <a:headEnd/>
              <a:tailEnd/>
            </a:ln>
          </p:spPr>
        </p:pic>
        <p:pic>
          <p:nvPicPr>
            <p:cNvPr id="8201" name="Picture 2" descr="wordmark_hr.jpg"/>
            <p:cNvPicPr>
              <a:picLocks noChangeAspect="1" noChangeArrowheads="1"/>
            </p:cNvPicPr>
            <p:nvPr/>
          </p:nvPicPr>
          <p:blipFill>
            <a:blip r:embed="rId6" cstate="print"/>
            <a:srcRect/>
            <a:stretch>
              <a:fillRect/>
            </a:stretch>
          </p:blipFill>
          <p:spPr bwMode="auto">
            <a:xfrm>
              <a:off x="2690193" y="3053935"/>
              <a:ext cx="2577226" cy="722936"/>
            </a:xfrm>
            <a:prstGeom prst="rect">
              <a:avLst/>
            </a:prstGeom>
            <a:noFill/>
            <a:ln w="9525">
              <a:solidFill>
                <a:schemeClr val="tx1"/>
              </a:solidFill>
              <a:miter lim="800000"/>
              <a:headEnd/>
              <a:tailEnd/>
            </a:ln>
          </p:spPr>
        </p:pic>
      </p:grpSp>
      <p:pic>
        <p:nvPicPr>
          <p:cNvPr id="3" name="Picture 4"/>
          <p:cNvPicPr>
            <a:picLocks noChangeAspect="1" noChangeArrowheads="1"/>
          </p:cNvPicPr>
          <p:nvPr/>
        </p:nvPicPr>
        <p:blipFill>
          <a:blip r:embed="rId7" cstate="print"/>
          <a:srcRect/>
          <a:stretch>
            <a:fillRect/>
          </a:stretch>
        </p:blipFill>
        <p:spPr bwMode="auto">
          <a:xfrm>
            <a:off x="5614988" y="1352550"/>
            <a:ext cx="3303587" cy="2478088"/>
          </a:xfrm>
          <a:prstGeom prst="rect">
            <a:avLst/>
          </a:prstGeom>
          <a:noFill/>
          <a:ln w="9525">
            <a:solidFill>
              <a:schemeClr val="tx1"/>
            </a:solidFill>
            <a:miter lim="800000"/>
            <a:headEnd/>
            <a:tailEnd/>
          </a:ln>
        </p:spPr>
      </p:pic>
    </p:spTree>
    <p:custDataLst>
      <p:tags r:id="rId1"/>
    </p:custDataLst>
  </p:cSld>
  <p:clrMapOvr>
    <a:masterClrMapping/>
  </p:clrMapOvr>
  <p:transition advTm="21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4" cstate="print"/>
          <a:srcRect/>
          <a:stretch>
            <a:fillRect/>
          </a:stretch>
        </p:blipFill>
        <p:spPr bwMode="auto">
          <a:xfrm>
            <a:off x="4530725" y="2308225"/>
            <a:ext cx="4430713" cy="4094163"/>
          </a:xfrm>
          <a:prstGeom prst="rect">
            <a:avLst/>
          </a:prstGeom>
          <a:noFill/>
          <a:ln w="9525">
            <a:noFill/>
            <a:miter lim="800000"/>
            <a:headEnd/>
            <a:tailEnd/>
          </a:ln>
        </p:spPr>
      </p:pic>
      <p:sp>
        <p:nvSpPr>
          <p:cNvPr id="9219" name="Rectangle 2"/>
          <p:cNvSpPr>
            <a:spLocks noGrp="1" noChangeArrowheads="1"/>
          </p:cNvSpPr>
          <p:nvPr>
            <p:ph type="title" idx="4294967295"/>
          </p:nvPr>
        </p:nvSpPr>
        <p:spPr>
          <a:xfrm>
            <a:off x="1247775" y="219075"/>
            <a:ext cx="7308850" cy="762000"/>
          </a:xfrm>
        </p:spPr>
        <p:txBody>
          <a:bodyPr/>
          <a:lstStyle/>
          <a:p>
            <a:r>
              <a:rPr lang="en-US" smtClean="0">
                <a:solidFill>
                  <a:schemeClr val="bg1"/>
                </a:solidFill>
              </a:rPr>
              <a:t>Semester-long course</a:t>
            </a:r>
          </a:p>
        </p:txBody>
      </p:sp>
      <p:pic>
        <p:nvPicPr>
          <p:cNvPr id="9220" name="Picture 7" descr="small gorilla"/>
          <p:cNvPicPr>
            <a:picLocks noChangeAspect="1" noChangeArrowheads="1"/>
          </p:cNvPicPr>
          <p:nvPr/>
        </p:nvPicPr>
        <p:blipFill>
          <a:blip r:embed="rId5" cstate="print"/>
          <a:srcRect/>
          <a:stretch>
            <a:fillRect/>
          </a:stretch>
        </p:blipFill>
        <p:spPr bwMode="auto">
          <a:xfrm>
            <a:off x="6197600" y="3563938"/>
            <a:ext cx="1089025" cy="1481137"/>
          </a:xfrm>
          <a:prstGeom prst="rect">
            <a:avLst/>
          </a:prstGeom>
          <a:noFill/>
          <a:ln w="9525">
            <a:solidFill>
              <a:schemeClr val="tx1"/>
            </a:solidFill>
            <a:miter lim="800000"/>
            <a:headEnd/>
            <a:tailEnd/>
          </a:ln>
        </p:spPr>
      </p:pic>
      <p:sp>
        <p:nvSpPr>
          <p:cNvPr id="9221" name="TextBox 3"/>
          <p:cNvSpPr txBox="1">
            <a:spLocks noChangeArrowheads="1"/>
          </p:cNvSpPr>
          <p:nvPr/>
        </p:nvSpPr>
        <p:spPr bwMode="auto">
          <a:xfrm>
            <a:off x="188913" y="1290638"/>
            <a:ext cx="4251325" cy="1016000"/>
          </a:xfrm>
          <a:prstGeom prst="rect">
            <a:avLst/>
          </a:prstGeom>
          <a:noFill/>
          <a:ln w="9525">
            <a:noFill/>
            <a:miter lim="800000"/>
            <a:headEnd/>
            <a:tailEnd/>
          </a:ln>
        </p:spPr>
        <p:txBody>
          <a:bodyPr>
            <a:spAutoFit/>
          </a:bodyPr>
          <a:lstStyle/>
          <a:p>
            <a:pPr marL="457200" indent="-457200">
              <a:buFont typeface="Tahoma" pitchFamily="34" charset="0"/>
              <a:buAutoNum type="arabicPeriod"/>
            </a:pPr>
            <a:endParaRPr lang="en-US" sz="2000"/>
          </a:p>
          <a:p>
            <a:pPr marL="457200" indent="-457200">
              <a:buFont typeface="Tahoma" pitchFamily="34" charset="0"/>
              <a:buAutoNum type="arabicPeriod"/>
            </a:pPr>
            <a:endParaRPr lang="en-US" sz="2000"/>
          </a:p>
          <a:p>
            <a:pPr marL="457200" indent="-457200">
              <a:buFont typeface="Tahoma" pitchFamily="34" charset="0"/>
              <a:buAutoNum type="arabicPeriod"/>
            </a:pPr>
            <a:endParaRPr lang="en-US" sz="2000"/>
          </a:p>
        </p:txBody>
      </p:sp>
      <p:sp>
        <p:nvSpPr>
          <p:cNvPr id="7" name="Rounded Rectangle 6"/>
          <p:cNvSpPr>
            <a:spLocks noChangeArrowheads="1"/>
          </p:cNvSpPr>
          <p:nvPr/>
        </p:nvSpPr>
        <p:spPr bwMode="auto">
          <a:xfrm>
            <a:off x="7416800" y="3486150"/>
            <a:ext cx="1541463" cy="858838"/>
          </a:xfrm>
          <a:prstGeom prst="roundRect">
            <a:avLst>
              <a:gd name="adj" fmla="val 16667"/>
            </a:avLst>
          </a:prstGeom>
          <a:noFill/>
          <a:ln w="57150" algn="ctr">
            <a:solidFill>
              <a:srgbClr val="FF0000"/>
            </a:solidFill>
            <a:round/>
            <a:headEnd/>
            <a:tailEnd/>
          </a:ln>
        </p:spPr>
        <p:txBody>
          <a:bodyPr anchor="ctr"/>
          <a:lstStyle/>
          <a:p>
            <a:pPr algn="ctr"/>
            <a:endParaRPr lang="en-US" sz="3600" b="1">
              <a:solidFill>
                <a:srgbClr val="3E7CC8"/>
              </a:solidFill>
              <a:latin typeface="Arial" pitchFamily="34" charset="0"/>
            </a:endParaRPr>
          </a:p>
        </p:txBody>
      </p:sp>
      <p:sp>
        <p:nvSpPr>
          <p:cNvPr id="8" name="Rounded Rectangle 7"/>
          <p:cNvSpPr>
            <a:spLocks noChangeArrowheads="1"/>
          </p:cNvSpPr>
          <p:nvPr/>
        </p:nvSpPr>
        <p:spPr bwMode="auto">
          <a:xfrm>
            <a:off x="5981700" y="2303463"/>
            <a:ext cx="1566863" cy="871537"/>
          </a:xfrm>
          <a:prstGeom prst="roundRect">
            <a:avLst>
              <a:gd name="adj" fmla="val 16667"/>
            </a:avLst>
          </a:prstGeom>
          <a:noFill/>
          <a:ln w="57150" algn="ctr">
            <a:solidFill>
              <a:srgbClr val="FF0000"/>
            </a:solidFill>
            <a:round/>
            <a:headEnd/>
            <a:tailEnd/>
          </a:ln>
        </p:spPr>
        <p:txBody>
          <a:bodyPr anchor="ctr"/>
          <a:lstStyle/>
          <a:p>
            <a:pPr algn="ctr"/>
            <a:endParaRPr lang="en-US" sz="3600" b="1">
              <a:solidFill>
                <a:srgbClr val="3E7CC8"/>
              </a:solidFill>
              <a:latin typeface="Arial" pitchFamily="34" charset="0"/>
            </a:endParaRPr>
          </a:p>
        </p:txBody>
      </p:sp>
      <p:sp>
        <p:nvSpPr>
          <p:cNvPr id="11272" name="TextBox 8"/>
          <p:cNvSpPr txBox="1">
            <a:spLocks noChangeArrowheads="1"/>
          </p:cNvSpPr>
          <p:nvPr/>
        </p:nvSpPr>
        <p:spPr bwMode="auto">
          <a:xfrm>
            <a:off x="225425" y="4437063"/>
            <a:ext cx="4440238" cy="1816100"/>
          </a:xfrm>
          <a:prstGeom prst="rect">
            <a:avLst/>
          </a:prstGeom>
          <a:noFill/>
          <a:ln w="9525">
            <a:noFill/>
            <a:miter lim="800000"/>
            <a:headEnd/>
            <a:tailEnd/>
          </a:ln>
        </p:spPr>
        <p:txBody>
          <a:bodyPr>
            <a:spAutoFit/>
          </a:bodyPr>
          <a:lstStyle/>
          <a:p>
            <a:pPr marL="292100" indent="-292100">
              <a:buFont typeface="Arial" pitchFamily="34" charset="0"/>
              <a:buChar char="•"/>
            </a:pPr>
            <a:r>
              <a:rPr lang="en-US"/>
              <a:t>CMP Project Cycle </a:t>
            </a:r>
          </a:p>
          <a:p>
            <a:pPr marL="292100" indent="-292100">
              <a:buFont typeface="Arial" pitchFamily="34" charset="0"/>
              <a:buChar char="•"/>
            </a:pPr>
            <a:r>
              <a:rPr lang="en-US"/>
              <a:t>Focus on first 2 stages</a:t>
            </a:r>
          </a:p>
          <a:p>
            <a:pPr marL="292100" indent="-292100">
              <a:buFont typeface="Arial" pitchFamily="34" charset="0"/>
              <a:buChar char="•"/>
            </a:pPr>
            <a:r>
              <a:rPr lang="en-US"/>
              <a:t>Participants become Miradi experts</a:t>
            </a:r>
          </a:p>
        </p:txBody>
      </p:sp>
      <p:sp>
        <p:nvSpPr>
          <p:cNvPr id="9225" name="Text Box 7"/>
          <p:cNvSpPr txBox="1">
            <a:spLocks noChangeArrowheads="1"/>
          </p:cNvSpPr>
          <p:nvPr/>
        </p:nvSpPr>
        <p:spPr bwMode="auto">
          <a:xfrm>
            <a:off x="173038" y="1355725"/>
            <a:ext cx="8812212" cy="585788"/>
          </a:xfrm>
          <a:prstGeom prst="rect">
            <a:avLst/>
          </a:prstGeom>
          <a:noFill/>
          <a:ln w="9525" algn="ctr">
            <a:noFill/>
            <a:miter lim="800000"/>
            <a:headEnd/>
            <a:tailEnd/>
          </a:ln>
        </p:spPr>
        <p:txBody>
          <a:bodyPr>
            <a:spAutoFit/>
          </a:bodyPr>
          <a:lstStyle/>
          <a:p>
            <a:pPr algn="ctr"/>
            <a:r>
              <a:rPr lang="en-US" sz="3200">
                <a:solidFill>
                  <a:srgbClr val="FF0000"/>
                </a:solidFill>
              </a:rPr>
              <a:t>Systematic Planning of Conservation Projects</a:t>
            </a:r>
          </a:p>
        </p:txBody>
      </p:sp>
      <p:grpSp>
        <p:nvGrpSpPr>
          <p:cNvPr id="2" name="Group 12"/>
          <p:cNvGrpSpPr>
            <a:grpSpLocks/>
          </p:cNvGrpSpPr>
          <p:nvPr/>
        </p:nvGrpSpPr>
        <p:grpSpPr bwMode="auto">
          <a:xfrm>
            <a:off x="1203325" y="2041525"/>
            <a:ext cx="2347913" cy="2225675"/>
            <a:chOff x="1203049" y="2040972"/>
            <a:chExt cx="2347913" cy="2226090"/>
          </a:xfrm>
        </p:grpSpPr>
        <p:pic>
          <p:nvPicPr>
            <p:cNvPr id="9227" name="Picture 6"/>
            <p:cNvPicPr>
              <a:picLocks noChangeAspect="1" noChangeArrowheads="1"/>
            </p:cNvPicPr>
            <p:nvPr/>
          </p:nvPicPr>
          <p:blipFill>
            <a:blip r:embed="rId6" cstate="print"/>
            <a:srcRect/>
            <a:stretch>
              <a:fillRect/>
            </a:stretch>
          </p:blipFill>
          <p:spPr bwMode="auto">
            <a:xfrm>
              <a:off x="1203049" y="2040972"/>
              <a:ext cx="2347913" cy="830263"/>
            </a:xfrm>
            <a:prstGeom prst="rect">
              <a:avLst/>
            </a:prstGeom>
            <a:noFill/>
            <a:ln w="9525">
              <a:noFill/>
              <a:miter lim="800000"/>
              <a:headEnd/>
              <a:tailEnd/>
            </a:ln>
          </p:spPr>
        </p:pic>
        <p:pic>
          <p:nvPicPr>
            <p:cNvPr id="9228" name="Picture 7"/>
            <p:cNvPicPr>
              <a:picLocks noChangeAspect="1" noChangeArrowheads="1"/>
            </p:cNvPicPr>
            <p:nvPr/>
          </p:nvPicPr>
          <p:blipFill>
            <a:blip r:embed="rId7" cstate="print"/>
            <a:srcRect/>
            <a:stretch>
              <a:fillRect/>
            </a:stretch>
          </p:blipFill>
          <p:spPr bwMode="auto">
            <a:xfrm>
              <a:off x="1638852" y="3028812"/>
              <a:ext cx="1238250" cy="1238250"/>
            </a:xfrm>
            <a:prstGeom prst="rect">
              <a:avLst/>
            </a:prstGeom>
            <a:noFill/>
            <a:ln w="9525">
              <a:noFill/>
              <a:miter lim="800000"/>
              <a:headEnd/>
              <a:tailEnd/>
            </a:ln>
          </p:spPr>
        </p:pic>
      </p:grpSp>
    </p:spTree>
    <p:custDataLst>
      <p:tags r:id="rId1"/>
    </p:custDataLst>
  </p:cSld>
  <p:clrMapOvr>
    <a:masterClrMapping/>
  </p:clrMapOvr>
  <p:transition advTm="512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272">
                                            <p:txEl>
                                              <p:pRg st="0" end="0"/>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272">
                                            <p:txEl>
                                              <p:pRg st="1" end="1"/>
                                            </p:txEl>
                                          </p:spTgt>
                                        </p:tgtEl>
                                        <p:attrNameLst>
                                          <p:attrName>ppt_c</p:attrName>
                                        </p:attrNameLst>
                                      </p:cBhvr>
                                      <p:to>
                                        <a:srgbClr val="B2B2B2"/>
                                      </p:to>
                                    </p:animClr>
                                  </p:sub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27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3" cstate="print"/>
          <a:srcRect/>
          <a:stretch>
            <a:fillRect/>
          </a:stretch>
        </p:blipFill>
        <p:spPr bwMode="auto">
          <a:xfrm>
            <a:off x="4530725" y="2149475"/>
            <a:ext cx="4430713" cy="4094163"/>
          </a:xfrm>
          <a:prstGeom prst="rect">
            <a:avLst/>
          </a:prstGeom>
          <a:noFill/>
          <a:ln w="9525">
            <a:noFill/>
            <a:miter lim="800000"/>
            <a:headEnd/>
            <a:tailEnd/>
          </a:ln>
        </p:spPr>
      </p:pic>
      <p:sp>
        <p:nvSpPr>
          <p:cNvPr id="10243" name="Rectangle 2"/>
          <p:cNvSpPr>
            <a:spLocks noGrp="1" noChangeArrowheads="1"/>
          </p:cNvSpPr>
          <p:nvPr>
            <p:ph type="title" idx="4294967295"/>
          </p:nvPr>
        </p:nvSpPr>
        <p:spPr>
          <a:xfrm>
            <a:off x="1247775" y="219075"/>
            <a:ext cx="7308850" cy="762000"/>
          </a:xfrm>
        </p:spPr>
        <p:txBody>
          <a:bodyPr/>
          <a:lstStyle/>
          <a:p>
            <a:r>
              <a:rPr lang="en-US" smtClean="0">
                <a:solidFill>
                  <a:schemeClr val="bg1"/>
                </a:solidFill>
              </a:rPr>
              <a:t>Course Objectives (UF)</a:t>
            </a:r>
          </a:p>
        </p:txBody>
      </p:sp>
      <p:pic>
        <p:nvPicPr>
          <p:cNvPr id="10244" name="Picture 7" descr="small gorilla"/>
          <p:cNvPicPr>
            <a:picLocks noChangeAspect="1" noChangeArrowheads="1"/>
          </p:cNvPicPr>
          <p:nvPr/>
        </p:nvPicPr>
        <p:blipFill>
          <a:blip r:embed="rId4" cstate="print"/>
          <a:srcRect/>
          <a:stretch>
            <a:fillRect/>
          </a:stretch>
        </p:blipFill>
        <p:spPr bwMode="auto">
          <a:xfrm>
            <a:off x="6197600" y="3405188"/>
            <a:ext cx="1089025" cy="1481137"/>
          </a:xfrm>
          <a:prstGeom prst="rect">
            <a:avLst/>
          </a:prstGeom>
          <a:noFill/>
          <a:ln w="9525">
            <a:solidFill>
              <a:schemeClr val="tx1"/>
            </a:solidFill>
            <a:miter lim="800000"/>
            <a:headEnd/>
            <a:tailEnd/>
          </a:ln>
        </p:spPr>
      </p:pic>
      <p:sp>
        <p:nvSpPr>
          <p:cNvPr id="10245" name="TextBox 3"/>
          <p:cNvSpPr txBox="1">
            <a:spLocks noChangeArrowheads="1"/>
          </p:cNvSpPr>
          <p:nvPr/>
        </p:nvSpPr>
        <p:spPr bwMode="auto">
          <a:xfrm>
            <a:off x="188913" y="1290638"/>
            <a:ext cx="4251325" cy="6310312"/>
          </a:xfrm>
          <a:prstGeom prst="rect">
            <a:avLst/>
          </a:prstGeom>
          <a:noFill/>
          <a:ln w="9525">
            <a:noFill/>
            <a:miter lim="800000"/>
            <a:headEnd/>
            <a:tailEnd/>
          </a:ln>
        </p:spPr>
        <p:txBody>
          <a:bodyPr>
            <a:spAutoFit/>
          </a:bodyPr>
          <a:lstStyle/>
          <a:p>
            <a:pPr marL="457200" indent="-457200"/>
            <a:r>
              <a:rPr lang="en-US" sz="2400"/>
              <a:t>Students will be:</a:t>
            </a:r>
          </a:p>
          <a:p>
            <a:pPr marL="457200" indent="-457200"/>
            <a:endParaRPr lang="en-US" sz="2000"/>
          </a:p>
          <a:p>
            <a:pPr marL="457200" indent="-457200">
              <a:buFont typeface="Tahoma" pitchFamily="34" charset="0"/>
              <a:buAutoNum type="arabicPeriod"/>
            </a:pPr>
            <a:r>
              <a:rPr lang="en-US" sz="2000"/>
              <a:t>Fluent in the language of adaptive management</a:t>
            </a:r>
          </a:p>
          <a:p>
            <a:pPr marL="457200" indent="-457200">
              <a:buFont typeface="Tahoma" pitchFamily="34" charset="0"/>
              <a:buAutoNum type="arabicPeriod"/>
            </a:pPr>
            <a:endParaRPr lang="en-US" sz="2000"/>
          </a:p>
          <a:p>
            <a:pPr marL="457200" indent="-457200">
              <a:buFont typeface="Tahoma" pitchFamily="34" charset="0"/>
              <a:buAutoNum type="arabicPeriod"/>
            </a:pPr>
            <a:r>
              <a:rPr lang="en-US" sz="2000"/>
              <a:t>Familiar with the all basic steps &amp; tools</a:t>
            </a:r>
          </a:p>
          <a:p>
            <a:pPr marL="457200" indent="-457200">
              <a:buFont typeface="Tahoma" pitchFamily="34" charset="0"/>
              <a:buAutoNum type="arabicPeriod"/>
            </a:pPr>
            <a:endParaRPr lang="en-US" sz="2000"/>
          </a:p>
          <a:p>
            <a:pPr marL="457200" indent="-457200">
              <a:buFont typeface="Tahoma" pitchFamily="34" charset="0"/>
              <a:buAutoNum type="arabicPeriod"/>
            </a:pPr>
            <a:r>
              <a:rPr lang="en-US" sz="2000"/>
              <a:t>Skilled at developing clear and useful visions, goals, objectives, and monitoring plans</a:t>
            </a:r>
          </a:p>
          <a:p>
            <a:pPr marL="457200" indent="-457200">
              <a:buFont typeface="Tahoma" pitchFamily="34" charset="0"/>
              <a:buAutoNum type="arabicPeriod"/>
            </a:pPr>
            <a:endParaRPr lang="en-US" sz="2000"/>
          </a:p>
          <a:p>
            <a:pPr marL="457200" indent="-457200">
              <a:buFont typeface="Tahoma" pitchFamily="34" charset="0"/>
              <a:buAutoNum type="arabicPeriod"/>
            </a:pPr>
            <a:r>
              <a:rPr lang="en-US" sz="2000"/>
              <a:t>Comfortable using several planning tools including Miradi, conceptual models, and results chains</a:t>
            </a:r>
          </a:p>
          <a:p>
            <a:pPr marL="457200" indent="-457200">
              <a:buFont typeface="Tahoma" pitchFamily="34" charset="0"/>
              <a:buAutoNum type="arabicPeriod"/>
            </a:pPr>
            <a:endParaRPr lang="en-US" sz="2000"/>
          </a:p>
          <a:p>
            <a:pPr marL="457200" indent="-457200">
              <a:buFont typeface="Tahoma" pitchFamily="34" charset="0"/>
              <a:buAutoNum type="arabicPeriod"/>
            </a:pPr>
            <a:endParaRPr lang="en-US" sz="2000"/>
          </a:p>
          <a:p>
            <a:pPr marL="457200" indent="-457200">
              <a:buFont typeface="Tahoma" pitchFamily="34" charset="0"/>
              <a:buAutoNum type="arabicPeriod"/>
            </a:pPr>
            <a:endParaRPr lang="en-US" sz="20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247775" y="219075"/>
            <a:ext cx="7308850" cy="762000"/>
          </a:xfrm>
        </p:spPr>
        <p:txBody>
          <a:bodyPr/>
          <a:lstStyle/>
          <a:p>
            <a:r>
              <a:rPr lang="en-US" smtClean="0">
                <a:solidFill>
                  <a:schemeClr val="bg1"/>
                </a:solidFill>
              </a:rPr>
              <a:t>Topics</a:t>
            </a:r>
          </a:p>
        </p:txBody>
      </p:sp>
      <p:sp>
        <p:nvSpPr>
          <p:cNvPr id="11267" name="TextBox 3"/>
          <p:cNvSpPr txBox="1">
            <a:spLocks noChangeArrowheads="1"/>
          </p:cNvSpPr>
          <p:nvPr/>
        </p:nvSpPr>
        <p:spPr bwMode="auto">
          <a:xfrm>
            <a:off x="188913" y="1290638"/>
            <a:ext cx="4251325" cy="1016000"/>
          </a:xfrm>
          <a:prstGeom prst="rect">
            <a:avLst/>
          </a:prstGeom>
          <a:noFill/>
          <a:ln w="9525">
            <a:noFill/>
            <a:miter lim="800000"/>
            <a:headEnd/>
            <a:tailEnd/>
          </a:ln>
        </p:spPr>
        <p:txBody>
          <a:bodyPr>
            <a:spAutoFit/>
          </a:bodyPr>
          <a:lstStyle/>
          <a:p>
            <a:pPr marL="457200" indent="-457200">
              <a:buFont typeface="Tahoma" pitchFamily="34" charset="0"/>
              <a:buAutoNum type="arabicPeriod"/>
            </a:pPr>
            <a:endParaRPr lang="en-US" sz="2000"/>
          </a:p>
          <a:p>
            <a:pPr marL="457200" indent="-457200">
              <a:buFont typeface="Tahoma" pitchFamily="34" charset="0"/>
              <a:buAutoNum type="arabicPeriod"/>
            </a:pPr>
            <a:endParaRPr lang="en-US" sz="2000"/>
          </a:p>
          <a:p>
            <a:pPr marL="457200" indent="-457200">
              <a:buFont typeface="Tahoma" pitchFamily="34" charset="0"/>
              <a:buAutoNum type="arabicPeriod"/>
            </a:pPr>
            <a:endParaRPr lang="en-US" sz="2000"/>
          </a:p>
        </p:txBody>
      </p:sp>
      <p:sp>
        <p:nvSpPr>
          <p:cNvPr id="9" name="TextBox 8"/>
          <p:cNvSpPr txBox="1"/>
          <p:nvPr/>
        </p:nvSpPr>
        <p:spPr>
          <a:xfrm>
            <a:off x="101600" y="1270000"/>
            <a:ext cx="3992563" cy="5908675"/>
          </a:xfrm>
          <a:prstGeom prst="rect">
            <a:avLst/>
          </a:prstGeom>
          <a:noFill/>
        </p:spPr>
        <p:txBody>
          <a:bodyPr>
            <a:spAutoFit/>
          </a:bodyPr>
          <a:lstStyle/>
          <a:p>
            <a:pPr marL="346075" indent="-346075">
              <a:spcBef>
                <a:spcPts val="1200"/>
              </a:spcBef>
              <a:buFont typeface="Arial" pitchFamily="34" charset="0"/>
              <a:buChar char="•"/>
              <a:defRPr/>
            </a:pPr>
            <a:r>
              <a:rPr lang="en-US" dirty="0"/>
              <a:t>Vision statements</a:t>
            </a:r>
          </a:p>
          <a:p>
            <a:pPr marL="346075" indent="-346075">
              <a:spcBef>
                <a:spcPts val="1200"/>
              </a:spcBef>
              <a:buFont typeface="Arial" pitchFamily="34" charset="0"/>
              <a:buChar char="•"/>
              <a:defRPr/>
            </a:pPr>
            <a:r>
              <a:rPr lang="en-US" dirty="0"/>
              <a:t>Stakeholder analysis</a:t>
            </a:r>
          </a:p>
          <a:p>
            <a:pPr marL="346075" indent="-346075">
              <a:spcBef>
                <a:spcPts val="1200"/>
              </a:spcBef>
              <a:buFont typeface="Arial" pitchFamily="34" charset="0"/>
              <a:buChar char="•"/>
              <a:defRPr/>
            </a:pPr>
            <a:r>
              <a:rPr lang="en-US" dirty="0"/>
              <a:t>Threats assessment</a:t>
            </a:r>
          </a:p>
          <a:p>
            <a:pPr marL="346075" indent="-346075">
              <a:spcBef>
                <a:spcPts val="1200"/>
              </a:spcBef>
              <a:buFont typeface="Arial" pitchFamily="34" charset="0"/>
              <a:buChar char="•"/>
              <a:defRPr/>
            </a:pPr>
            <a:r>
              <a:rPr lang="en-US" dirty="0"/>
              <a:t>Target selection</a:t>
            </a:r>
          </a:p>
          <a:p>
            <a:pPr marL="346075" indent="-346075">
              <a:spcBef>
                <a:spcPts val="1200"/>
              </a:spcBef>
              <a:buFont typeface="Arial" pitchFamily="34" charset="0"/>
              <a:buChar char="•"/>
              <a:defRPr/>
            </a:pPr>
            <a:r>
              <a:rPr lang="en-US" dirty="0"/>
              <a:t>Conceptual modeling &amp; results chains</a:t>
            </a:r>
          </a:p>
          <a:p>
            <a:pPr marL="346075" indent="-346075">
              <a:spcBef>
                <a:spcPts val="1200"/>
              </a:spcBef>
              <a:buFont typeface="Arial" pitchFamily="34" charset="0"/>
              <a:buChar char="•"/>
              <a:defRPr/>
            </a:pPr>
            <a:r>
              <a:rPr lang="en-US" dirty="0"/>
              <a:t>Goal &amp; objective setting</a:t>
            </a:r>
          </a:p>
          <a:p>
            <a:pPr marL="346075" indent="-346075">
              <a:spcBef>
                <a:spcPts val="1200"/>
              </a:spcBef>
              <a:buFont typeface="Arial" pitchFamily="34" charset="0"/>
              <a:buChar char="•"/>
              <a:defRPr/>
            </a:pPr>
            <a:r>
              <a:rPr lang="en-US" dirty="0"/>
              <a:t>Effectiveness monitoring</a:t>
            </a:r>
          </a:p>
          <a:p>
            <a:pPr>
              <a:spcBef>
                <a:spcPts val="1200"/>
              </a:spcBef>
              <a:buFont typeface="Arial" pitchFamily="34" charset="0"/>
              <a:buChar char="•"/>
              <a:defRPr/>
            </a:pPr>
            <a:endParaRPr lang="en-US" dirty="0"/>
          </a:p>
        </p:txBody>
      </p:sp>
      <p:grpSp>
        <p:nvGrpSpPr>
          <p:cNvPr id="2" name="Group 37"/>
          <p:cNvGrpSpPr>
            <a:grpSpLocks/>
          </p:cNvGrpSpPr>
          <p:nvPr/>
        </p:nvGrpSpPr>
        <p:grpSpPr bwMode="auto">
          <a:xfrm>
            <a:off x="173038" y="1311275"/>
            <a:ext cx="8758237" cy="1600200"/>
            <a:chOff x="172278" y="1311966"/>
            <a:chExt cx="8758361" cy="1598814"/>
          </a:xfrm>
        </p:grpSpPr>
        <p:sp>
          <p:nvSpPr>
            <p:cNvPr id="11278" name="TextBox 33"/>
            <p:cNvSpPr txBox="1">
              <a:spLocks noChangeArrowheads="1"/>
            </p:cNvSpPr>
            <p:nvPr/>
          </p:nvSpPr>
          <p:spPr bwMode="auto">
            <a:xfrm>
              <a:off x="4199020" y="1341120"/>
              <a:ext cx="4731619" cy="1569660"/>
            </a:xfrm>
            <a:prstGeom prst="rect">
              <a:avLst/>
            </a:prstGeom>
            <a:solidFill>
              <a:srgbClr val="FFFFCC"/>
            </a:solidFill>
            <a:ln w="9525">
              <a:solidFill>
                <a:schemeClr val="tx1"/>
              </a:solidFill>
              <a:miter lim="800000"/>
              <a:headEnd/>
              <a:tailEnd/>
            </a:ln>
          </p:spPr>
          <p:txBody>
            <a:bodyPr>
              <a:spAutoFit/>
            </a:bodyPr>
            <a:lstStyle/>
            <a:p>
              <a:pPr algn="ctr"/>
              <a:r>
                <a:rPr lang="en-US" sz="1600"/>
                <a:t>Restore &amp; preserve in perpetuity the ecological integrity of Somewhere National Park, so that its native species fulfill their ecological roles undiminished by human activities and exotic species, and the ecosystems of the park continue to provide critical services</a:t>
              </a:r>
            </a:p>
          </p:txBody>
        </p:sp>
        <p:sp>
          <p:nvSpPr>
            <p:cNvPr id="11279" name="Rectangle 34"/>
            <p:cNvSpPr>
              <a:spLocks noChangeArrowheads="1"/>
            </p:cNvSpPr>
            <p:nvPr/>
          </p:nvSpPr>
          <p:spPr bwMode="auto">
            <a:xfrm>
              <a:off x="172278" y="1311966"/>
              <a:ext cx="3458818" cy="410817"/>
            </a:xfrm>
            <a:prstGeom prst="rect">
              <a:avLst/>
            </a:prstGeom>
            <a:solidFill>
              <a:srgbClr val="FFFF00">
                <a:alpha val="30196"/>
              </a:srgbClr>
            </a:solidFill>
            <a:ln w="9525" algn="ctr">
              <a:solidFill>
                <a:schemeClr val="tx1"/>
              </a:solidFill>
              <a:round/>
              <a:headEnd/>
              <a:tailEnd/>
            </a:ln>
          </p:spPr>
          <p:txBody>
            <a:bodyPr/>
            <a:lstStyle/>
            <a:p>
              <a:pPr algn="r"/>
              <a:endParaRPr lang="en-US" sz="4400">
                <a:latin typeface="Tahoma" pitchFamily="34" charset="0"/>
              </a:endParaRPr>
            </a:p>
          </p:txBody>
        </p:sp>
      </p:grpSp>
      <p:grpSp>
        <p:nvGrpSpPr>
          <p:cNvPr id="3" name="Group 38"/>
          <p:cNvGrpSpPr>
            <a:grpSpLocks/>
          </p:cNvGrpSpPr>
          <p:nvPr/>
        </p:nvGrpSpPr>
        <p:grpSpPr bwMode="auto">
          <a:xfrm>
            <a:off x="165100" y="3035300"/>
            <a:ext cx="8734425" cy="1804988"/>
            <a:chOff x="165651" y="3035189"/>
            <a:chExt cx="8734353" cy="1805520"/>
          </a:xfrm>
        </p:grpSpPr>
        <p:pic>
          <p:nvPicPr>
            <p:cNvPr id="11276" name="Picture 2"/>
            <p:cNvPicPr>
              <a:picLocks noChangeAspect="1" noChangeArrowheads="1"/>
            </p:cNvPicPr>
            <p:nvPr/>
          </p:nvPicPr>
          <p:blipFill>
            <a:blip r:embed="rId4" cstate="print"/>
            <a:srcRect/>
            <a:stretch>
              <a:fillRect/>
            </a:stretch>
          </p:blipFill>
          <p:spPr bwMode="auto">
            <a:xfrm>
              <a:off x="4495799" y="3035189"/>
              <a:ext cx="4404205" cy="1805520"/>
            </a:xfrm>
            <a:prstGeom prst="rect">
              <a:avLst/>
            </a:prstGeom>
            <a:noFill/>
            <a:ln w="9525">
              <a:noFill/>
              <a:miter lim="800000"/>
              <a:headEnd/>
              <a:tailEnd/>
            </a:ln>
          </p:spPr>
        </p:pic>
        <p:sp>
          <p:nvSpPr>
            <p:cNvPr id="11277" name="Rectangle 35"/>
            <p:cNvSpPr>
              <a:spLocks noChangeArrowheads="1"/>
            </p:cNvSpPr>
            <p:nvPr/>
          </p:nvSpPr>
          <p:spPr bwMode="auto">
            <a:xfrm>
              <a:off x="165651" y="3637722"/>
              <a:ext cx="3756991" cy="881269"/>
            </a:xfrm>
            <a:prstGeom prst="rect">
              <a:avLst/>
            </a:prstGeom>
            <a:solidFill>
              <a:srgbClr val="FFFF00">
                <a:alpha val="30196"/>
              </a:srgbClr>
            </a:solidFill>
            <a:ln w="9525" algn="ctr">
              <a:solidFill>
                <a:schemeClr val="tx1"/>
              </a:solidFill>
              <a:round/>
              <a:headEnd/>
              <a:tailEnd/>
            </a:ln>
          </p:spPr>
          <p:txBody>
            <a:bodyPr/>
            <a:lstStyle/>
            <a:p>
              <a:pPr algn="r"/>
              <a:endParaRPr lang="en-US" sz="4400">
                <a:latin typeface="Tahoma" pitchFamily="34" charset="0"/>
              </a:endParaRPr>
            </a:p>
          </p:txBody>
        </p:sp>
      </p:grpSp>
      <p:grpSp>
        <p:nvGrpSpPr>
          <p:cNvPr id="4" name="Group 39"/>
          <p:cNvGrpSpPr>
            <a:grpSpLocks/>
          </p:cNvGrpSpPr>
          <p:nvPr/>
        </p:nvGrpSpPr>
        <p:grpSpPr bwMode="auto">
          <a:xfrm>
            <a:off x="173038" y="4651375"/>
            <a:ext cx="8839200" cy="2001838"/>
            <a:chOff x="172276" y="4651513"/>
            <a:chExt cx="8839644" cy="2001519"/>
          </a:xfrm>
        </p:grpSpPr>
        <p:grpSp>
          <p:nvGrpSpPr>
            <p:cNvPr id="11272" name="Group 32"/>
            <p:cNvGrpSpPr>
              <a:grpSpLocks/>
            </p:cNvGrpSpPr>
            <p:nvPr/>
          </p:nvGrpSpPr>
          <p:grpSpPr bwMode="auto">
            <a:xfrm>
              <a:off x="3860800" y="5087183"/>
              <a:ext cx="5151120" cy="1565849"/>
              <a:chOff x="3860800" y="5007671"/>
              <a:chExt cx="5151120" cy="1565849"/>
            </a:xfrm>
          </p:grpSpPr>
          <p:pic>
            <p:nvPicPr>
              <p:cNvPr id="11274" name="Picture 9" descr="http://www.inkas.com/tours/jpg_files/jpg_photos/galapagos/coral/frigate_bird.jpg"/>
              <p:cNvPicPr>
                <a:picLocks noChangeAspect="1" noChangeArrowheads="1"/>
              </p:cNvPicPr>
              <p:nvPr/>
            </p:nvPicPr>
            <p:blipFill>
              <a:blip r:embed="rId5" cstate="print"/>
              <a:srcRect/>
              <a:stretch>
                <a:fillRect/>
              </a:stretch>
            </p:blipFill>
            <p:spPr bwMode="auto">
              <a:xfrm>
                <a:off x="3860800" y="5106336"/>
                <a:ext cx="1788160" cy="1341454"/>
              </a:xfrm>
              <a:prstGeom prst="rect">
                <a:avLst/>
              </a:prstGeom>
              <a:noFill/>
              <a:ln w="28575">
                <a:solidFill>
                  <a:schemeClr val="tx1"/>
                </a:solidFill>
                <a:miter lim="800000"/>
                <a:headEnd/>
                <a:tailEnd/>
              </a:ln>
            </p:spPr>
          </p:pic>
          <p:sp>
            <p:nvSpPr>
              <p:cNvPr id="31" name="Content Placeholder 2"/>
              <p:cNvSpPr txBox="1">
                <a:spLocks/>
              </p:cNvSpPr>
              <p:nvPr/>
            </p:nvSpPr>
            <p:spPr bwMode="auto">
              <a:xfrm>
                <a:off x="5760557" y="5006907"/>
                <a:ext cx="3251363" cy="1566613"/>
              </a:xfrm>
              <a:prstGeom prst="rect">
                <a:avLst/>
              </a:prstGeom>
              <a:solidFill>
                <a:srgbClr val="FFFFCC"/>
              </a:solidFill>
              <a:ln w="9525">
                <a:solidFill>
                  <a:schemeClr val="tx1"/>
                </a:solidFill>
                <a:miter lim="800000"/>
                <a:headEnd/>
                <a:tailEnd/>
              </a:ln>
            </p:spPr>
            <p:txBody>
              <a:bodyPr/>
              <a:lstStyle/>
              <a:p>
                <a:pPr marL="114300" algn="ctr" eaLnBrk="0" hangingPunct="0">
                  <a:spcBef>
                    <a:spcPct val="20000"/>
                  </a:spcBef>
                  <a:buSzPct val="130000"/>
                  <a:defRPr/>
                </a:pPr>
                <a:r>
                  <a:rPr lang="en-US" sz="2000" kern="0" dirty="0">
                    <a:latin typeface="+mn-lt"/>
                  </a:rPr>
                  <a:t>By 2020, at least 100 pairs of nesting frigate birds are successfully reproducing in the Marine Reserve</a:t>
                </a:r>
              </a:p>
            </p:txBody>
          </p:sp>
        </p:grpSp>
        <p:sp>
          <p:nvSpPr>
            <p:cNvPr id="11273" name="Rectangle 36"/>
            <p:cNvSpPr>
              <a:spLocks noChangeArrowheads="1"/>
            </p:cNvSpPr>
            <p:nvPr/>
          </p:nvSpPr>
          <p:spPr bwMode="auto">
            <a:xfrm>
              <a:off x="172276" y="4651513"/>
              <a:ext cx="3220281" cy="834887"/>
            </a:xfrm>
            <a:prstGeom prst="rect">
              <a:avLst/>
            </a:prstGeom>
            <a:solidFill>
              <a:srgbClr val="FFFF00">
                <a:alpha val="30196"/>
              </a:srgbClr>
            </a:solidFill>
            <a:ln w="9525" algn="ctr">
              <a:solidFill>
                <a:schemeClr val="tx1"/>
              </a:solidFill>
              <a:round/>
              <a:headEnd/>
              <a:tailEnd/>
            </a:ln>
          </p:spPr>
          <p:txBody>
            <a:bodyPr/>
            <a:lstStyle/>
            <a:p>
              <a:pPr algn="r"/>
              <a:endParaRPr lang="en-US" sz="4400">
                <a:latin typeface="Tahoma" pitchFamily="34" charset="0"/>
              </a:endParaRPr>
            </a:p>
          </p:txBody>
        </p:sp>
      </p:grpSp>
    </p:spTree>
    <p:custDataLst>
      <p:tags r:id="rId1"/>
    </p:custDataLst>
  </p:cSld>
  <p:clrMapOvr>
    <a:masterClrMapping/>
  </p:clrMapOvr>
  <p:transition advTm="208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19200" y="104775"/>
            <a:ext cx="7640638" cy="944563"/>
          </a:xfrm>
        </p:spPr>
        <p:txBody>
          <a:bodyPr/>
          <a:lstStyle/>
          <a:p>
            <a:r>
              <a:rPr lang="en-US" sz="3000" smtClean="0"/>
              <a:t>The Conservation Leadership </a:t>
            </a:r>
            <a:br>
              <a:rPr lang="en-US" sz="3000" smtClean="0"/>
            </a:br>
            <a:r>
              <a:rPr lang="en-US" sz="3000" smtClean="0"/>
              <a:t>Practicum (CLP)</a:t>
            </a:r>
          </a:p>
        </p:txBody>
      </p:sp>
      <p:sp>
        <p:nvSpPr>
          <p:cNvPr id="15363" name="Rectangle 3"/>
          <p:cNvSpPr>
            <a:spLocks noGrp="1" noChangeArrowheads="1"/>
          </p:cNvSpPr>
          <p:nvPr>
            <p:ph type="body" idx="1"/>
          </p:nvPr>
        </p:nvSpPr>
        <p:spPr>
          <a:xfrm>
            <a:off x="174625" y="1587500"/>
            <a:ext cx="4672013" cy="3197225"/>
          </a:xfrm>
        </p:spPr>
        <p:txBody>
          <a:bodyPr/>
          <a:lstStyle/>
          <a:p>
            <a:r>
              <a:rPr lang="en-US" sz="2400" smtClean="0"/>
              <a:t>A unique two-week certificate course at the Monterey Institute of International Studies</a:t>
            </a:r>
          </a:p>
          <a:p>
            <a:endParaRPr lang="en-US" sz="2400" smtClean="0"/>
          </a:p>
          <a:p>
            <a:r>
              <a:rPr lang="en-US" sz="2400" smtClean="0"/>
              <a:t>Offered for the past 4 years to 85 students and mid-career professionals</a:t>
            </a:r>
          </a:p>
        </p:txBody>
      </p:sp>
      <p:pic>
        <p:nvPicPr>
          <p:cNvPr id="12292" name="Picture 5"/>
          <p:cNvPicPr>
            <a:picLocks noChangeAspect="1" noChangeArrowheads="1"/>
          </p:cNvPicPr>
          <p:nvPr/>
        </p:nvPicPr>
        <p:blipFill>
          <a:blip r:embed="rId4" cstate="print"/>
          <a:srcRect/>
          <a:stretch>
            <a:fillRect/>
          </a:stretch>
        </p:blipFill>
        <p:spPr bwMode="auto">
          <a:xfrm>
            <a:off x="4632325" y="2635250"/>
            <a:ext cx="4343400" cy="3071813"/>
          </a:xfrm>
          <a:prstGeom prst="rect">
            <a:avLst/>
          </a:prstGeom>
          <a:noFill/>
          <a:ln w="9525" algn="ctr">
            <a:solidFill>
              <a:schemeClr val="tx1"/>
            </a:solidFill>
            <a:miter lim="800000"/>
            <a:headEnd/>
            <a:tailEnd/>
          </a:ln>
        </p:spPr>
      </p:pic>
      <p:pic>
        <p:nvPicPr>
          <p:cNvPr id="12293" name="Picture 2" descr="wordmark_hr.jpg"/>
          <p:cNvPicPr>
            <a:picLocks noChangeAspect="1" noChangeArrowheads="1"/>
          </p:cNvPicPr>
          <p:nvPr/>
        </p:nvPicPr>
        <p:blipFill>
          <a:blip r:embed="rId5" cstate="print"/>
          <a:srcRect/>
          <a:stretch>
            <a:fillRect/>
          </a:stretch>
        </p:blipFill>
        <p:spPr bwMode="auto">
          <a:xfrm>
            <a:off x="4830763" y="1360488"/>
            <a:ext cx="4195762" cy="1176337"/>
          </a:xfrm>
          <a:prstGeom prst="rect">
            <a:avLst/>
          </a:prstGeom>
          <a:noFill/>
          <a:ln w="9525">
            <a:noFill/>
            <a:miter lim="800000"/>
            <a:headEnd/>
            <a:tailEnd/>
          </a:ln>
        </p:spPr>
      </p:pic>
    </p:spTree>
    <p:custDataLst>
      <p:tags r:id="rId1"/>
    </p:custDataLst>
  </p:cSld>
  <p:clrMapOvr>
    <a:masterClrMapping/>
  </p:clrMapOvr>
  <p:transition advTm="246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9200" y="104775"/>
            <a:ext cx="7640638" cy="944563"/>
          </a:xfrm>
        </p:spPr>
        <p:txBody>
          <a:bodyPr/>
          <a:lstStyle/>
          <a:p>
            <a:r>
              <a:rPr lang="en-US" sz="3000" smtClean="0"/>
              <a:t>The Conservation Leadership </a:t>
            </a:r>
            <a:br>
              <a:rPr lang="en-US" sz="3000" smtClean="0"/>
            </a:br>
            <a:r>
              <a:rPr lang="en-US" sz="3000" smtClean="0"/>
              <a:t>Practicum (CLP)</a:t>
            </a:r>
          </a:p>
        </p:txBody>
      </p:sp>
      <p:sp>
        <p:nvSpPr>
          <p:cNvPr id="640003" name="Rectangle 3"/>
          <p:cNvSpPr>
            <a:spLocks noGrp="1" noChangeArrowheads="1"/>
          </p:cNvSpPr>
          <p:nvPr>
            <p:ph type="body" idx="1"/>
          </p:nvPr>
        </p:nvSpPr>
        <p:spPr>
          <a:xfrm>
            <a:off x="374650" y="1550988"/>
            <a:ext cx="4511675" cy="3441700"/>
          </a:xfrm>
        </p:spPr>
        <p:txBody>
          <a:bodyPr/>
          <a:lstStyle/>
          <a:p>
            <a:r>
              <a:rPr lang="en-US" sz="2400" smtClean="0"/>
              <a:t>Delivering </a:t>
            </a:r>
            <a:r>
              <a:rPr lang="en-US" sz="2400" smtClean="0">
                <a:solidFill>
                  <a:srgbClr val="C00000"/>
                </a:solidFill>
              </a:rPr>
              <a:t>10 priority skills </a:t>
            </a:r>
            <a:r>
              <a:rPr lang="en-US" sz="2400" smtClean="0"/>
              <a:t>that environmental leaders need to direct successful projects and programs</a:t>
            </a:r>
          </a:p>
        </p:txBody>
      </p:sp>
      <p:pic>
        <p:nvPicPr>
          <p:cNvPr id="185347" name="Picture 3"/>
          <p:cNvPicPr>
            <a:picLocks noChangeAspect="1" noChangeArrowheads="1"/>
          </p:cNvPicPr>
          <p:nvPr/>
        </p:nvPicPr>
        <p:blipFill>
          <a:blip r:embed="rId4" cstate="print"/>
          <a:srcRect/>
          <a:stretch>
            <a:fillRect/>
          </a:stretch>
        </p:blipFill>
        <p:spPr bwMode="auto">
          <a:xfrm>
            <a:off x="5408613" y="1295400"/>
            <a:ext cx="2887662" cy="2752725"/>
          </a:xfrm>
          <a:prstGeom prst="rect">
            <a:avLst/>
          </a:prstGeom>
          <a:noFill/>
          <a:ln w="9525">
            <a:noFill/>
            <a:miter lim="800000"/>
            <a:headEnd/>
            <a:tailEnd/>
          </a:ln>
        </p:spPr>
      </p:pic>
      <p:pic>
        <p:nvPicPr>
          <p:cNvPr id="185348" name="Picture 4"/>
          <p:cNvPicPr>
            <a:picLocks noChangeAspect="1" noChangeArrowheads="1"/>
          </p:cNvPicPr>
          <p:nvPr/>
        </p:nvPicPr>
        <p:blipFill>
          <a:blip r:embed="rId5" cstate="print"/>
          <a:srcRect r="10762"/>
          <a:stretch>
            <a:fillRect/>
          </a:stretch>
        </p:blipFill>
        <p:spPr bwMode="auto">
          <a:xfrm>
            <a:off x="5065713" y="4130675"/>
            <a:ext cx="3573462" cy="2468563"/>
          </a:xfrm>
          <a:prstGeom prst="rect">
            <a:avLst/>
          </a:prstGeom>
          <a:noFill/>
          <a:ln w="9525">
            <a:noFill/>
            <a:miter lim="800000"/>
            <a:headEnd/>
            <a:tailEnd/>
          </a:ln>
        </p:spPr>
      </p:pic>
    </p:spTree>
    <p:custDataLst>
      <p:tags r:id="rId1"/>
    </p:custDataLst>
  </p:cSld>
  <p:clrMapOvr>
    <a:masterClrMapping/>
  </p:clrMapOvr>
  <p:transition advTm="381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85347"/>
                                        </p:tgtEl>
                                        <p:attrNameLst>
                                          <p:attrName>style.visibility</p:attrName>
                                        </p:attrNameLst>
                                      </p:cBhvr>
                                      <p:to>
                                        <p:strVal val="visible"/>
                                      </p:to>
                                    </p:set>
                                    <p:animEffect transition="in" filter="wipe(up)">
                                      <p:cBhvr>
                                        <p:cTn id="11" dur="500"/>
                                        <p:tgtEl>
                                          <p:spTgt spid="18534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5348"/>
                                        </p:tgtEl>
                                        <p:attrNameLst>
                                          <p:attrName>style.visibility</p:attrName>
                                        </p:attrNameLst>
                                      </p:cBhvr>
                                      <p:to>
                                        <p:strVal val="visible"/>
                                      </p:to>
                                    </p:set>
                                    <p:animEffect transition="in" filter="wipe(up)">
                                      <p:cBhvr>
                                        <p:cTn id="16" dur="5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47775" y="219075"/>
            <a:ext cx="7308850" cy="762000"/>
          </a:xfrm>
          <a:prstGeom prst="rect">
            <a:avLst/>
          </a:prstGeom>
          <a:noFill/>
          <a:ln w="9525">
            <a:noFill/>
            <a:miter lim="800000"/>
            <a:headEnd/>
            <a:tailEnd/>
          </a:ln>
        </p:spPr>
        <p:txBody>
          <a:bodyPr anchor="ctr"/>
          <a:lstStyle/>
          <a:p>
            <a:pPr eaLnBrk="0" hangingPunct="0">
              <a:defRPr/>
            </a:pPr>
            <a:r>
              <a:rPr lang="en-US" sz="3600" b="1" kern="0" dirty="0">
                <a:solidFill>
                  <a:schemeClr val="bg1"/>
                </a:solidFill>
                <a:latin typeface="+mj-lt"/>
                <a:ea typeface="+mj-ea"/>
                <a:cs typeface="+mj-cs"/>
              </a:rPr>
              <a:t>Highlights about AM courses</a:t>
            </a:r>
          </a:p>
        </p:txBody>
      </p:sp>
      <p:sp>
        <p:nvSpPr>
          <p:cNvPr id="3" name="TextBox 2"/>
          <p:cNvSpPr txBox="1">
            <a:spLocks noChangeArrowheads="1"/>
          </p:cNvSpPr>
          <p:nvPr/>
        </p:nvSpPr>
        <p:spPr bwMode="auto">
          <a:xfrm>
            <a:off x="101600" y="1270000"/>
            <a:ext cx="4257675" cy="4154488"/>
          </a:xfrm>
          <a:prstGeom prst="rect">
            <a:avLst/>
          </a:prstGeom>
          <a:noFill/>
          <a:ln w="9525">
            <a:noFill/>
            <a:miter lim="800000"/>
            <a:headEnd/>
            <a:tailEnd/>
          </a:ln>
        </p:spPr>
        <p:txBody>
          <a:bodyPr>
            <a:spAutoFit/>
          </a:bodyPr>
          <a:lstStyle/>
          <a:p>
            <a:pPr marL="346075" indent="-346075">
              <a:buFont typeface="Arial" pitchFamily="34" charset="0"/>
              <a:buChar char="•"/>
            </a:pPr>
            <a:r>
              <a:rPr lang="en-US" sz="2400"/>
              <a:t>Aimed at both grad students &amp; professionals</a:t>
            </a:r>
          </a:p>
          <a:p>
            <a:pPr marL="346075" indent="-346075">
              <a:buFont typeface="Arial" pitchFamily="34" charset="0"/>
              <a:buChar char="•"/>
            </a:pPr>
            <a:endParaRPr lang="en-US" sz="2400"/>
          </a:p>
          <a:p>
            <a:pPr marL="346075" indent="-346075">
              <a:buFont typeface="Arial" pitchFamily="34" charset="0"/>
              <a:buChar char="•"/>
            </a:pPr>
            <a:r>
              <a:rPr lang="en-US" sz="2400"/>
              <a:t>Heavy use of distance learning technology </a:t>
            </a:r>
          </a:p>
          <a:p>
            <a:pPr marL="346075" indent="-346075">
              <a:buFont typeface="Arial" pitchFamily="34" charset="0"/>
              <a:buChar char="•"/>
            </a:pPr>
            <a:endParaRPr lang="en-US" sz="2400"/>
          </a:p>
          <a:p>
            <a:pPr marL="346075" indent="-346075">
              <a:buFont typeface="Arial" pitchFamily="34" charset="0"/>
              <a:buChar char="•"/>
            </a:pPr>
            <a:r>
              <a:rPr lang="en-US" sz="2400"/>
              <a:t>Students apply principles to real life projects, produce useful conservation recommendations</a:t>
            </a:r>
            <a:endParaRPr lang="en-US" sz="2000"/>
          </a:p>
        </p:txBody>
      </p:sp>
      <p:pic>
        <p:nvPicPr>
          <p:cNvPr id="13316" name="Picture 8"/>
          <p:cNvPicPr>
            <a:picLocks noChangeAspect="1" noChangeArrowheads="1"/>
          </p:cNvPicPr>
          <p:nvPr/>
        </p:nvPicPr>
        <p:blipFill>
          <a:blip r:embed="rId4" cstate="print"/>
          <a:srcRect/>
          <a:stretch>
            <a:fillRect/>
          </a:stretch>
        </p:blipFill>
        <p:spPr bwMode="auto">
          <a:xfrm>
            <a:off x="4598988" y="3716338"/>
            <a:ext cx="3640137" cy="2909887"/>
          </a:xfrm>
          <a:prstGeom prst="rect">
            <a:avLst/>
          </a:prstGeom>
          <a:noFill/>
          <a:ln w="9525">
            <a:solidFill>
              <a:schemeClr val="tx1"/>
            </a:solidFill>
            <a:miter lim="800000"/>
            <a:headEnd/>
            <a:tailEnd/>
          </a:ln>
        </p:spPr>
      </p:pic>
      <p:pic>
        <p:nvPicPr>
          <p:cNvPr id="14341" name="Picture 12" descr="IMG_8183.JPG"/>
          <p:cNvPicPr>
            <a:picLocks noChangeAspect="1"/>
          </p:cNvPicPr>
          <p:nvPr/>
        </p:nvPicPr>
        <p:blipFill>
          <a:blip r:embed="rId5" cstate="print"/>
          <a:srcRect/>
          <a:stretch>
            <a:fillRect/>
          </a:stretch>
        </p:blipFill>
        <p:spPr bwMode="auto">
          <a:xfrm>
            <a:off x="6915150" y="1452563"/>
            <a:ext cx="1812925" cy="1549400"/>
          </a:xfrm>
          <a:prstGeom prst="rect">
            <a:avLst/>
          </a:prstGeom>
          <a:noFill/>
          <a:ln w="9525">
            <a:solidFill>
              <a:schemeClr val="tx1"/>
            </a:solidFill>
            <a:miter lim="800000"/>
            <a:headEnd/>
            <a:tailEnd/>
          </a:ln>
        </p:spPr>
      </p:pic>
      <p:pic>
        <p:nvPicPr>
          <p:cNvPr id="14342" name="Picture 4"/>
          <p:cNvPicPr>
            <a:picLocks noChangeAspect="1" noChangeArrowheads="1"/>
          </p:cNvPicPr>
          <p:nvPr/>
        </p:nvPicPr>
        <p:blipFill>
          <a:blip r:embed="rId6" cstate="print"/>
          <a:srcRect/>
          <a:stretch>
            <a:fillRect/>
          </a:stretch>
        </p:blipFill>
        <p:spPr bwMode="auto">
          <a:xfrm>
            <a:off x="4505325" y="1463675"/>
            <a:ext cx="2311400" cy="1543050"/>
          </a:xfrm>
          <a:prstGeom prst="rect">
            <a:avLst/>
          </a:prstGeom>
          <a:noFill/>
          <a:ln w="9525">
            <a:solidFill>
              <a:schemeClr val="tx1"/>
            </a:solidFill>
            <a:miter lim="800000"/>
            <a:headEnd/>
            <a:tailEnd/>
          </a:ln>
        </p:spPr>
      </p:pic>
      <p:sp>
        <p:nvSpPr>
          <p:cNvPr id="7" name="TextBox 6"/>
          <p:cNvSpPr txBox="1">
            <a:spLocks noChangeArrowheads="1"/>
          </p:cNvSpPr>
          <p:nvPr/>
        </p:nvSpPr>
        <p:spPr bwMode="auto">
          <a:xfrm>
            <a:off x="4492625" y="3154363"/>
            <a:ext cx="1377950" cy="522287"/>
          </a:xfrm>
          <a:prstGeom prst="rect">
            <a:avLst/>
          </a:prstGeom>
          <a:noFill/>
          <a:ln w="9525">
            <a:noFill/>
            <a:miter lim="800000"/>
            <a:headEnd/>
            <a:tailEnd/>
          </a:ln>
        </p:spPr>
        <p:txBody>
          <a:bodyPr wrap="none">
            <a:spAutoFit/>
          </a:bodyPr>
          <a:lstStyle/>
          <a:p>
            <a:r>
              <a:rPr lang="en-US">
                <a:solidFill>
                  <a:srgbClr val="C00000"/>
                </a:solidFill>
              </a:rPr>
              <a:t>Webex</a:t>
            </a:r>
          </a:p>
        </p:txBody>
      </p:sp>
    </p:spTree>
    <p:custDataLst>
      <p:tags r:id="rId1"/>
    </p:custDataLst>
  </p:cSld>
  <p:clrMapOvr>
    <a:masterClrMapping/>
  </p:clrMapOvr>
  <p:transition advTm="448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solidFill>
                  <a:schemeClr val="bg1"/>
                </a:solidFill>
              </a:rPr>
              <a:t>CLP’s Three Strategies</a:t>
            </a:r>
          </a:p>
        </p:txBody>
      </p:sp>
      <p:sp>
        <p:nvSpPr>
          <p:cNvPr id="15363" name="AutoShape 3"/>
          <p:cNvSpPr>
            <a:spLocks noChangeArrowheads="1"/>
          </p:cNvSpPr>
          <p:nvPr/>
        </p:nvSpPr>
        <p:spPr bwMode="auto">
          <a:xfrm>
            <a:off x="2768600" y="2743200"/>
            <a:ext cx="3606800" cy="2400300"/>
          </a:xfrm>
          <a:prstGeom prst="triangle">
            <a:avLst>
              <a:gd name="adj" fmla="val 50000"/>
            </a:avLst>
          </a:prstGeom>
          <a:solidFill>
            <a:srgbClr val="3399FF"/>
          </a:solidFill>
          <a:ln w="9525" algn="ctr">
            <a:noFill/>
            <a:miter lim="800000"/>
            <a:headEnd/>
            <a:tailEnd/>
          </a:ln>
        </p:spPr>
        <p:txBody>
          <a:bodyPr wrap="none" anchor="ctr">
            <a:spAutoFit/>
          </a:bodyPr>
          <a:lstStyle/>
          <a:p>
            <a:endParaRPr lang="en-US"/>
          </a:p>
        </p:txBody>
      </p:sp>
      <p:sp>
        <p:nvSpPr>
          <p:cNvPr id="15364" name="Text Box 7"/>
          <p:cNvSpPr txBox="1">
            <a:spLocks noChangeArrowheads="1"/>
          </p:cNvSpPr>
          <p:nvPr/>
        </p:nvSpPr>
        <p:spPr bwMode="auto">
          <a:xfrm>
            <a:off x="4025900" y="3835400"/>
            <a:ext cx="1092200" cy="641350"/>
          </a:xfrm>
          <a:prstGeom prst="rect">
            <a:avLst/>
          </a:prstGeom>
          <a:noFill/>
          <a:ln w="9525" algn="ctr">
            <a:noFill/>
            <a:miter lim="800000"/>
            <a:headEnd/>
            <a:tailEnd/>
          </a:ln>
        </p:spPr>
        <p:txBody>
          <a:bodyPr>
            <a:spAutoFit/>
          </a:bodyPr>
          <a:lstStyle/>
          <a:p>
            <a:pPr algn="ctr">
              <a:spcBef>
                <a:spcPct val="50000"/>
              </a:spcBef>
            </a:pPr>
            <a:r>
              <a:rPr lang="en-US" sz="3600" b="1">
                <a:solidFill>
                  <a:srgbClr val="000099"/>
                </a:solidFill>
              </a:rPr>
              <a:t>CLP</a:t>
            </a:r>
          </a:p>
        </p:txBody>
      </p:sp>
      <p:grpSp>
        <p:nvGrpSpPr>
          <p:cNvPr id="2" name="Group 14"/>
          <p:cNvGrpSpPr>
            <a:grpSpLocks/>
          </p:cNvGrpSpPr>
          <p:nvPr/>
        </p:nvGrpSpPr>
        <p:grpSpPr bwMode="auto">
          <a:xfrm>
            <a:off x="4664075" y="4699000"/>
            <a:ext cx="4238625" cy="2016125"/>
            <a:chOff x="4663440" y="4699000"/>
            <a:chExt cx="4239260" cy="2016760"/>
          </a:xfrm>
        </p:grpSpPr>
        <p:sp>
          <p:nvSpPr>
            <p:cNvPr id="15374" name="Text Box 4"/>
            <p:cNvSpPr txBox="1">
              <a:spLocks noChangeArrowheads="1"/>
            </p:cNvSpPr>
            <p:nvPr/>
          </p:nvSpPr>
          <p:spPr bwMode="auto">
            <a:xfrm>
              <a:off x="6362700" y="4699000"/>
              <a:ext cx="2540000" cy="1190625"/>
            </a:xfrm>
            <a:prstGeom prst="rect">
              <a:avLst/>
            </a:prstGeom>
            <a:noFill/>
            <a:ln w="9525" algn="ctr">
              <a:noFill/>
              <a:miter lim="800000"/>
              <a:headEnd/>
              <a:tailEnd/>
            </a:ln>
          </p:spPr>
          <p:txBody>
            <a:bodyPr>
              <a:spAutoFit/>
            </a:bodyPr>
            <a:lstStyle/>
            <a:p>
              <a:pPr algn="ctr">
                <a:spcBef>
                  <a:spcPct val="50000"/>
                </a:spcBef>
              </a:pPr>
              <a:r>
                <a:rPr lang="en-US" sz="3600" b="1">
                  <a:solidFill>
                    <a:schemeClr val="accent2"/>
                  </a:solidFill>
                </a:rPr>
                <a:t>Project Site Visits</a:t>
              </a:r>
            </a:p>
          </p:txBody>
        </p:sp>
        <p:pic>
          <p:nvPicPr>
            <p:cNvPr id="15375" name="Picture 5"/>
            <p:cNvPicPr>
              <a:picLocks noChangeAspect="1" noChangeArrowheads="1"/>
            </p:cNvPicPr>
            <p:nvPr/>
          </p:nvPicPr>
          <p:blipFill>
            <a:blip r:embed="rId3" cstate="print"/>
            <a:srcRect/>
            <a:stretch>
              <a:fillRect/>
            </a:stretch>
          </p:blipFill>
          <p:spPr bwMode="auto">
            <a:xfrm>
              <a:off x="4663440" y="5189304"/>
              <a:ext cx="1625600" cy="1526456"/>
            </a:xfrm>
            <a:prstGeom prst="rect">
              <a:avLst/>
            </a:prstGeom>
            <a:noFill/>
            <a:ln w="9525" algn="ctr">
              <a:solidFill>
                <a:schemeClr val="tx1"/>
              </a:solidFill>
              <a:miter lim="800000"/>
              <a:headEnd/>
              <a:tailEnd/>
            </a:ln>
          </p:spPr>
        </p:pic>
      </p:grpSp>
      <p:grpSp>
        <p:nvGrpSpPr>
          <p:cNvPr id="3" name="Group 17"/>
          <p:cNvGrpSpPr>
            <a:grpSpLocks/>
          </p:cNvGrpSpPr>
          <p:nvPr/>
        </p:nvGrpSpPr>
        <p:grpSpPr bwMode="auto">
          <a:xfrm>
            <a:off x="3340100" y="1447800"/>
            <a:ext cx="5335588" cy="3005138"/>
            <a:chOff x="3340100" y="1447800"/>
            <a:chExt cx="5335588" cy="3005138"/>
          </a:xfrm>
        </p:grpSpPr>
        <p:sp>
          <p:nvSpPr>
            <p:cNvPr id="15371" name="Text Box 6"/>
            <p:cNvSpPr txBox="1">
              <a:spLocks noChangeArrowheads="1"/>
            </p:cNvSpPr>
            <p:nvPr/>
          </p:nvSpPr>
          <p:spPr bwMode="auto">
            <a:xfrm>
              <a:off x="3340100" y="1447800"/>
              <a:ext cx="2463828" cy="1190419"/>
            </a:xfrm>
            <a:prstGeom prst="rect">
              <a:avLst/>
            </a:prstGeom>
            <a:noFill/>
            <a:ln w="9525" algn="ctr">
              <a:noFill/>
              <a:miter lim="800000"/>
              <a:headEnd/>
              <a:tailEnd/>
            </a:ln>
          </p:spPr>
          <p:txBody>
            <a:bodyPr>
              <a:spAutoFit/>
            </a:bodyPr>
            <a:lstStyle/>
            <a:p>
              <a:pPr algn="ctr">
                <a:spcBef>
                  <a:spcPct val="50000"/>
                </a:spcBef>
              </a:pPr>
              <a:r>
                <a:rPr lang="en-US" sz="3600" b="1">
                  <a:solidFill>
                    <a:schemeClr val="accent2"/>
                  </a:solidFill>
                </a:rPr>
                <a:t>Hands-on Training</a:t>
              </a:r>
            </a:p>
          </p:txBody>
        </p:sp>
        <p:pic>
          <p:nvPicPr>
            <p:cNvPr id="15372" name="Picture 3"/>
            <p:cNvPicPr>
              <a:picLocks noChangeAspect="1" noChangeArrowheads="1"/>
            </p:cNvPicPr>
            <p:nvPr/>
          </p:nvPicPr>
          <p:blipFill>
            <a:blip r:embed="rId4" cstate="print"/>
            <a:srcRect/>
            <a:stretch>
              <a:fillRect/>
            </a:stretch>
          </p:blipFill>
          <p:spPr bwMode="auto">
            <a:xfrm>
              <a:off x="5902989" y="1632465"/>
              <a:ext cx="2772699" cy="1648898"/>
            </a:xfrm>
            <a:prstGeom prst="rect">
              <a:avLst/>
            </a:prstGeom>
            <a:noFill/>
            <a:ln w="9525">
              <a:solidFill>
                <a:schemeClr val="tx1"/>
              </a:solidFill>
              <a:miter lim="800000"/>
              <a:headEnd/>
              <a:tailEnd/>
            </a:ln>
          </p:spPr>
        </p:pic>
        <p:pic>
          <p:nvPicPr>
            <p:cNvPr id="15373" name="Picture 5"/>
            <p:cNvPicPr>
              <a:picLocks noChangeAspect="1" noChangeArrowheads="1"/>
            </p:cNvPicPr>
            <p:nvPr/>
          </p:nvPicPr>
          <p:blipFill>
            <a:blip r:embed="rId5" cstate="print"/>
            <a:srcRect/>
            <a:stretch>
              <a:fillRect/>
            </a:stretch>
          </p:blipFill>
          <p:spPr bwMode="auto">
            <a:xfrm>
              <a:off x="6362700" y="3036888"/>
              <a:ext cx="1887538" cy="1416050"/>
            </a:xfrm>
            <a:prstGeom prst="rect">
              <a:avLst/>
            </a:prstGeom>
            <a:noFill/>
            <a:ln w="9525">
              <a:solidFill>
                <a:schemeClr val="tx1"/>
              </a:solidFill>
              <a:miter lim="800000"/>
              <a:headEnd/>
              <a:tailEnd/>
            </a:ln>
          </p:spPr>
        </p:pic>
      </p:grpSp>
      <p:grpSp>
        <p:nvGrpSpPr>
          <p:cNvPr id="4" name="Group 16"/>
          <p:cNvGrpSpPr>
            <a:grpSpLocks/>
          </p:cNvGrpSpPr>
          <p:nvPr/>
        </p:nvGrpSpPr>
        <p:grpSpPr bwMode="auto">
          <a:xfrm>
            <a:off x="190500" y="2260600"/>
            <a:ext cx="2728913" cy="3629025"/>
            <a:chOff x="190500" y="2260283"/>
            <a:chExt cx="2728666" cy="3629342"/>
          </a:xfrm>
        </p:grpSpPr>
        <p:sp>
          <p:nvSpPr>
            <p:cNvPr id="15368" name="Text Box 5"/>
            <p:cNvSpPr txBox="1">
              <a:spLocks noChangeArrowheads="1"/>
            </p:cNvSpPr>
            <p:nvPr/>
          </p:nvSpPr>
          <p:spPr bwMode="auto">
            <a:xfrm>
              <a:off x="190500" y="4699110"/>
              <a:ext cx="2463933" cy="1190515"/>
            </a:xfrm>
            <a:prstGeom prst="rect">
              <a:avLst/>
            </a:prstGeom>
            <a:noFill/>
            <a:ln w="9525" algn="ctr">
              <a:noFill/>
              <a:miter lim="800000"/>
              <a:headEnd/>
              <a:tailEnd/>
            </a:ln>
          </p:spPr>
          <p:txBody>
            <a:bodyPr>
              <a:spAutoFit/>
            </a:bodyPr>
            <a:lstStyle/>
            <a:p>
              <a:pPr algn="ctr">
                <a:spcBef>
                  <a:spcPct val="50000"/>
                </a:spcBef>
              </a:pPr>
              <a:r>
                <a:rPr lang="en-US" sz="3600" b="1">
                  <a:solidFill>
                    <a:schemeClr val="accent2"/>
                  </a:solidFill>
                </a:rPr>
                <a:t>“Meet the Leader”</a:t>
              </a:r>
            </a:p>
          </p:txBody>
        </p:sp>
        <p:pic>
          <p:nvPicPr>
            <p:cNvPr id="15369" name="Picture 8"/>
            <p:cNvPicPr>
              <a:picLocks noChangeAspect="1" noChangeArrowheads="1"/>
            </p:cNvPicPr>
            <p:nvPr/>
          </p:nvPicPr>
          <p:blipFill>
            <a:blip r:embed="rId6" cstate="print"/>
            <a:srcRect/>
            <a:stretch>
              <a:fillRect/>
            </a:stretch>
          </p:blipFill>
          <p:spPr bwMode="auto">
            <a:xfrm flipH="1">
              <a:off x="323857" y="2260283"/>
              <a:ext cx="1854958" cy="1456747"/>
            </a:xfrm>
            <a:prstGeom prst="rect">
              <a:avLst/>
            </a:prstGeom>
            <a:noFill/>
            <a:ln w="9525" algn="ctr">
              <a:solidFill>
                <a:schemeClr val="tx1"/>
              </a:solidFill>
              <a:miter lim="800000"/>
              <a:headEnd/>
              <a:tailEnd/>
            </a:ln>
          </p:spPr>
        </p:pic>
        <p:pic>
          <p:nvPicPr>
            <p:cNvPr id="15370" name="Picture 5"/>
            <p:cNvPicPr>
              <a:picLocks noChangeAspect="1" noChangeArrowheads="1"/>
            </p:cNvPicPr>
            <p:nvPr/>
          </p:nvPicPr>
          <p:blipFill>
            <a:blip r:embed="rId7" cstate="print"/>
            <a:srcRect b="18839"/>
            <a:stretch>
              <a:fillRect/>
            </a:stretch>
          </p:blipFill>
          <p:spPr bwMode="auto">
            <a:xfrm>
              <a:off x="1520190" y="3075939"/>
              <a:ext cx="1398976" cy="1633221"/>
            </a:xfrm>
            <a:prstGeom prst="rect">
              <a:avLst/>
            </a:prstGeom>
            <a:noFill/>
            <a:ln w="9525" algn="ctr">
              <a:solidFill>
                <a:schemeClr val="tx1"/>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5"/>
</p:tagLst>
</file>

<file path=ppt/tags/tag2.xml><?xml version="1.0" encoding="utf-8"?>
<p:tagLst xmlns:a="http://schemas.openxmlformats.org/drawingml/2006/main" xmlns:r="http://schemas.openxmlformats.org/officeDocument/2006/relationships" xmlns:p="http://schemas.openxmlformats.org/presentationml/2006/main">
  <p:tag name="TIMING" val="|7|6.7"/>
</p:tagLst>
</file>

<file path=ppt/tags/tag3.xml><?xml version="1.0" encoding="utf-8"?>
<p:tagLst xmlns:a="http://schemas.openxmlformats.org/drawingml/2006/main" xmlns:r="http://schemas.openxmlformats.org/officeDocument/2006/relationships" xmlns:p="http://schemas.openxmlformats.org/presentationml/2006/main">
  <p:tag name="TIMING" val="|9.5|6.9|9.4|19.1"/>
</p:tagLst>
</file>

<file path=ppt/tags/tag4.xml><?xml version="1.0" encoding="utf-8"?>
<p:tagLst xmlns:a="http://schemas.openxmlformats.org/drawingml/2006/main" xmlns:r="http://schemas.openxmlformats.org/officeDocument/2006/relationships" xmlns:p="http://schemas.openxmlformats.org/presentationml/2006/main">
  <p:tag name="TIMING" val="|7.3|4|3.8"/>
</p:tagLst>
</file>

<file path=ppt/tags/tag5.xml><?xml version="1.0" encoding="utf-8"?>
<p:tagLst xmlns:a="http://schemas.openxmlformats.org/drawingml/2006/main" xmlns:r="http://schemas.openxmlformats.org/officeDocument/2006/relationships" xmlns:p="http://schemas.openxmlformats.org/presentationml/2006/main">
  <p:tag name="TIMING" val="|6.6|10"/>
</p:tagLst>
</file>

<file path=ppt/tags/tag6.xml><?xml version="1.0" encoding="utf-8"?>
<p:tagLst xmlns:a="http://schemas.openxmlformats.org/drawingml/2006/main" xmlns:r="http://schemas.openxmlformats.org/officeDocument/2006/relationships" xmlns:p="http://schemas.openxmlformats.org/presentationml/2006/main">
  <p:tag name="TIMING" val="|11|11.5"/>
</p:tagLst>
</file>

<file path=ppt/tags/tag7.xml><?xml version="1.0" encoding="utf-8"?>
<p:tagLst xmlns:a="http://schemas.openxmlformats.org/drawingml/2006/main" xmlns:r="http://schemas.openxmlformats.org/officeDocument/2006/relationships" xmlns:p="http://schemas.openxmlformats.org/presentationml/2006/main">
  <p:tag name="TIMING" val="|20.2|9.4"/>
</p:tagLst>
</file>

<file path=ppt/tags/tag8.xml><?xml version="1.0" encoding="utf-8"?>
<p:tagLst xmlns:a="http://schemas.openxmlformats.org/drawingml/2006/main" xmlns:r="http://schemas.openxmlformats.org/officeDocument/2006/relationships" xmlns:p="http://schemas.openxmlformats.org/presentationml/2006/main">
  <p:tag name="TIMING" val="|9.3|7.5"/>
</p:tagLst>
</file>

<file path=ppt/theme/theme1.xml><?xml version="1.0" encoding="utf-8"?>
<a:theme xmlns:a="http://schemas.openxmlformats.org/drawingml/2006/main" name="2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Tahom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S_Theme">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am Charte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FOS_Theme</Template>
  <TotalTime>16879</TotalTime>
  <Words>1275</Words>
  <Application>Microsoft Office PowerPoint</Application>
  <PresentationFormat>On-screen Show (4:3)</PresentationFormat>
  <Paragraphs>169</Paragraphs>
  <Slides>14</Slides>
  <Notes>14</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Comic Sans MS</vt:lpstr>
      <vt:lpstr>Arial</vt:lpstr>
      <vt:lpstr>Tahoma</vt:lpstr>
      <vt:lpstr>Wingdings</vt:lpstr>
      <vt:lpstr>Times New Roman</vt:lpstr>
      <vt:lpstr>Wildlife</vt:lpstr>
      <vt:lpstr>2_LLP_cream_and_sugar</vt:lpstr>
      <vt:lpstr>FOS_Theme</vt:lpstr>
      <vt:lpstr>Team Charter</vt:lpstr>
      <vt:lpstr>Slide 1</vt:lpstr>
      <vt:lpstr> </vt:lpstr>
      <vt:lpstr>Semester-long course</vt:lpstr>
      <vt:lpstr>Course Objectives (UF)</vt:lpstr>
      <vt:lpstr>Topics</vt:lpstr>
      <vt:lpstr>The Conservation Leadership  Practicum (CLP)</vt:lpstr>
      <vt:lpstr>The Conservation Leadership  Practicum (CLP)</vt:lpstr>
      <vt:lpstr>Slide 8</vt:lpstr>
      <vt:lpstr>CLP’s Three Strategies</vt:lpstr>
      <vt:lpstr>Two examples in a growing list</vt:lpstr>
      <vt:lpstr>Vision for Training Emerging Leaders</vt:lpstr>
      <vt:lpstr>Slide 12</vt:lpstr>
      <vt:lpstr>A strategy for reaching the vision</vt:lpstr>
      <vt:lpstr>Opportunities to link to the network</vt:lpstr>
    </vt:vector>
  </TitlesOfParts>
  <Company>Wildlife Conservation Society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Conservation Landscapes</dc:title>
  <dc:creator> </dc:creator>
  <cp:lastModifiedBy>Karl Didier</cp:lastModifiedBy>
  <cp:revision>661</cp:revision>
  <dcterms:created xsi:type="dcterms:W3CDTF">2006-06-19T14:18:34Z</dcterms:created>
  <dcterms:modified xsi:type="dcterms:W3CDTF">2010-05-05T05:25:29Z</dcterms:modified>
</cp:coreProperties>
</file>