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49" r:id="rId3"/>
    <p:sldMasterId id="2147483789" r:id="rId4"/>
    <p:sldMasterId id="2147483826" r:id="rId5"/>
  </p:sldMasterIdLst>
  <p:notesMasterIdLst>
    <p:notesMasterId r:id="rId33"/>
  </p:notesMasterIdLst>
  <p:sldIdLst>
    <p:sldId id="257" r:id="rId6"/>
    <p:sldId id="258" r:id="rId7"/>
    <p:sldId id="296" r:id="rId8"/>
    <p:sldId id="297" r:id="rId9"/>
    <p:sldId id="261" r:id="rId10"/>
    <p:sldId id="285" r:id="rId11"/>
    <p:sldId id="271" r:id="rId12"/>
    <p:sldId id="284" r:id="rId13"/>
    <p:sldId id="270" r:id="rId14"/>
    <p:sldId id="303" r:id="rId15"/>
    <p:sldId id="300" r:id="rId16"/>
    <p:sldId id="309" r:id="rId17"/>
    <p:sldId id="306" r:id="rId18"/>
    <p:sldId id="314" r:id="rId19"/>
    <p:sldId id="315" r:id="rId20"/>
    <p:sldId id="313" r:id="rId21"/>
    <p:sldId id="316" r:id="rId22"/>
    <p:sldId id="318" r:id="rId23"/>
    <p:sldId id="319" r:id="rId24"/>
    <p:sldId id="321" r:id="rId25"/>
    <p:sldId id="322" r:id="rId26"/>
    <p:sldId id="320" r:id="rId27"/>
    <p:sldId id="317" r:id="rId28"/>
    <p:sldId id="323" r:id="rId29"/>
    <p:sldId id="324" r:id="rId30"/>
    <p:sldId id="325" r:id="rId31"/>
    <p:sldId id="32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625" autoAdjust="0"/>
  </p:normalViewPr>
  <p:slideViewPr>
    <p:cSldViewPr>
      <p:cViewPr varScale="1">
        <p:scale>
          <a:sx n="73" d="100"/>
          <a:sy n="73" d="100"/>
        </p:scale>
        <p:origin x="-121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DA0B16-7EF4-4E11-A8BF-D12F7FAD8ADB}" type="datetimeFigureOut">
              <a:rPr lang="en-US" smtClean="0"/>
              <a:t>10/22/2014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8CADB9-0AC4-4E04-88E4-EA4EDFC8501A}" type="slidenum">
              <a:rPr lang="en-US" smtClean="0"/>
              <a:t>‹#›</a:t>
            </a:fld>
            <a:endParaRPr lang="en-US"/>
          </a:p>
        </p:txBody>
      </p:sp>
    </p:spTree>
    <p:extLst>
      <p:ext uri="{BB962C8B-B14F-4D97-AF65-F5344CB8AC3E}">
        <p14:creationId xmlns:p14="http://schemas.microsoft.com/office/powerpoint/2010/main" val="231881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16" eaLnBrk="0" hangingPunct="0">
              <a:defRPr>
                <a:solidFill>
                  <a:schemeClr val="tx1"/>
                </a:solidFill>
                <a:latin typeface="Arial" charset="0"/>
              </a:defRPr>
            </a:lvl1pPr>
            <a:lvl2pPr marL="721776" indent="-277606" defTabSz="913016" eaLnBrk="0" hangingPunct="0">
              <a:defRPr>
                <a:solidFill>
                  <a:schemeClr val="tx1"/>
                </a:solidFill>
                <a:latin typeface="Arial" charset="0"/>
              </a:defRPr>
            </a:lvl2pPr>
            <a:lvl3pPr marL="1110425" indent="-222085" defTabSz="913016" eaLnBrk="0" hangingPunct="0">
              <a:defRPr>
                <a:solidFill>
                  <a:schemeClr val="tx1"/>
                </a:solidFill>
                <a:latin typeface="Arial" charset="0"/>
              </a:defRPr>
            </a:lvl3pPr>
            <a:lvl4pPr marL="1554594" indent="-222085" defTabSz="913016" eaLnBrk="0" hangingPunct="0">
              <a:defRPr>
                <a:solidFill>
                  <a:schemeClr val="tx1"/>
                </a:solidFill>
                <a:latin typeface="Arial" charset="0"/>
              </a:defRPr>
            </a:lvl4pPr>
            <a:lvl5pPr marL="1998764" indent="-222085" defTabSz="913016" eaLnBrk="0" hangingPunct="0">
              <a:defRPr>
                <a:solidFill>
                  <a:schemeClr val="tx1"/>
                </a:solidFill>
                <a:latin typeface="Arial" charset="0"/>
              </a:defRPr>
            </a:lvl5pPr>
            <a:lvl6pPr marL="2442934" indent="-222085" defTabSz="913016" eaLnBrk="0" fontAlgn="base" hangingPunct="0">
              <a:spcBef>
                <a:spcPct val="0"/>
              </a:spcBef>
              <a:spcAft>
                <a:spcPct val="0"/>
              </a:spcAft>
              <a:defRPr>
                <a:solidFill>
                  <a:schemeClr val="tx1"/>
                </a:solidFill>
                <a:latin typeface="Arial" charset="0"/>
              </a:defRPr>
            </a:lvl6pPr>
            <a:lvl7pPr marL="2887104" indent="-222085" defTabSz="913016" eaLnBrk="0" fontAlgn="base" hangingPunct="0">
              <a:spcBef>
                <a:spcPct val="0"/>
              </a:spcBef>
              <a:spcAft>
                <a:spcPct val="0"/>
              </a:spcAft>
              <a:defRPr>
                <a:solidFill>
                  <a:schemeClr val="tx1"/>
                </a:solidFill>
                <a:latin typeface="Arial" charset="0"/>
              </a:defRPr>
            </a:lvl7pPr>
            <a:lvl8pPr marL="3331274" indent="-222085" defTabSz="913016" eaLnBrk="0" fontAlgn="base" hangingPunct="0">
              <a:spcBef>
                <a:spcPct val="0"/>
              </a:spcBef>
              <a:spcAft>
                <a:spcPct val="0"/>
              </a:spcAft>
              <a:defRPr>
                <a:solidFill>
                  <a:schemeClr val="tx1"/>
                </a:solidFill>
                <a:latin typeface="Arial" charset="0"/>
              </a:defRPr>
            </a:lvl8pPr>
            <a:lvl9pPr marL="3775443" indent="-222085" defTabSz="913016" eaLnBrk="0" fontAlgn="base" hangingPunct="0">
              <a:spcBef>
                <a:spcPct val="0"/>
              </a:spcBef>
              <a:spcAft>
                <a:spcPct val="0"/>
              </a:spcAft>
              <a:defRPr>
                <a:solidFill>
                  <a:schemeClr val="tx1"/>
                </a:solidFill>
                <a:latin typeface="Arial" charset="0"/>
              </a:defRPr>
            </a:lvl9pPr>
          </a:lstStyle>
          <a:p>
            <a:pPr eaLnBrk="1" hangingPunct="1"/>
            <a:fld id="{DF1EBE45-E63F-40CC-9237-B2A54C56B69C}" type="slidenum">
              <a:rPr lang="en-US">
                <a:solidFill>
                  <a:prstClr val="black"/>
                </a:solidFill>
              </a:rPr>
              <a:pPr eaLnBrk="1" hangingPunct="1"/>
              <a:t>1</a:t>
            </a:fld>
            <a:endParaRPr lang="en-US">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Welcome and tell a little about me.</a:t>
            </a:r>
          </a:p>
        </p:txBody>
      </p:sp>
    </p:spTree>
    <p:extLst>
      <p:ext uri="{BB962C8B-B14F-4D97-AF65-F5344CB8AC3E}">
        <p14:creationId xmlns:p14="http://schemas.microsoft.com/office/powerpoint/2010/main" val="2814934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For thousands of years the Mongolian people have lived on the steppe.  Keeping the livestock in close herds to protect them from predators also meant that when the grass was eaten, they had to move to new grass.  Mobility was and is still the rule of the people.  Adaptability is the advantage.</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16" eaLnBrk="0" hangingPunct="0">
              <a:defRPr>
                <a:solidFill>
                  <a:schemeClr val="tx1"/>
                </a:solidFill>
                <a:latin typeface="Arial" charset="0"/>
              </a:defRPr>
            </a:lvl1pPr>
            <a:lvl2pPr marL="721776" indent="-277606" defTabSz="913016" eaLnBrk="0" hangingPunct="0">
              <a:defRPr>
                <a:solidFill>
                  <a:schemeClr val="tx1"/>
                </a:solidFill>
                <a:latin typeface="Arial" charset="0"/>
              </a:defRPr>
            </a:lvl2pPr>
            <a:lvl3pPr marL="1110425" indent="-222085" defTabSz="913016" eaLnBrk="0" hangingPunct="0">
              <a:defRPr>
                <a:solidFill>
                  <a:schemeClr val="tx1"/>
                </a:solidFill>
                <a:latin typeface="Arial" charset="0"/>
              </a:defRPr>
            </a:lvl3pPr>
            <a:lvl4pPr marL="1554594" indent="-222085" defTabSz="913016" eaLnBrk="0" hangingPunct="0">
              <a:defRPr>
                <a:solidFill>
                  <a:schemeClr val="tx1"/>
                </a:solidFill>
                <a:latin typeface="Arial" charset="0"/>
              </a:defRPr>
            </a:lvl4pPr>
            <a:lvl5pPr marL="1998764" indent="-222085" defTabSz="913016" eaLnBrk="0" hangingPunct="0">
              <a:defRPr>
                <a:solidFill>
                  <a:schemeClr val="tx1"/>
                </a:solidFill>
                <a:latin typeface="Arial" charset="0"/>
              </a:defRPr>
            </a:lvl5pPr>
            <a:lvl6pPr marL="2442934" indent="-222085" defTabSz="913016" eaLnBrk="0" fontAlgn="base" hangingPunct="0">
              <a:spcBef>
                <a:spcPct val="0"/>
              </a:spcBef>
              <a:spcAft>
                <a:spcPct val="0"/>
              </a:spcAft>
              <a:defRPr>
                <a:solidFill>
                  <a:schemeClr val="tx1"/>
                </a:solidFill>
                <a:latin typeface="Arial" charset="0"/>
              </a:defRPr>
            </a:lvl6pPr>
            <a:lvl7pPr marL="2887104" indent="-222085" defTabSz="913016" eaLnBrk="0" fontAlgn="base" hangingPunct="0">
              <a:spcBef>
                <a:spcPct val="0"/>
              </a:spcBef>
              <a:spcAft>
                <a:spcPct val="0"/>
              </a:spcAft>
              <a:defRPr>
                <a:solidFill>
                  <a:schemeClr val="tx1"/>
                </a:solidFill>
                <a:latin typeface="Arial" charset="0"/>
              </a:defRPr>
            </a:lvl7pPr>
            <a:lvl8pPr marL="3331274" indent="-222085" defTabSz="913016" eaLnBrk="0" fontAlgn="base" hangingPunct="0">
              <a:spcBef>
                <a:spcPct val="0"/>
              </a:spcBef>
              <a:spcAft>
                <a:spcPct val="0"/>
              </a:spcAft>
              <a:defRPr>
                <a:solidFill>
                  <a:schemeClr val="tx1"/>
                </a:solidFill>
                <a:latin typeface="Arial" charset="0"/>
              </a:defRPr>
            </a:lvl8pPr>
            <a:lvl9pPr marL="3775443" indent="-222085" defTabSz="913016" eaLnBrk="0" fontAlgn="base" hangingPunct="0">
              <a:spcBef>
                <a:spcPct val="0"/>
              </a:spcBef>
              <a:spcAft>
                <a:spcPct val="0"/>
              </a:spcAft>
              <a:defRPr>
                <a:solidFill>
                  <a:schemeClr val="tx1"/>
                </a:solidFill>
                <a:latin typeface="Arial" charset="0"/>
              </a:defRPr>
            </a:lvl9pPr>
          </a:lstStyle>
          <a:p>
            <a:pPr eaLnBrk="1" hangingPunct="1"/>
            <a:fld id="{0A759DA5-8568-46AA-9CCD-4A330AD954EC}" type="slidenum">
              <a:rPr lang="en-US">
                <a:solidFill>
                  <a:prstClr val="black"/>
                </a:solidFill>
              </a:rPr>
              <a:pPr eaLnBrk="1" hangingPunct="1"/>
              <a:t>26</a:t>
            </a:fld>
            <a:endParaRPr lang="en-US">
              <a:solidFill>
                <a:prstClr val="black"/>
              </a:solidFill>
            </a:endParaRPr>
          </a:p>
        </p:txBody>
      </p:sp>
    </p:spTree>
    <p:extLst>
      <p:ext uri="{BB962C8B-B14F-4D97-AF65-F5344CB8AC3E}">
        <p14:creationId xmlns:p14="http://schemas.microsoft.com/office/powerpoint/2010/main" val="1465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For thousands of years the Mongolian people have lived on the steppe.  Keeping the livestock in close herds to protect them from predators also meant that when the grass was eaten, they had to move to new grass.  Mobility was and is still the rule of the people.  Adaptability is the advantage.</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16" eaLnBrk="0" hangingPunct="0">
              <a:defRPr>
                <a:solidFill>
                  <a:schemeClr val="tx1"/>
                </a:solidFill>
                <a:latin typeface="Arial" charset="0"/>
              </a:defRPr>
            </a:lvl1pPr>
            <a:lvl2pPr marL="721776" indent="-277606" defTabSz="913016" eaLnBrk="0" hangingPunct="0">
              <a:defRPr>
                <a:solidFill>
                  <a:schemeClr val="tx1"/>
                </a:solidFill>
                <a:latin typeface="Arial" charset="0"/>
              </a:defRPr>
            </a:lvl2pPr>
            <a:lvl3pPr marL="1110425" indent="-222085" defTabSz="913016" eaLnBrk="0" hangingPunct="0">
              <a:defRPr>
                <a:solidFill>
                  <a:schemeClr val="tx1"/>
                </a:solidFill>
                <a:latin typeface="Arial" charset="0"/>
              </a:defRPr>
            </a:lvl3pPr>
            <a:lvl4pPr marL="1554594" indent="-222085" defTabSz="913016" eaLnBrk="0" hangingPunct="0">
              <a:defRPr>
                <a:solidFill>
                  <a:schemeClr val="tx1"/>
                </a:solidFill>
                <a:latin typeface="Arial" charset="0"/>
              </a:defRPr>
            </a:lvl4pPr>
            <a:lvl5pPr marL="1998764" indent="-222085" defTabSz="913016" eaLnBrk="0" hangingPunct="0">
              <a:defRPr>
                <a:solidFill>
                  <a:schemeClr val="tx1"/>
                </a:solidFill>
                <a:latin typeface="Arial" charset="0"/>
              </a:defRPr>
            </a:lvl5pPr>
            <a:lvl6pPr marL="2442934" indent="-222085" defTabSz="913016" eaLnBrk="0" fontAlgn="base" hangingPunct="0">
              <a:spcBef>
                <a:spcPct val="0"/>
              </a:spcBef>
              <a:spcAft>
                <a:spcPct val="0"/>
              </a:spcAft>
              <a:defRPr>
                <a:solidFill>
                  <a:schemeClr val="tx1"/>
                </a:solidFill>
                <a:latin typeface="Arial" charset="0"/>
              </a:defRPr>
            </a:lvl6pPr>
            <a:lvl7pPr marL="2887104" indent="-222085" defTabSz="913016" eaLnBrk="0" fontAlgn="base" hangingPunct="0">
              <a:spcBef>
                <a:spcPct val="0"/>
              </a:spcBef>
              <a:spcAft>
                <a:spcPct val="0"/>
              </a:spcAft>
              <a:defRPr>
                <a:solidFill>
                  <a:schemeClr val="tx1"/>
                </a:solidFill>
                <a:latin typeface="Arial" charset="0"/>
              </a:defRPr>
            </a:lvl7pPr>
            <a:lvl8pPr marL="3331274" indent="-222085" defTabSz="913016" eaLnBrk="0" fontAlgn="base" hangingPunct="0">
              <a:spcBef>
                <a:spcPct val="0"/>
              </a:spcBef>
              <a:spcAft>
                <a:spcPct val="0"/>
              </a:spcAft>
              <a:defRPr>
                <a:solidFill>
                  <a:schemeClr val="tx1"/>
                </a:solidFill>
                <a:latin typeface="Arial" charset="0"/>
              </a:defRPr>
            </a:lvl8pPr>
            <a:lvl9pPr marL="3775443" indent="-222085" defTabSz="913016" eaLnBrk="0" fontAlgn="base" hangingPunct="0">
              <a:spcBef>
                <a:spcPct val="0"/>
              </a:spcBef>
              <a:spcAft>
                <a:spcPct val="0"/>
              </a:spcAft>
              <a:defRPr>
                <a:solidFill>
                  <a:schemeClr val="tx1"/>
                </a:solidFill>
                <a:latin typeface="Arial" charset="0"/>
              </a:defRPr>
            </a:lvl9pPr>
          </a:lstStyle>
          <a:p>
            <a:pPr eaLnBrk="1" hangingPunct="1"/>
            <a:fld id="{0A759DA5-8568-46AA-9CCD-4A330AD954EC}" type="slidenum">
              <a:rPr lang="en-US">
                <a:solidFill>
                  <a:prstClr val="black"/>
                </a:solidFill>
              </a:rPr>
              <a:pPr eaLnBrk="1" hangingPunct="1"/>
              <a:t>2</a:t>
            </a:fld>
            <a:endParaRPr lang="en-US">
              <a:solidFill>
                <a:prstClr val="black"/>
              </a:solidFill>
            </a:endParaRPr>
          </a:p>
        </p:txBody>
      </p:sp>
    </p:spTree>
    <p:extLst>
      <p:ext uri="{BB962C8B-B14F-4D97-AF65-F5344CB8AC3E}">
        <p14:creationId xmlns:p14="http://schemas.microsoft.com/office/powerpoint/2010/main" val="3332896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16" eaLnBrk="0" hangingPunct="0">
              <a:defRPr>
                <a:solidFill>
                  <a:schemeClr val="tx1"/>
                </a:solidFill>
                <a:latin typeface="Arial" charset="0"/>
              </a:defRPr>
            </a:lvl1pPr>
            <a:lvl2pPr marL="721776" indent="-277606" defTabSz="913016" eaLnBrk="0" hangingPunct="0">
              <a:defRPr>
                <a:solidFill>
                  <a:schemeClr val="tx1"/>
                </a:solidFill>
                <a:latin typeface="Arial" charset="0"/>
              </a:defRPr>
            </a:lvl2pPr>
            <a:lvl3pPr marL="1110425" indent="-222085" defTabSz="913016" eaLnBrk="0" hangingPunct="0">
              <a:defRPr>
                <a:solidFill>
                  <a:schemeClr val="tx1"/>
                </a:solidFill>
                <a:latin typeface="Arial" charset="0"/>
              </a:defRPr>
            </a:lvl3pPr>
            <a:lvl4pPr marL="1554594" indent="-222085" defTabSz="913016" eaLnBrk="0" hangingPunct="0">
              <a:defRPr>
                <a:solidFill>
                  <a:schemeClr val="tx1"/>
                </a:solidFill>
                <a:latin typeface="Arial" charset="0"/>
              </a:defRPr>
            </a:lvl4pPr>
            <a:lvl5pPr marL="1998764" indent="-222085" defTabSz="913016" eaLnBrk="0" hangingPunct="0">
              <a:defRPr>
                <a:solidFill>
                  <a:schemeClr val="tx1"/>
                </a:solidFill>
                <a:latin typeface="Arial" charset="0"/>
              </a:defRPr>
            </a:lvl5pPr>
            <a:lvl6pPr marL="2442934" indent="-222085" defTabSz="913016" eaLnBrk="0" fontAlgn="base" hangingPunct="0">
              <a:spcBef>
                <a:spcPct val="0"/>
              </a:spcBef>
              <a:spcAft>
                <a:spcPct val="0"/>
              </a:spcAft>
              <a:defRPr>
                <a:solidFill>
                  <a:schemeClr val="tx1"/>
                </a:solidFill>
                <a:latin typeface="Arial" charset="0"/>
              </a:defRPr>
            </a:lvl6pPr>
            <a:lvl7pPr marL="2887104" indent="-222085" defTabSz="913016" eaLnBrk="0" fontAlgn="base" hangingPunct="0">
              <a:spcBef>
                <a:spcPct val="0"/>
              </a:spcBef>
              <a:spcAft>
                <a:spcPct val="0"/>
              </a:spcAft>
              <a:defRPr>
                <a:solidFill>
                  <a:schemeClr val="tx1"/>
                </a:solidFill>
                <a:latin typeface="Arial" charset="0"/>
              </a:defRPr>
            </a:lvl7pPr>
            <a:lvl8pPr marL="3331274" indent="-222085" defTabSz="913016" eaLnBrk="0" fontAlgn="base" hangingPunct="0">
              <a:spcBef>
                <a:spcPct val="0"/>
              </a:spcBef>
              <a:spcAft>
                <a:spcPct val="0"/>
              </a:spcAft>
              <a:defRPr>
                <a:solidFill>
                  <a:schemeClr val="tx1"/>
                </a:solidFill>
                <a:latin typeface="Arial" charset="0"/>
              </a:defRPr>
            </a:lvl8pPr>
            <a:lvl9pPr marL="3775443" indent="-222085" defTabSz="913016" eaLnBrk="0" fontAlgn="base" hangingPunct="0">
              <a:spcBef>
                <a:spcPct val="0"/>
              </a:spcBef>
              <a:spcAft>
                <a:spcPct val="0"/>
              </a:spcAft>
              <a:defRPr>
                <a:solidFill>
                  <a:schemeClr val="tx1"/>
                </a:solidFill>
                <a:latin typeface="Arial" charset="0"/>
              </a:defRPr>
            </a:lvl9pPr>
          </a:lstStyle>
          <a:p>
            <a:pPr eaLnBrk="1" hangingPunct="1"/>
            <a:fld id="{1A3A6756-5428-4EBF-9CE4-063459855020}" type="slidenum">
              <a:rPr lang="en-US">
                <a:solidFill>
                  <a:prstClr val="black"/>
                </a:solidFill>
              </a:rPr>
              <a:pPr eaLnBrk="1" hangingPunct="1"/>
              <a:t>5</a:t>
            </a:fld>
            <a:endParaRPr lang="en-US">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From horses to motorcycles and trucks.  From silence to solarI have never seen a more hopeful people.  “I don’t know what you can do, but we look forward to your help”.</a:t>
            </a:r>
          </a:p>
        </p:txBody>
      </p:sp>
    </p:spTree>
    <p:extLst>
      <p:ext uri="{BB962C8B-B14F-4D97-AF65-F5344CB8AC3E}">
        <p14:creationId xmlns:p14="http://schemas.microsoft.com/office/powerpoint/2010/main" val="1337038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6A459-F2F5-409E-90FC-25892F46D0CA}" type="slidenum">
              <a:rPr lang="en-US">
                <a:solidFill>
                  <a:prstClr val="black"/>
                </a:solidFill>
              </a:rPr>
              <a:pPr/>
              <a:t>6</a:t>
            </a:fld>
            <a:endParaRPr lang="en-US">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pPr marL="228600" indent="-228600"/>
            <a:r>
              <a:rPr lang="en-US"/>
              <a:t>The framework is a simple and elegant statement of a conservation process that could be useful to a country that has already committed to 30% of Mongolia as protected lands.</a:t>
            </a:r>
          </a:p>
          <a:p>
            <a:pPr marL="228600" indent="-228600">
              <a:buFontTx/>
              <a:buAutoNum type="arabicPeriod"/>
            </a:pPr>
            <a:r>
              <a:rPr lang="en-US"/>
              <a:t>Susan Antenen of the New York Chapter, with Russell Leiman’s guidance, initiated the due diligence work</a:t>
            </a:r>
          </a:p>
          <a:p>
            <a:pPr marL="228600" indent="-228600">
              <a:buFontTx/>
              <a:buAutoNum type="arabicPeriod"/>
            </a:pPr>
            <a:r>
              <a:rPr lang="en-US"/>
              <a:t>Susan engaged the Colorado Chapter to conduct a Conservation by Design workshop with WWF, the Ministry of Nature and Environment, and TNC.  </a:t>
            </a:r>
          </a:p>
          <a:p>
            <a:pPr marL="228600" indent="-228600">
              <a:buFontTx/>
              <a:buAutoNum type="arabicPeriod"/>
            </a:pPr>
            <a:r>
              <a:rPr lang="en-US"/>
              <a:t>The result was interest by all parties to continue the relationship and efforts.</a:t>
            </a:r>
          </a:p>
          <a:p>
            <a:pPr marL="228600" indent="-228600">
              <a:buFontTx/>
              <a:buAutoNum type="arabicPeriod"/>
            </a:pPr>
            <a:r>
              <a:rPr lang="en-US"/>
              <a:t>WWF attended Efroymson Coach training in Italy.  </a:t>
            </a:r>
          </a:p>
          <a:p>
            <a:pPr marL="228600" indent="-228600">
              <a:buFontTx/>
              <a:buAutoNum type="arabicPeriod"/>
            </a:pPr>
            <a:r>
              <a:rPr lang="en-US"/>
              <a:t>MNE sought continued training.</a:t>
            </a:r>
          </a:p>
          <a:p>
            <a:pPr marL="228600" indent="-228600">
              <a:buFontTx/>
              <a:buAutoNum type="arabicPeriod"/>
            </a:pPr>
            <a:r>
              <a:rPr lang="en-US"/>
              <a:t>TNC was able to focus considerable effort on the grasslands – not a big focus until that time.</a:t>
            </a:r>
          </a:p>
          <a:p>
            <a:pPr marL="228600" indent="-228600">
              <a:buFontTx/>
              <a:buAutoNum type="arabicPeriod"/>
            </a:pPr>
            <a:r>
              <a:rPr lang="en-US"/>
              <a:t>Note that Gala Davaa, our current Director of Conservation in Mongolia attended the workshop.</a:t>
            </a:r>
          </a:p>
        </p:txBody>
      </p:sp>
    </p:spTree>
    <p:extLst>
      <p:ext uri="{BB962C8B-B14F-4D97-AF65-F5344CB8AC3E}">
        <p14:creationId xmlns:p14="http://schemas.microsoft.com/office/powerpoint/2010/main" val="226421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47A67B-E453-49A1-AA3E-18CC6983023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72465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For thousands of years the Mongolian people have lived on the steppe.  Keeping the livestock in close herds to protect them from predators also meant that when the grass was eaten, they had to move to new grass.  Mobility was and is still the rule of the people.  Adaptability is the advantage.</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16" eaLnBrk="0" hangingPunct="0">
              <a:defRPr>
                <a:solidFill>
                  <a:schemeClr val="tx1"/>
                </a:solidFill>
                <a:latin typeface="Arial" charset="0"/>
              </a:defRPr>
            </a:lvl1pPr>
            <a:lvl2pPr marL="721776" indent="-277606" defTabSz="913016" eaLnBrk="0" hangingPunct="0">
              <a:defRPr>
                <a:solidFill>
                  <a:schemeClr val="tx1"/>
                </a:solidFill>
                <a:latin typeface="Arial" charset="0"/>
              </a:defRPr>
            </a:lvl2pPr>
            <a:lvl3pPr marL="1110425" indent="-222085" defTabSz="913016" eaLnBrk="0" hangingPunct="0">
              <a:defRPr>
                <a:solidFill>
                  <a:schemeClr val="tx1"/>
                </a:solidFill>
                <a:latin typeface="Arial" charset="0"/>
              </a:defRPr>
            </a:lvl3pPr>
            <a:lvl4pPr marL="1554594" indent="-222085" defTabSz="913016" eaLnBrk="0" hangingPunct="0">
              <a:defRPr>
                <a:solidFill>
                  <a:schemeClr val="tx1"/>
                </a:solidFill>
                <a:latin typeface="Arial" charset="0"/>
              </a:defRPr>
            </a:lvl4pPr>
            <a:lvl5pPr marL="1998764" indent="-222085" defTabSz="913016" eaLnBrk="0" hangingPunct="0">
              <a:defRPr>
                <a:solidFill>
                  <a:schemeClr val="tx1"/>
                </a:solidFill>
                <a:latin typeface="Arial" charset="0"/>
              </a:defRPr>
            </a:lvl5pPr>
            <a:lvl6pPr marL="2442934" indent="-222085" defTabSz="913016" eaLnBrk="0" fontAlgn="base" hangingPunct="0">
              <a:spcBef>
                <a:spcPct val="0"/>
              </a:spcBef>
              <a:spcAft>
                <a:spcPct val="0"/>
              </a:spcAft>
              <a:defRPr>
                <a:solidFill>
                  <a:schemeClr val="tx1"/>
                </a:solidFill>
                <a:latin typeface="Arial" charset="0"/>
              </a:defRPr>
            </a:lvl6pPr>
            <a:lvl7pPr marL="2887104" indent="-222085" defTabSz="913016" eaLnBrk="0" fontAlgn="base" hangingPunct="0">
              <a:spcBef>
                <a:spcPct val="0"/>
              </a:spcBef>
              <a:spcAft>
                <a:spcPct val="0"/>
              </a:spcAft>
              <a:defRPr>
                <a:solidFill>
                  <a:schemeClr val="tx1"/>
                </a:solidFill>
                <a:latin typeface="Arial" charset="0"/>
              </a:defRPr>
            </a:lvl7pPr>
            <a:lvl8pPr marL="3331274" indent="-222085" defTabSz="913016" eaLnBrk="0" fontAlgn="base" hangingPunct="0">
              <a:spcBef>
                <a:spcPct val="0"/>
              </a:spcBef>
              <a:spcAft>
                <a:spcPct val="0"/>
              </a:spcAft>
              <a:defRPr>
                <a:solidFill>
                  <a:schemeClr val="tx1"/>
                </a:solidFill>
                <a:latin typeface="Arial" charset="0"/>
              </a:defRPr>
            </a:lvl8pPr>
            <a:lvl9pPr marL="3775443" indent="-222085" defTabSz="913016" eaLnBrk="0" fontAlgn="base" hangingPunct="0">
              <a:spcBef>
                <a:spcPct val="0"/>
              </a:spcBef>
              <a:spcAft>
                <a:spcPct val="0"/>
              </a:spcAft>
              <a:defRPr>
                <a:solidFill>
                  <a:schemeClr val="tx1"/>
                </a:solidFill>
                <a:latin typeface="Arial" charset="0"/>
              </a:defRPr>
            </a:lvl9pPr>
          </a:lstStyle>
          <a:p>
            <a:pPr eaLnBrk="1" hangingPunct="1"/>
            <a:fld id="{0A759DA5-8568-46AA-9CCD-4A330AD954EC}" type="slidenum">
              <a:rPr lang="en-US">
                <a:solidFill>
                  <a:prstClr val="black"/>
                </a:solidFill>
              </a:rPr>
              <a:pPr eaLnBrk="1" hangingPunct="1"/>
              <a:t>17</a:t>
            </a:fld>
            <a:endParaRPr lang="en-US">
              <a:solidFill>
                <a:prstClr val="black"/>
              </a:solidFill>
            </a:endParaRPr>
          </a:p>
        </p:txBody>
      </p:sp>
    </p:spTree>
    <p:extLst>
      <p:ext uri="{BB962C8B-B14F-4D97-AF65-F5344CB8AC3E}">
        <p14:creationId xmlns:p14="http://schemas.microsoft.com/office/powerpoint/2010/main" val="168878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For thousands of years the Mongolian people have lived on the steppe.  Keeping the livestock in close herds to protect them from predators also meant that when the grass was eaten, they had to move to new grass.  Mobility was and is still the rule of the people.  Adaptability is the advantage.</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16" eaLnBrk="0" hangingPunct="0">
              <a:defRPr>
                <a:solidFill>
                  <a:schemeClr val="tx1"/>
                </a:solidFill>
                <a:latin typeface="Arial" charset="0"/>
              </a:defRPr>
            </a:lvl1pPr>
            <a:lvl2pPr marL="721776" indent="-277606" defTabSz="913016" eaLnBrk="0" hangingPunct="0">
              <a:defRPr>
                <a:solidFill>
                  <a:schemeClr val="tx1"/>
                </a:solidFill>
                <a:latin typeface="Arial" charset="0"/>
              </a:defRPr>
            </a:lvl2pPr>
            <a:lvl3pPr marL="1110425" indent="-222085" defTabSz="913016" eaLnBrk="0" hangingPunct="0">
              <a:defRPr>
                <a:solidFill>
                  <a:schemeClr val="tx1"/>
                </a:solidFill>
                <a:latin typeface="Arial" charset="0"/>
              </a:defRPr>
            </a:lvl3pPr>
            <a:lvl4pPr marL="1554594" indent="-222085" defTabSz="913016" eaLnBrk="0" hangingPunct="0">
              <a:defRPr>
                <a:solidFill>
                  <a:schemeClr val="tx1"/>
                </a:solidFill>
                <a:latin typeface="Arial" charset="0"/>
              </a:defRPr>
            </a:lvl4pPr>
            <a:lvl5pPr marL="1998764" indent="-222085" defTabSz="913016" eaLnBrk="0" hangingPunct="0">
              <a:defRPr>
                <a:solidFill>
                  <a:schemeClr val="tx1"/>
                </a:solidFill>
                <a:latin typeface="Arial" charset="0"/>
              </a:defRPr>
            </a:lvl5pPr>
            <a:lvl6pPr marL="2442934" indent="-222085" defTabSz="913016" eaLnBrk="0" fontAlgn="base" hangingPunct="0">
              <a:spcBef>
                <a:spcPct val="0"/>
              </a:spcBef>
              <a:spcAft>
                <a:spcPct val="0"/>
              </a:spcAft>
              <a:defRPr>
                <a:solidFill>
                  <a:schemeClr val="tx1"/>
                </a:solidFill>
                <a:latin typeface="Arial" charset="0"/>
              </a:defRPr>
            </a:lvl6pPr>
            <a:lvl7pPr marL="2887104" indent="-222085" defTabSz="913016" eaLnBrk="0" fontAlgn="base" hangingPunct="0">
              <a:spcBef>
                <a:spcPct val="0"/>
              </a:spcBef>
              <a:spcAft>
                <a:spcPct val="0"/>
              </a:spcAft>
              <a:defRPr>
                <a:solidFill>
                  <a:schemeClr val="tx1"/>
                </a:solidFill>
                <a:latin typeface="Arial" charset="0"/>
              </a:defRPr>
            </a:lvl7pPr>
            <a:lvl8pPr marL="3331274" indent="-222085" defTabSz="913016" eaLnBrk="0" fontAlgn="base" hangingPunct="0">
              <a:spcBef>
                <a:spcPct val="0"/>
              </a:spcBef>
              <a:spcAft>
                <a:spcPct val="0"/>
              </a:spcAft>
              <a:defRPr>
                <a:solidFill>
                  <a:schemeClr val="tx1"/>
                </a:solidFill>
                <a:latin typeface="Arial" charset="0"/>
              </a:defRPr>
            </a:lvl8pPr>
            <a:lvl9pPr marL="3775443" indent="-222085" defTabSz="913016" eaLnBrk="0" fontAlgn="base" hangingPunct="0">
              <a:spcBef>
                <a:spcPct val="0"/>
              </a:spcBef>
              <a:spcAft>
                <a:spcPct val="0"/>
              </a:spcAft>
              <a:defRPr>
                <a:solidFill>
                  <a:schemeClr val="tx1"/>
                </a:solidFill>
                <a:latin typeface="Arial" charset="0"/>
              </a:defRPr>
            </a:lvl9pPr>
          </a:lstStyle>
          <a:p>
            <a:pPr eaLnBrk="1" hangingPunct="1"/>
            <a:fld id="{0A759DA5-8568-46AA-9CCD-4A330AD954EC}" type="slidenum">
              <a:rPr lang="en-US">
                <a:solidFill>
                  <a:prstClr val="black"/>
                </a:solidFill>
              </a:rPr>
              <a:pPr eaLnBrk="1" hangingPunct="1"/>
              <a:t>23</a:t>
            </a:fld>
            <a:endParaRPr lang="en-US">
              <a:solidFill>
                <a:prstClr val="black"/>
              </a:solidFill>
            </a:endParaRPr>
          </a:p>
        </p:txBody>
      </p:sp>
    </p:spTree>
    <p:extLst>
      <p:ext uri="{BB962C8B-B14F-4D97-AF65-F5344CB8AC3E}">
        <p14:creationId xmlns:p14="http://schemas.microsoft.com/office/powerpoint/2010/main" val="620815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For thousands of years the Mongolian people have lived on the steppe.  Keeping the livestock in close herds to protect them from predators also meant that when the grass was eaten, they had to move to new grass.  Mobility was and is still the rule of the people.  Adaptability is the advantage.</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16" eaLnBrk="0" hangingPunct="0">
              <a:defRPr>
                <a:solidFill>
                  <a:schemeClr val="tx1"/>
                </a:solidFill>
                <a:latin typeface="Arial" charset="0"/>
              </a:defRPr>
            </a:lvl1pPr>
            <a:lvl2pPr marL="721776" indent="-277606" defTabSz="913016" eaLnBrk="0" hangingPunct="0">
              <a:defRPr>
                <a:solidFill>
                  <a:schemeClr val="tx1"/>
                </a:solidFill>
                <a:latin typeface="Arial" charset="0"/>
              </a:defRPr>
            </a:lvl2pPr>
            <a:lvl3pPr marL="1110425" indent="-222085" defTabSz="913016" eaLnBrk="0" hangingPunct="0">
              <a:defRPr>
                <a:solidFill>
                  <a:schemeClr val="tx1"/>
                </a:solidFill>
                <a:latin typeface="Arial" charset="0"/>
              </a:defRPr>
            </a:lvl3pPr>
            <a:lvl4pPr marL="1554594" indent="-222085" defTabSz="913016" eaLnBrk="0" hangingPunct="0">
              <a:defRPr>
                <a:solidFill>
                  <a:schemeClr val="tx1"/>
                </a:solidFill>
                <a:latin typeface="Arial" charset="0"/>
              </a:defRPr>
            </a:lvl4pPr>
            <a:lvl5pPr marL="1998764" indent="-222085" defTabSz="913016" eaLnBrk="0" hangingPunct="0">
              <a:defRPr>
                <a:solidFill>
                  <a:schemeClr val="tx1"/>
                </a:solidFill>
                <a:latin typeface="Arial" charset="0"/>
              </a:defRPr>
            </a:lvl5pPr>
            <a:lvl6pPr marL="2442934" indent="-222085" defTabSz="913016" eaLnBrk="0" fontAlgn="base" hangingPunct="0">
              <a:spcBef>
                <a:spcPct val="0"/>
              </a:spcBef>
              <a:spcAft>
                <a:spcPct val="0"/>
              </a:spcAft>
              <a:defRPr>
                <a:solidFill>
                  <a:schemeClr val="tx1"/>
                </a:solidFill>
                <a:latin typeface="Arial" charset="0"/>
              </a:defRPr>
            </a:lvl6pPr>
            <a:lvl7pPr marL="2887104" indent="-222085" defTabSz="913016" eaLnBrk="0" fontAlgn="base" hangingPunct="0">
              <a:spcBef>
                <a:spcPct val="0"/>
              </a:spcBef>
              <a:spcAft>
                <a:spcPct val="0"/>
              </a:spcAft>
              <a:defRPr>
                <a:solidFill>
                  <a:schemeClr val="tx1"/>
                </a:solidFill>
                <a:latin typeface="Arial" charset="0"/>
              </a:defRPr>
            </a:lvl7pPr>
            <a:lvl8pPr marL="3331274" indent="-222085" defTabSz="913016" eaLnBrk="0" fontAlgn="base" hangingPunct="0">
              <a:spcBef>
                <a:spcPct val="0"/>
              </a:spcBef>
              <a:spcAft>
                <a:spcPct val="0"/>
              </a:spcAft>
              <a:defRPr>
                <a:solidFill>
                  <a:schemeClr val="tx1"/>
                </a:solidFill>
                <a:latin typeface="Arial" charset="0"/>
              </a:defRPr>
            </a:lvl8pPr>
            <a:lvl9pPr marL="3775443" indent="-222085" defTabSz="913016" eaLnBrk="0" fontAlgn="base" hangingPunct="0">
              <a:spcBef>
                <a:spcPct val="0"/>
              </a:spcBef>
              <a:spcAft>
                <a:spcPct val="0"/>
              </a:spcAft>
              <a:defRPr>
                <a:solidFill>
                  <a:schemeClr val="tx1"/>
                </a:solidFill>
                <a:latin typeface="Arial" charset="0"/>
              </a:defRPr>
            </a:lvl9pPr>
          </a:lstStyle>
          <a:p>
            <a:pPr eaLnBrk="1" hangingPunct="1"/>
            <a:fld id="{0A759DA5-8568-46AA-9CCD-4A330AD954EC}" type="slidenum">
              <a:rPr lang="en-US">
                <a:solidFill>
                  <a:prstClr val="black"/>
                </a:solidFill>
              </a:rPr>
              <a:pPr eaLnBrk="1" hangingPunct="1"/>
              <a:t>24</a:t>
            </a:fld>
            <a:endParaRPr lang="en-US">
              <a:solidFill>
                <a:prstClr val="black"/>
              </a:solidFill>
            </a:endParaRPr>
          </a:p>
        </p:txBody>
      </p:sp>
    </p:spTree>
    <p:extLst>
      <p:ext uri="{BB962C8B-B14F-4D97-AF65-F5344CB8AC3E}">
        <p14:creationId xmlns:p14="http://schemas.microsoft.com/office/powerpoint/2010/main" val="595015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For thousands of years the Mongolian people have lived on the steppe.  Keeping the livestock in close herds to protect them from predators also meant that when the grass was eaten, they had to move to new grass.  Mobility was and is still the rule of the people.  Adaptability is the advantage.</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16" eaLnBrk="0" hangingPunct="0">
              <a:defRPr>
                <a:solidFill>
                  <a:schemeClr val="tx1"/>
                </a:solidFill>
                <a:latin typeface="Arial" charset="0"/>
              </a:defRPr>
            </a:lvl1pPr>
            <a:lvl2pPr marL="721776" indent="-277606" defTabSz="913016" eaLnBrk="0" hangingPunct="0">
              <a:defRPr>
                <a:solidFill>
                  <a:schemeClr val="tx1"/>
                </a:solidFill>
                <a:latin typeface="Arial" charset="0"/>
              </a:defRPr>
            </a:lvl2pPr>
            <a:lvl3pPr marL="1110425" indent="-222085" defTabSz="913016" eaLnBrk="0" hangingPunct="0">
              <a:defRPr>
                <a:solidFill>
                  <a:schemeClr val="tx1"/>
                </a:solidFill>
                <a:latin typeface="Arial" charset="0"/>
              </a:defRPr>
            </a:lvl3pPr>
            <a:lvl4pPr marL="1554594" indent="-222085" defTabSz="913016" eaLnBrk="0" hangingPunct="0">
              <a:defRPr>
                <a:solidFill>
                  <a:schemeClr val="tx1"/>
                </a:solidFill>
                <a:latin typeface="Arial" charset="0"/>
              </a:defRPr>
            </a:lvl4pPr>
            <a:lvl5pPr marL="1998764" indent="-222085" defTabSz="913016" eaLnBrk="0" hangingPunct="0">
              <a:defRPr>
                <a:solidFill>
                  <a:schemeClr val="tx1"/>
                </a:solidFill>
                <a:latin typeface="Arial" charset="0"/>
              </a:defRPr>
            </a:lvl5pPr>
            <a:lvl6pPr marL="2442934" indent="-222085" defTabSz="913016" eaLnBrk="0" fontAlgn="base" hangingPunct="0">
              <a:spcBef>
                <a:spcPct val="0"/>
              </a:spcBef>
              <a:spcAft>
                <a:spcPct val="0"/>
              </a:spcAft>
              <a:defRPr>
                <a:solidFill>
                  <a:schemeClr val="tx1"/>
                </a:solidFill>
                <a:latin typeface="Arial" charset="0"/>
              </a:defRPr>
            </a:lvl6pPr>
            <a:lvl7pPr marL="2887104" indent="-222085" defTabSz="913016" eaLnBrk="0" fontAlgn="base" hangingPunct="0">
              <a:spcBef>
                <a:spcPct val="0"/>
              </a:spcBef>
              <a:spcAft>
                <a:spcPct val="0"/>
              </a:spcAft>
              <a:defRPr>
                <a:solidFill>
                  <a:schemeClr val="tx1"/>
                </a:solidFill>
                <a:latin typeface="Arial" charset="0"/>
              </a:defRPr>
            </a:lvl7pPr>
            <a:lvl8pPr marL="3331274" indent="-222085" defTabSz="913016" eaLnBrk="0" fontAlgn="base" hangingPunct="0">
              <a:spcBef>
                <a:spcPct val="0"/>
              </a:spcBef>
              <a:spcAft>
                <a:spcPct val="0"/>
              </a:spcAft>
              <a:defRPr>
                <a:solidFill>
                  <a:schemeClr val="tx1"/>
                </a:solidFill>
                <a:latin typeface="Arial" charset="0"/>
              </a:defRPr>
            </a:lvl8pPr>
            <a:lvl9pPr marL="3775443" indent="-222085" defTabSz="913016" eaLnBrk="0" fontAlgn="base" hangingPunct="0">
              <a:spcBef>
                <a:spcPct val="0"/>
              </a:spcBef>
              <a:spcAft>
                <a:spcPct val="0"/>
              </a:spcAft>
              <a:defRPr>
                <a:solidFill>
                  <a:schemeClr val="tx1"/>
                </a:solidFill>
                <a:latin typeface="Arial" charset="0"/>
              </a:defRPr>
            </a:lvl9pPr>
          </a:lstStyle>
          <a:p>
            <a:pPr eaLnBrk="1" hangingPunct="1"/>
            <a:fld id="{0A759DA5-8568-46AA-9CCD-4A330AD954EC}" type="slidenum">
              <a:rPr lang="en-US">
                <a:solidFill>
                  <a:prstClr val="black"/>
                </a:solidFill>
              </a:rPr>
              <a:pPr eaLnBrk="1" hangingPunct="1"/>
              <a:t>25</a:t>
            </a:fld>
            <a:endParaRPr lang="en-US">
              <a:solidFill>
                <a:prstClr val="black"/>
              </a:solidFill>
            </a:endParaRPr>
          </a:p>
        </p:txBody>
      </p:sp>
    </p:spTree>
    <p:extLst>
      <p:ext uri="{BB962C8B-B14F-4D97-AF65-F5344CB8AC3E}">
        <p14:creationId xmlns:p14="http://schemas.microsoft.com/office/powerpoint/2010/main" val="2495832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743575"/>
            <a:ext cx="2133600" cy="1066800"/>
          </a:xfrm>
          <a:prstGeom prst="rect">
            <a:avLst/>
          </a:prstGeom>
          <a:solidFill>
            <a:srgbClr val="4D6D1B"/>
          </a:solidFill>
          <a:ln w="9525">
            <a:noFill/>
            <a:miter lim="800000"/>
            <a:headEnd/>
            <a:tailEnd/>
          </a:ln>
          <a:effectLst/>
        </p:spPr>
        <p:txBody>
          <a:bodyPr wrap="none" anchor="ctr"/>
          <a:lstStyle/>
          <a:p>
            <a:pPr algn="ctr" fontAlgn="base">
              <a:spcBef>
                <a:spcPct val="0"/>
              </a:spcBef>
              <a:spcAft>
                <a:spcPct val="0"/>
              </a:spcAft>
              <a:defRPr/>
            </a:pPr>
            <a:endParaRPr lang="en-US">
              <a:solidFill>
                <a:srgbClr val="0077B3"/>
              </a:solidFill>
              <a:latin typeface="Arial" charset="0"/>
            </a:endParaRPr>
          </a:p>
        </p:txBody>
      </p:sp>
      <p:sp>
        <p:nvSpPr>
          <p:cNvPr id="5" name="Rectangle 3"/>
          <p:cNvSpPr>
            <a:spLocks noChangeArrowheads="1"/>
          </p:cNvSpPr>
          <p:nvPr userDrawn="1"/>
        </p:nvSpPr>
        <p:spPr bwMode="auto">
          <a:xfrm>
            <a:off x="2185988" y="5743575"/>
            <a:ext cx="6958012" cy="1066800"/>
          </a:xfrm>
          <a:prstGeom prst="rect">
            <a:avLst/>
          </a:prstGeom>
          <a:solidFill>
            <a:srgbClr val="89B03D"/>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latin typeface="Arial" charset="0"/>
            </a:endParaRPr>
          </a:p>
        </p:txBody>
      </p:sp>
      <p:pic>
        <p:nvPicPr>
          <p:cNvPr id="6" name="Picture 26" descr="TNCLogoPrimary_Rev_WhtCMYK"/>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28600" y="5938838"/>
            <a:ext cx="16287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p:cNvSpPr>
            <a:spLocks noGrp="1" noChangeArrowheads="1"/>
          </p:cNvSpPr>
          <p:nvPr>
            <p:ph type="ctrTitle"/>
          </p:nvPr>
        </p:nvSpPr>
        <p:spPr>
          <a:xfrm>
            <a:off x="2438400" y="5775325"/>
            <a:ext cx="6477000" cy="730250"/>
          </a:xfrm>
        </p:spPr>
        <p:txBody>
          <a:bodyPr/>
          <a:lstStyle>
            <a:lvl1pPr>
              <a:defRPr/>
            </a:lvl1pPr>
          </a:lstStyle>
          <a:p>
            <a:r>
              <a:rPr lang="en-GB"/>
              <a:t>Click to edit Master title style</a:t>
            </a:r>
          </a:p>
        </p:txBody>
      </p:sp>
      <p:sp>
        <p:nvSpPr>
          <p:cNvPr id="6153" name="Rectangle 9"/>
          <p:cNvSpPr>
            <a:spLocks noGrp="1" noChangeArrowheads="1"/>
          </p:cNvSpPr>
          <p:nvPr>
            <p:ph type="subTitle" sz="quarter" idx="1"/>
          </p:nvPr>
        </p:nvSpPr>
        <p:spPr>
          <a:xfrm>
            <a:off x="2438400" y="6353175"/>
            <a:ext cx="6400800" cy="304800"/>
          </a:xfrm>
        </p:spPr>
        <p:txBody>
          <a:bodyPr/>
          <a:lstStyle>
            <a:lvl1pPr marL="0" indent="0">
              <a:defRPr sz="1400">
                <a:solidFill>
                  <a:srgbClr val="344720"/>
                </a:solidFill>
                <a:latin typeface="Oakleaf Small Caps Bold" pitchFamily="2" charset="0"/>
              </a:defRPr>
            </a:lvl1pPr>
          </a:lstStyle>
          <a:p>
            <a:r>
              <a:rPr lang="en-GB"/>
              <a:t>SUBTITLE SHOULD BE IN CAPS</a:t>
            </a:r>
          </a:p>
        </p:txBody>
      </p:sp>
    </p:spTree>
    <p:extLst>
      <p:ext uri="{BB962C8B-B14F-4D97-AF65-F5344CB8AC3E}">
        <p14:creationId xmlns:p14="http://schemas.microsoft.com/office/powerpoint/2010/main" val="2688350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094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52388"/>
            <a:ext cx="2171700" cy="63484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388"/>
            <a:ext cx="6362700" cy="63484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309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52388"/>
            <a:ext cx="6705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8343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52388"/>
            <a:ext cx="6705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985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5C3AE84-5760-4BBB-B51D-C9EC1FCD1A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6693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4F897C-C5AB-4983-925F-5427D15BAC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9877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DFEA7F-7DDE-4D97-96C6-17DBC62D22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7280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4852DE2-5C58-4BC5-928A-60E047761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9711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83E6E10-3E5A-49EA-B942-58EDE4FD10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6795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DF2068-2B44-43CD-8B0F-785F6BB8A2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4239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3928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AE65173-5857-4DFD-A551-382F279F0C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650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D717E1-7992-44C6-9B2B-5D7977A243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15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C6AD5B-B759-4280-AD94-6CD20E8411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305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F53765-334D-44BC-A385-D689B70173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3444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DAF6C-706B-4266-B62B-5510C6439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0513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ChangeArrowheads="1"/>
          </p:cNvSpPr>
          <p:nvPr userDrawn="1"/>
        </p:nvSpPr>
        <p:spPr bwMode="auto">
          <a:xfrm>
            <a:off x="0" y="5757863"/>
            <a:ext cx="2133600" cy="1066800"/>
          </a:xfrm>
          <a:prstGeom prst="rect">
            <a:avLst/>
          </a:prstGeom>
          <a:solidFill>
            <a:srgbClr val="CC7F1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mtClean="0">
              <a:solidFill>
                <a:srgbClr val="0077B3"/>
              </a:solidFill>
              <a:latin typeface="Arial" charset="0"/>
            </a:endParaRPr>
          </a:p>
        </p:txBody>
      </p:sp>
      <p:sp>
        <p:nvSpPr>
          <p:cNvPr id="6147" name="Rectangle 3"/>
          <p:cNvSpPr>
            <a:spLocks noChangeArrowheads="1"/>
          </p:cNvSpPr>
          <p:nvPr userDrawn="1"/>
        </p:nvSpPr>
        <p:spPr bwMode="auto">
          <a:xfrm>
            <a:off x="2198688" y="5757863"/>
            <a:ext cx="6945312" cy="1066800"/>
          </a:xfrm>
          <a:prstGeom prst="rect">
            <a:avLst/>
          </a:prstGeom>
          <a:solidFill>
            <a:srgbClr val="D59D2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6149" name="Rectangle 5"/>
          <p:cNvSpPr>
            <a:spLocks noGrp="1" noChangeArrowheads="1"/>
          </p:cNvSpPr>
          <p:nvPr>
            <p:ph type="ctrTitle"/>
          </p:nvPr>
        </p:nvSpPr>
        <p:spPr>
          <a:xfrm>
            <a:off x="2438400" y="5789613"/>
            <a:ext cx="6477000" cy="730250"/>
          </a:xfrm>
        </p:spPr>
        <p:txBody>
          <a:bodyPr/>
          <a:lstStyle>
            <a:lvl1pPr>
              <a:defRPr/>
            </a:lvl1pPr>
          </a:lstStyle>
          <a:p>
            <a:pPr lvl="0"/>
            <a:r>
              <a:rPr lang="en-GB" noProof="0" smtClean="0"/>
              <a:t>Click to edit Master title style</a:t>
            </a:r>
          </a:p>
        </p:txBody>
      </p:sp>
      <p:sp>
        <p:nvSpPr>
          <p:cNvPr id="6153" name="Rectangle 9"/>
          <p:cNvSpPr>
            <a:spLocks noGrp="1" noChangeArrowheads="1"/>
          </p:cNvSpPr>
          <p:nvPr>
            <p:ph type="subTitle" sz="quarter" idx="1"/>
          </p:nvPr>
        </p:nvSpPr>
        <p:spPr>
          <a:xfrm>
            <a:off x="2438400" y="6367463"/>
            <a:ext cx="6400800" cy="304800"/>
          </a:xfrm>
        </p:spPr>
        <p:txBody>
          <a:bodyPr/>
          <a:lstStyle>
            <a:lvl1pPr marL="0" indent="0">
              <a:defRPr sz="1400">
                <a:solidFill>
                  <a:srgbClr val="5B3C17"/>
                </a:solidFill>
                <a:latin typeface="Oakleaf Small Caps Bold" pitchFamily="2" charset="0"/>
              </a:defRPr>
            </a:lvl1pPr>
          </a:lstStyle>
          <a:p>
            <a:pPr lvl="0"/>
            <a:r>
              <a:rPr lang="en-GB" noProof="0" smtClean="0"/>
              <a:t>SUBTITLE SHOULD BE IN CAPS</a:t>
            </a:r>
          </a:p>
        </p:txBody>
      </p:sp>
      <p:pic>
        <p:nvPicPr>
          <p:cNvPr id="6170" name="Picture 26" descr="TNCLogoPrimary_Rev_WhtCMYK"/>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28600" y="5953125"/>
            <a:ext cx="1628775" cy="62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644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0091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77719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7349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8942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5962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53844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625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51319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8967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41671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52388"/>
            <a:ext cx="2171700" cy="63484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388"/>
            <a:ext cx="6362700" cy="63484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7513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52388"/>
            <a:ext cx="6705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8960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38400" y="52388"/>
            <a:ext cx="67056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5613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Rectangle 19"/>
          <p:cNvSpPr>
            <a:spLocks noChangeArrowheads="1"/>
          </p:cNvSpPr>
          <p:nvPr userDrawn="1"/>
        </p:nvSpPr>
        <p:spPr bwMode="auto">
          <a:xfrm>
            <a:off x="0" y="0"/>
            <a:ext cx="3810000" cy="6858000"/>
          </a:xfrm>
          <a:prstGeom prst="rect">
            <a:avLst/>
          </a:prstGeom>
          <a:gradFill rotWithShape="1">
            <a:gsLst>
              <a:gs pos="0">
                <a:srgbClr val="89B03D"/>
              </a:gs>
              <a:gs pos="100000">
                <a:srgbClr val="89B03D">
                  <a:gamma/>
                  <a:tint val="73725"/>
                  <a:invGamma/>
                </a:srgbClr>
              </a:gs>
            </a:gsLst>
            <a:lin ang="2700000" scaled="1"/>
          </a:gradFill>
          <a:ln w="9525">
            <a:noFill/>
            <a:miter lim="800000"/>
            <a:headEnd/>
            <a:tailEnd/>
          </a:ln>
          <a:effectLst/>
        </p:spPr>
        <p:txBody>
          <a:bodyPr wrap="none" anchor="ctr"/>
          <a:lstStyle/>
          <a:p>
            <a:pPr fontAlgn="base">
              <a:spcBef>
                <a:spcPct val="0"/>
              </a:spcBef>
              <a:spcAft>
                <a:spcPct val="0"/>
              </a:spcAft>
              <a:defRPr/>
            </a:pPr>
            <a:endParaRPr lang="es-AR">
              <a:solidFill>
                <a:srgbClr val="FFFFFF"/>
              </a:solidFill>
              <a:latin typeface="Arial" charset="0"/>
            </a:endParaRPr>
          </a:p>
        </p:txBody>
      </p:sp>
      <p:pic>
        <p:nvPicPr>
          <p:cNvPr id="5" name="Picture 28" descr="TNCLogoPrimary_CMYK_Spanish"/>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3400" y="4953000"/>
            <a:ext cx="2743200" cy="1371600"/>
          </a:xfrm>
          <a:prstGeom prst="rect">
            <a:avLst/>
          </a:prstGeom>
          <a:noFill/>
          <a:ln w="9525">
            <a:noFill/>
            <a:miter lim="800000"/>
            <a:headEnd/>
            <a:tailEnd/>
          </a:ln>
        </p:spPr>
      </p:pic>
      <p:sp>
        <p:nvSpPr>
          <p:cNvPr id="3075" name="Rectangle 3"/>
          <p:cNvSpPr>
            <a:spLocks noGrp="1" noChangeArrowheads="1"/>
          </p:cNvSpPr>
          <p:nvPr>
            <p:ph type="ctrTitle"/>
          </p:nvPr>
        </p:nvSpPr>
        <p:spPr>
          <a:xfrm>
            <a:off x="4191000" y="3886200"/>
            <a:ext cx="4572000" cy="838200"/>
          </a:xfrm>
        </p:spPr>
        <p:txBody>
          <a:bodyPr/>
          <a:lstStyle>
            <a:lvl1pPr>
              <a:defRPr/>
            </a:lvl1pPr>
          </a:lstStyle>
          <a:p>
            <a:r>
              <a:rPr lang="en-GB"/>
              <a:t>Click to edit Master title style</a:t>
            </a:r>
          </a:p>
        </p:txBody>
      </p:sp>
      <p:sp>
        <p:nvSpPr>
          <p:cNvPr id="3076" name="Rectangle 4"/>
          <p:cNvSpPr>
            <a:spLocks noGrp="1" noChangeArrowheads="1"/>
          </p:cNvSpPr>
          <p:nvPr>
            <p:ph type="subTitle" idx="1"/>
          </p:nvPr>
        </p:nvSpPr>
        <p:spPr>
          <a:xfrm>
            <a:off x="4191000" y="4724400"/>
            <a:ext cx="4572000" cy="609600"/>
          </a:xfrm>
        </p:spPr>
        <p:txBody>
          <a:bodyPr/>
          <a:lstStyle>
            <a:lvl1pPr marL="0" indent="0">
              <a:defRPr/>
            </a:lvl1pPr>
          </a:lstStyle>
          <a:p>
            <a:r>
              <a:rPr lang="en-GB"/>
              <a:t>Click to edit Master subtitle style</a:t>
            </a:r>
          </a:p>
        </p:txBody>
      </p:sp>
    </p:spTree>
    <p:extLst>
      <p:ext uri="{BB962C8B-B14F-4D97-AF65-F5344CB8AC3E}">
        <p14:creationId xmlns:p14="http://schemas.microsoft.com/office/powerpoint/2010/main" val="1610822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2803261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1455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840252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2133600" y="1828800"/>
            <a:ext cx="3276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5562600" y="1828800"/>
            <a:ext cx="3276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067102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244729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Tree>
    <p:extLst>
      <p:ext uri="{BB962C8B-B14F-4D97-AF65-F5344CB8AC3E}">
        <p14:creationId xmlns:p14="http://schemas.microsoft.com/office/powerpoint/2010/main" val="3139600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949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585376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4041432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560152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62800" y="1219200"/>
            <a:ext cx="1676400" cy="5029200"/>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2133600" y="1219200"/>
            <a:ext cx="4876800" cy="5029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574574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2133600" y="1219200"/>
            <a:ext cx="6705600" cy="5029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2323461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3841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682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2211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708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786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202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192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6241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497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7741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65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93973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51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81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126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887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52388"/>
            <a:ext cx="2133600" cy="1066800"/>
          </a:xfrm>
          <a:prstGeom prst="rect">
            <a:avLst/>
          </a:prstGeom>
          <a:solidFill>
            <a:srgbClr val="4D6D1B"/>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latin typeface="Arial" charset="0"/>
            </a:endParaRPr>
          </a:p>
        </p:txBody>
      </p:sp>
      <p:sp>
        <p:nvSpPr>
          <p:cNvPr id="1032" name="Rectangle 8"/>
          <p:cNvSpPr>
            <a:spLocks noChangeArrowheads="1"/>
          </p:cNvSpPr>
          <p:nvPr userDrawn="1"/>
        </p:nvSpPr>
        <p:spPr bwMode="auto">
          <a:xfrm>
            <a:off x="2184400" y="52388"/>
            <a:ext cx="6959600" cy="1066800"/>
          </a:xfrm>
          <a:prstGeom prst="rect">
            <a:avLst/>
          </a:prstGeom>
          <a:solidFill>
            <a:srgbClr val="89B03D"/>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latin typeface="Arial" charset="0"/>
            </a:endParaRPr>
          </a:p>
        </p:txBody>
      </p:sp>
      <p:sp>
        <p:nvSpPr>
          <p:cNvPr id="1033" name="Rectangle 9"/>
          <p:cNvSpPr>
            <a:spLocks noChangeArrowheads="1"/>
          </p:cNvSpPr>
          <p:nvPr userDrawn="1"/>
        </p:nvSpPr>
        <p:spPr bwMode="auto">
          <a:xfrm>
            <a:off x="0" y="1157288"/>
            <a:ext cx="9144000" cy="5657850"/>
          </a:xfrm>
          <a:prstGeom prst="rect">
            <a:avLst/>
          </a:prstGeom>
          <a:solidFill>
            <a:srgbClr val="4D6D1B"/>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latin typeface="Arial" charset="0"/>
            </a:endParaRPr>
          </a:p>
        </p:txBody>
      </p:sp>
      <p:sp>
        <p:nvSpPr>
          <p:cNvPr id="2053" name="Rectangle 10"/>
          <p:cNvSpPr>
            <a:spLocks noGrp="1" noChangeArrowheads="1"/>
          </p:cNvSpPr>
          <p:nvPr>
            <p:ph type="title"/>
          </p:nvPr>
        </p:nvSpPr>
        <p:spPr bwMode="auto">
          <a:xfrm>
            <a:off x="2438400" y="52388"/>
            <a:ext cx="6705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4" name="Rectangle 11"/>
          <p:cNvSpPr>
            <a:spLocks noGrp="1" noChangeArrowheads="1"/>
          </p:cNvSpPr>
          <p:nvPr>
            <p:ph type="body" idx="1"/>
          </p:nvPr>
        </p:nvSpPr>
        <p:spPr bwMode="auto">
          <a:xfrm>
            <a:off x="457200" y="16764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055" name="Picture 12" descr="TNCLogoPrimary_Rev_WhtCMYK"/>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28600" y="247650"/>
            <a:ext cx="16287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410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0" fontAlgn="base" hangingPunct="0">
        <a:spcBef>
          <a:spcPct val="0"/>
        </a:spcBef>
        <a:spcAft>
          <a:spcPct val="0"/>
        </a:spcAft>
        <a:defRPr sz="2200">
          <a:solidFill>
            <a:srgbClr val="344720"/>
          </a:solidFill>
          <a:latin typeface="+mj-lt"/>
          <a:ea typeface="+mj-ea"/>
          <a:cs typeface="+mj-cs"/>
        </a:defRPr>
      </a:lvl1pPr>
      <a:lvl2pPr algn="l" rtl="0" eaLnBrk="0" fontAlgn="base" hangingPunct="0">
        <a:spcBef>
          <a:spcPct val="0"/>
        </a:spcBef>
        <a:spcAft>
          <a:spcPct val="0"/>
        </a:spcAft>
        <a:defRPr sz="2200">
          <a:solidFill>
            <a:srgbClr val="344720"/>
          </a:solidFill>
          <a:latin typeface="Oakleaf Bold" pitchFamily="2" charset="0"/>
        </a:defRPr>
      </a:lvl2pPr>
      <a:lvl3pPr algn="l" rtl="0" eaLnBrk="0" fontAlgn="base" hangingPunct="0">
        <a:spcBef>
          <a:spcPct val="0"/>
        </a:spcBef>
        <a:spcAft>
          <a:spcPct val="0"/>
        </a:spcAft>
        <a:defRPr sz="2200">
          <a:solidFill>
            <a:srgbClr val="344720"/>
          </a:solidFill>
          <a:latin typeface="Oakleaf Bold" pitchFamily="2" charset="0"/>
        </a:defRPr>
      </a:lvl3pPr>
      <a:lvl4pPr algn="l" rtl="0" eaLnBrk="0" fontAlgn="base" hangingPunct="0">
        <a:spcBef>
          <a:spcPct val="0"/>
        </a:spcBef>
        <a:spcAft>
          <a:spcPct val="0"/>
        </a:spcAft>
        <a:defRPr sz="2200">
          <a:solidFill>
            <a:srgbClr val="344720"/>
          </a:solidFill>
          <a:latin typeface="Oakleaf Bold" pitchFamily="2" charset="0"/>
        </a:defRPr>
      </a:lvl4pPr>
      <a:lvl5pPr algn="l" rtl="0" eaLnBrk="0" fontAlgn="base" hangingPunct="0">
        <a:spcBef>
          <a:spcPct val="0"/>
        </a:spcBef>
        <a:spcAft>
          <a:spcPct val="0"/>
        </a:spcAft>
        <a:defRPr sz="2200">
          <a:solidFill>
            <a:srgbClr val="344720"/>
          </a:solidFill>
          <a:latin typeface="Oakleaf Bold" pitchFamily="2" charset="0"/>
        </a:defRPr>
      </a:lvl5pPr>
      <a:lvl6pPr marL="457200" algn="l" rtl="0" fontAlgn="base">
        <a:spcBef>
          <a:spcPct val="0"/>
        </a:spcBef>
        <a:spcAft>
          <a:spcPct val="0"/>
        </a:spcAft>
        <a:defRPr sz="2200">
          <a:solidFill>
            <a:srgbClr val="344720"/>
          </a:solidFill>
          <a:latin typeface="Oakleaf Bold" pitchFamily="2" charset="0"/>
        </a:defRPr>
      </a:lvl6pPr>
      <a:lvl7pPr marL="914400" algn="l" rtl="0" fontAlgn="base">
        <a:spcBef>
          <a:spcPct val="0"/>
        </a:spcBef>
        <a:spcAft>
          <a:spcPct val="0"/>
        </a:spcAft>
        <a:defRPr sz="2200">
          <a:solidFill>
            <a:srgbClr val="344720"/>
          </a:solidFill>
          <a:latin typeface="Oakleaf Bold" pitchFamily="2" charset="0"/>
        </a:defRPr>
      </a:lvl7pPr>
      <a:lvl8pPr marL="1371600" algn="l" rtl="0" fontAlgn="base">
        <a:spcBef>
          <a:spcPct val="0"/>
        </a:spcBef>
        <a:spcAft>
          <a:spcPct val="0"/>
        </a:spcAft>
        <a:defRPr sz="2200">
          <a:solidFill>
            <a:srgbClr val="344720"/>
          </a:solidFill>
          <a:latin typeface="Oakleaf Bold" pitchFamily="2" charset="0"/>
        </a:defRPr>
      </a:lvl8pPr>
      <a:lvl9pPr marL="1828800" algn="l" rtl="0" fontAlgn="base">
        <a:spcBef>
          <a:spcPct val="0"/>
        </a:spcBef>
        <a:spcAft>
          <a:spcPct val="0"/>
        </a:spcAft>
        <a:defRPr sz="2200">
          <a:solidFill>
            <a:srgbClr val="344720"/>
          </a:solidFill>
          <a:latin typeface="Oakleaf Bold" pitchFamily="2" charset="0"/>
        </a:defRPr>
      </a:lvl9pPr>
    </p:titleStyle>
    <p:bodyStyle>
      <a:lvl1pPr marL="342900" indent="-342900" algn="l" rtl="0" eaLnBrk="0" fontAlgn="base" hangingPunct="0">
        <a:spcBef>
          <a:spcPct val="20000"/>
        </a:spcBef>
        <a:spcAft>
          <a:spcPct val="0"/>
        </a:spcAft>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4369B57-34F9-4EF8-BCB4-DCB7475A402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1710380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52388"/>
            <a:ext cx="2133600" cy="1066800"/>
          </a:xfrm>
          <a:prstGeom prst="rect">
            <a:avLst/>
          </a:prstGeom>
          <a:solidFill>
            <a:srgbClr val="CC7F1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1032" name="Rectangle 8"/>
          <p:cNvSpPr>
            <a:spLocks noChangeArrowheads="1"/>
          </p:cNvSpPr>
          <p:nvPr userDrawn="1"/>
        </p:nvSpPr>
        <p:spPr bwMode="auto">
          <a:xfrm>
            <a:off x="2198688" y="52388"/>
            <a:ext cx="6945312" cy="1066800"/>
          </a:xfrm>
          <a:prstGeom prst="rect">
            <a:avLst/>
          </a:prstGeom>
          <a:solidFill>
            <a:srgbClr val="D59D2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1033" name="Rectangle 9"/>
          <p:cNvSpPr>
            <a:spLocks noChangeArrowheads="1"/>
          </p:cNvSpPr>
          <p:nvPr userDrawn="1"/>
        </p:nvSpPr>
        <p:spPr bwMode="auto">
          <a:xfrm>
            <a:off x="0" y="1179513"/>
            <a:ext cx="9144000" cy="5640387"/>
          </a:xfrm>
          <a:prstGeom prst="rect">
            <a:avLst/>
          </a:prstGeom>
          <a:solidFill>
            <a:srgbClr val="CC7F1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1034" name="Rectangle 10"/>
          <p:cNvSpPr>
            <a:spLocks noGrp="1" noChangeArrowheads="1"/>
          </p:cNvSpPr>
          <p:nvPr>
            <p:ph type="title"/>
          </p:nvPr>
        </p:nvSpPr>
        <p:spPr bwMode="auto">
          <a:xfrm>
            <a:off x="2438400" y="52388"/>
            <a:ext cx="670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35" name="Rectangle 11"/>
          <p:cNvSpPr>
            <a:spLocks noGrp="1" noChangeArrowheads="1"/>
          </p:cNvSpPr>
          <p:nvPr>
            <p:ph type="body" idx="1"/>
          </p:nvPr>
        </p:nvSpPr>
        <p:spPr bwMode="auto">
          <a:xfrm>
            <a:off x="457200" y="1676400"/>
            <a:ext cx="8229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036" name="Picture 12" descr="TNCLogoPrimary_Rev_WhtCMYK"/>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28600" y="247650"/>
            <a:ext cx="1628775" cy="62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78417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l" rtl="0" fontAlgn="base">
        <a:spcBef>
          <a:spcPct val="0"/>
        </a:spcBef>
        <a:spcAft>
          <a:spcPct val="0"/>
        </a:spcAft>
        <a:defRPr sz="2200">
          <a:solidFill>
            <a:srgbClr val="5B3C17"/>
          </a:solidFill>
          <a:latin typeface="+mj-lt"/>
          <a:ea typeface="+mj-ea"/>
          <a:cs typeface="+mj-cs"/>
        </a:defRPr>
      </a:lvl1pPr>
      <a:lvl2pPr algn="l" rtl="0" fontAlgn="base">
        <a:spcBef>
          <a:spcPct val="0"/>
        </a:spcBef>
        <a:spcAft>
          <a:spcPct val="0"/>
        </a:spcAft>
        <a:defRPr sz="2200">
          <a:solidFill>
            <a:srgbClr val="5B3C17"/>
          </a:solidFill>
          <a:latin typeface="Oakleaf Bold" pitchFamily="2" charset="0"/>
        </a:defRPr>
      </a:lvl2pPr>
      <a:lvl3pPr algn="l" rtl="0" fontAlgn="base">
        <a:spcBef>
          <a:spcPct val="0"/>
        </a:spcBef>
        <a:spcAft>
          <a:spcPct val="0"/>
        </a:spcAft>
        <a:defRPr sz="2200">
          <a:solidFill>
            <a:srgbClr val="5B3C17"/>
          </a:solidFill>
          <a:latin typeface="Oakleaf Bold" pitchFamily="2" charset="0"/>
        </a:defRPr>
      </a:lvl3pPr>
      <a:lvl4pPr algn="l" rtl="0" fontAlgn="base">
        <a:spcBef>
          <a:spcPct val="0"/>
        </a:spcBef>
        <a:spcAft>
          <a:spcPct val="0"/>
        </a:spcAft>
        <a:defRPr sz="2200">
          <a:solidFill>
            <a:srgbClr val="5B3C17"/>
          </a:solidFill>
          <a:latin typeface="Oakleaf Bold" pitchFamily="2" charset="0"/>
        </a:defRPr>
      </a:lvl4pPr>
      <a:lvl5pPr algn="l" rtl="0" fontAlgn="base">
        <a:spcBef>
          <a:spcPct val="0"/>
        </a:spcBef>
        <a:spcAft>
          <a:spcPct val="0"/>
        </a:spcAft>
        <a:defRPr sz="2200">
          <a:solidFill>
            <a:srgbClr val="5B3C17"/>
          </a:solidFill>
          <a:latin typeface="Oakleaf Bold" pitchFamily="2" charset="0"/>
        </a:defRPr>
      </a:lvl5pPr>
      <a:lvl6pPr marL="457200" algn="l" rtl="0" fontAlgn="base">
        <a:spcBef>
          <a:spcPct val="0"/>
        </a:spcBef>
        <a:spcAft>
          <a:spcPct val="0"/>
        </a:spcAft>
        <a:defRPr sz="2200">
          <a:solidFill>
            <a:srgbClr val="5B3C17"/>
          </a:solidFill>
          <a:latin typeface="Oakleaf Bold" pitchFamily="2" charset="0"/>
        </a:defRPr>
      </a:lvl6pPr>
      <a:lvl7pPr marL="914400" algn="l" rtl="0" fontAlgn="base">
        <a:spcBef>
          <a:spcPct val="0"/>
        </a:spcBef>
        <a:spcAft>
          <a:spcPct val="0"/>
        </a:spcAft>
        <a:defRPr sz="2200">
          <a:solidFill>
            <a:srgbClr val="5B3C17"/>
          </a:solidFill>
          <a:latin typeface="Oakleaf Bold" pitchFamily="2" charset="0"/>
        </a:defRPr>
      </a:lvl7pPr>
      <a:lvl8pPr marL="1371600" algn="l" rtl="0" fontAlgn="base">
        <a:spcBef>
          <a:spcPct val="0"/>
        </a:spcBef>
        <a:spcAft>
          <a:spcPct val="0"/>
        </a:spcAft>
        <a:defRPr sz="2200">
          <a:solidFill>
            <a:srgbClr val="5B3C17"/>
          </a:solidFill>
          <a:latin typeface="Oakleaf Bold" pitchFamily="2" charset="0"/>
        </a:defRPr>
      </a:lvl8pPr>
      <a:lvl9pPr marL="1828800" algn="l" rtl="0" fontAlgn="base">
        <a:spcBef>
          <a:spcPct val="0"/>
        </a:spcBef>
        <a:spcAft>
          <a:spcPct val="0"/>
        </a:spcAft>
        <a:defRPr sz="2200">
          <a:solidFill>
            <a:srgbClr val="5B3C17"/>
          </a:solidFill>
          <a:latin typeface="Oakleaf Bold" pitchFamily="2" charset="0"/>
        </a:defRPr>
      </a:lvl9pPr>
    </p:titleStyle>
    <p:bodyStyle>
      <a:lvl1pPr marL="342900" indent="-342900" algn="l" rtl="0" fontAlgn="base">
        <a:spcBef>
          <a:spcPct val="20000"/>
        </a:spcBef>
        <a:spcAft>
          <a:spcPct val="0"/>
        </a:spcAft>
        <a:defRPr sz="28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48" name="Rectangle 24"/>
          <p:cNvSpPr>
            <a:spLocks noChangeArrowheads="1"/>
          </p:cNvSpPr>
          <p:nvPr userDrawn="1"/>
        </p:nvSpPr>
        <p:spPr bwMode="auto">
          <a:xfrm>
            <a:off x="0" y="0"/>
            <a:ext cx="1905000" cy="6858000"/>
          </a:xfrm>
          <a:prstGeom prst="rect">
            <a:avLst/>
          </a:prstGeom>
          <a:gradFill rotWithShape="1">
            <a:gsLst>
              <a:gs pos="0">
                <a:srgbClr val="89B03D"/>
              </a:gs>
              <a:gs pos="100000">
                <a:srgbClr val="89B03D">
                  <a:gamma/>
                  <a:tint val="73725"/>
                  <a:invGamma/>
                </a:srgbClr>
              </a:gs>
            </a:gsLst>
            <a:lin ang="2700000" scaled="1"/>
          </a:gradFill>
          <a:ln w="9525">
            <a:noFill/>
            <a:miter lim="800000"/>
            <a:headEnd/>
            <a:tailEnd/>
          </a:ln>
          <a:effectLst/>
        </p:spPr>
        <p:txBody>
          <a:bodyPr wrap="none" anchor="ctr"/>
          <a:lstStyle/>
          <a:p>
            <a:pPr fontAlgn="base">
              <a:spcBef>
                <a:spcPct val="0"/>
              </a:spcBef>
              <a:spcAft>
                <a:spcPct val="0"/>
              </a:spcAft>
              <a:defRPr/>
            </a:pPr>
            <a:endParaRPr lang="es-AR">
              <a:solidFill>
                <a:srgbClr val="FFFFFF"/>
              </a:solidFill>
              <a:latin typeface="Arial" charset="0"/>
            </a:endParaRPr>
          </a:p>
        </p:txBody>
      </p:sp>
      <p:sp>
        <p:nvSpPr>
          <p:cNvPr id="2051" name="Rectangle 2"/>
          <p:cNvSpPr>
            <a:spLocks noGrp="1" noChangeArrowheads="1"/>
          </p:cNvSpPr>
          <p:nvPr>
            <p:ph type="title"/>
          </p:nvPr>
        </p:nvSpPr>
        <p:spPr bwMode="auto">
          <a:xfrm>
            <a:off x="2133600" y="1219200"/>
            <a:ext cx="6705600" cy="503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Slide Title</a:t>
            </a:r>
            <a:endParaRPr lang="en-GB" smtClean="0"/>
          </a:p>
        </p:txBody>
      </p:sp>
      <p:sp>
        <p:nvSpPr>
          <p:cNvPr id="2052" name="Rectangle 3"/>
          <p:cNvSpPr>
            <a:spLocks noGrp="1" noChangeArrowheads="1"/>
          </p:cNvSpPr>
          <p:nvPr>
            <p:ph type="body" idx="1"/>
          </p:nvPr>
        </p:nvSpPr>
        <p:spPr bwMode="auto">
          <a:xfrm>
            <a:off x="2133600" y="1828800"/>
            <a:ext cx="67056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pic>
        <p:nvPicPr>
          <p:cNvPr id="2053" name="Picture 25" descr="TNCLogoPrimary_CMYK_Spanish"/>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52400" y="5638800"/>
            <a:ext cx="1644650" cy="822325"/>
          </a:xfrm>
          <a:prstGeom prst="rect">
            <a:avLst/>
          </a:prstGeom>
          <a:noFill/>
          <a:ln w="9525">
            <a:noFill/>
            <a:miter lim="800000"/>
            <a:headEnd/>
            <a:tailEnd/>
          </a:ln>
        </p:spPr>
      </p:pic>
    </p:spTree>
    <p:extLst>
      <p:ext uri="{BB962C8B-B14F-4D97-AF65-F5344CB8AC3E}">
        <p14:creationId xmlns:p14="http://schemas.microsoft.com/office/powerpoint/2010/main" val="395072932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ImagoBook" pitchFamily="2" charset="0"/>
        </a:defRPr>
      </a:lvl2pPr>
      <a:lvl3pPr algn="l" rtl="0" eaLnBrk="0" fontAlgn="base" hangingPunct="0">
        <a:spcBef>
          <a:spcPct val="0"/>
        </a:spcBef>
        <a:spcAft>
          <a:spcPct val="0"/>
        </a:spcAft>
        <a:defRPr sz="3200" b="1">
          <a:solidFill>
            <a:schemeClr val="tx1"/>
          </a:solidFill>
          <a:latin typeface="ImagoBook" pitchFamily="2" charset="0"/>
        </a:defRPr>
      </a:lvl3pPr>
      <a:lvl4pPr algn="l" rtl="0" eaLnBrk="0" fontAlgn="base" hangingPunct="0">
        <a:spcBef>
          <a:spcPct val="0"/>
        </a:spcBef>
        <a:spcAft>
          <a:spcPct val="0"/>
        </a:spcAft>
        <a:defRPr sz="3200" b="1">
          <a:solidFill>
            <a:schemeClr val="tx1"/>
          </a:solidFill>
          <a:latin typeface="ImagoBook" pitchFamily="2" charset="0"/>
        </a:defRPr>
      </a:lvl4pPr>
      <a:lvl5pPr algn="l" rtl="0" eaLnBrk="0" fontAlgn="base" hangingPunct="0">
        <a:spcBef>
          <a:spcPct val="0"/>
        </a:spcBef>
        <a:spcAft>
          <a:spcPct val="0"/>
        </a:spcAft>
        <a:defRPr sz="3200" b="1">
          <a:solidFill>
            <a:schemeClr val="tx1"/>
          </a:solidFill>
          <a:latin typeface="ImagoBook" pitchFamily="2" charset="0"/>
        </a:defRPr>
      </a:lvl5pPr>
      <a:lvl6pPr marL="457200" algn="l" rtl="0" fontAlgn="base">
        <a:spcBef>
          <a:spcPct val="0"/>
        </a:spcBef>
        <a:spcAft>
          <a:spcPct val="0"/>
        </a:spcAft>
        <a:defRPr sz="3200" b="1">
          <a:solidFill>
            <a:schemeClr val="tx1"/>
          </a:solidFill>
          <a:latin typeface="ImagoBook" pitchFamily="2" charset="0"/>
        </a:defRPr>
      </a:lvl6pPr>
      <a:lvl7pPr marL="914400" algn="l" rtl="0" fontAlgn="base">
        <a:spcBef>
          <a:spcPct val="0"/>
        </a:spcBef>
        <a:spcAft>
          <a:spcPct val="0"/>
        </a:spcAft>
        <a:defRPr sz="3200" b="1">
          <a:solidFill>
            <a:schemeClr val="tx1"/>
          </a:solidFill>
          <a:latin typeface="ImagoBook" pitchFamily="2" charset="0"/>
        </a:defRPr>
      </a:lvl7pPr>
      <a:lvl8pPr marL="1371600" algn="l" rtl="0" fontAlgn="base">
        <a:spcBef>
          <a:spcPct val="0"/>
        </a:spcBef>
        <a:spcAft>
          <a:spcPct val="0"/>
        </a:spcAft>
        <a:defRPr sz="3200" b="1">
          <a:solidFill>
            <a:schemeClr val="tx1"/>
          </a:solidFill>
          <a:latin typeface="ImagoBook" pitchFamily="2" charset="0"/>
        </a:defRPr>
      </a:lvl8pPr>
      <a:lvl9pPr marL="1828800" algn="l" rtl="0" fontAlgn="base">
        <a:spcBef>
          <a:spcPct val="0"/>
        </a:spcBef>
        <a:spcAft>
          <a:spcPct val="0"/>
        </a:spcAft>
        <a:defRPr sz="3200" b="1">
          <a:solidFill>
            <a:schemeClr val="tx1"/>
          </a:solidFill>
          <a:latin typeface="ImagoBook" pitchFamily="2"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51F56-283D-4419-8DDB-EC8464E0AAEA}" type="datetimeFigureOut">
              <a:rPr lang="en-US" smtClean="0">
                <a:solidFill>
                  <a:prstClr val="black">
                    <a:tint val="75000"/>
                  </a:prstClr>
                </a:solidFill>
              </a:rPr>
              <a:pPr/>
              <a:t>10/22/2014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220E7-79E5-4219-81CC-87C3261506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87023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36.xml"/><Relationship Id="rId6" Type="http://schemas.microsoft.com/office/2007/relationships/hdphoto" Target="../media/hdphoto3.wdp"/><Relationship Id="rId5" Type="http://schemas.openxmlformats.org/officeDocument/2006/relationships/image" Target="../media/image26.jpeg"/><Relationship Id="rId4" Type="http://schemas.microsoft.com/office/2007/relationships/hdphoto" Target="../media/hdphoto2.wdp"/><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ntc.blm.gov/krc/viewresource.php?courseID=20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blm.gov/epl-front-office/projects/lup/33152/43170/46185/default.jsp?projectName=Dominguez-Escalante+NCA+Draft+RMP" TargetMode="Externa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09800" y="5775325"/>
            <a:ext cx="6858000" cy="730250"/>
          </a:xfrm>
        </p:spPr>
        <p:txBody>
          <a:bodyPr/>
          <a:lstStyle/>
          <a:p>
            <a:pPr eaLnBrk="1" hangingPunct="1"/>
            <a:r>
              <a:rPr lang="en-GB" dirty="0" smtClean="0">
                <a:latin typeface="Arial" panose="020B0604020202020204" pitchFamily="34" charset="0"/>
                <a:cs typeface="Arial" panose="020B0604020202020204" pitchFamily="34" charset="0"/>
              </a:rPr>
              <a:t>Putting the Open Standards to Work:  Mongolia, Patagonia, and Colorado</a:t>
            </a:r>
          </a:p>
        </p:txBody>
      </p:sp>
      <p:sp>
        <p:nvSpPr>
          <p:cNvPr id="4099" name="Rectangle 3"/>
          <p:cNvSpPr>
            <a:spLocks noGrp="1" noChangeArrowheads="1"/>
          </p:cNvSpPr>
          <p:nvPr>
            <p:ph type="subTitle" idx="1"/>
          </p:nvPr>
        </p:nvSpPr>
        <p:spPr>
          <a:xfrm>
            <a:off x="2438400" y="6477000"/>
            <a:ext cx="6400800" cy="304800"/>
          </a:xfrm>
        </p:spPr>
        <p:txBody>
          <a:bodyPr/>
          <a:lstStyle/>
          <a:p>
            <a:pPr eaLnBrk="1" hangingPunct="1"/>
            <a:r>
              <a:rPr lang="en-GB" sz="1600" dirty="0" smtClean="0">
                <a:latin typeface="Arial" panose="020B0604020202020204" pitchFamily="34" charset="0"/>
                <a:cs typeface="Arial" panose="020B0604020202020204" pitchFamily="34" charset="0"/>
              </a:rPr>
              <a:t>Chris Pague, Senior  Conservation Ecologist</a:t>
            </a:r>
          </a:p>
        </p:txBody>
      </p:sp>
      <p:pic>
        <p:nvPicPr>
          <p:cNvPr id="4100" name="Picture 7" descr="Gobi_Cowbo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7010400" y="5441950"/>
            <a:ext cx="2057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GB" sz="800">
                <a:solidFill>
                  <a:srgbClr val="FFFFFF"/>
                </a:solidFill>
                <a:latin typeface="ImagoLight" pitchFamily="2" charset="0"/>
              </a:rPr>
              <a:t>© Ted Wood</a:t>
            </a:r>
          </a:p>
        </p:txBody>
      </p:sp>
    </p:spTree>
    <p:extLst>
      <p:ext uri="{BB962C8B-B14F-4D97-AF65-F5344CB8AC3E}">
        <p14:creationId xmlns:p14="http://schemas.microsoft.com/office/powerpoint/2010/main" val="1854946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Arial Black" panose="020B0A04020102020204" pitchFamily="34" charset="0"/>
              </a:rPr>
              <a:t>It was a very exciting time</a:t>
            </a:r>
            <a:endParaRPr lang="en-US" sz="2800" dirty="0">
              <a:latin typeface="Arial Black" panose="020B0A04020102020204" pitchFamily="34" charset="0"/>
            </a:endParaRPr>
          </a:p>
        </p:txBody>
      </p:sp>
      <p:sp>
        <p:nvSpPr>
          <p:cNvPr id="3" name="Text Placeholder 2"/>
          <p:cNvSpPr>
            <a:spLocks noGrp="1"/>
          </p:cNvSpPr>
          <p:nvPr>
            <p:ph type="body" sz="half" idx="1"/>
          </p:nvPr>
        </p:nvSpPr>
        <p:spPr/>
        <p:txBody>
          <a:bodyPr/>
          <a:lstStyle/>
          <a:p>
            <a:endParaRPr lang="en-US" dirty="0"/>
          </a:p>
        </p:txBody>
      </p:sp>
      <p:pic>
        <p:nvPicPr>
          <p:cNvPr id="8194" name="Picture 2" descr="D:\International\Mongolia\2008 Photos\July 2008 _CAP Workshop and Steppe\Toson Khulstai Workshop II B\DSC_008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230025"/>
            <a:ext cx="3511752" cy="23510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International\Mongolia\2008 Photos\July 2008 _CAP Workshop and Steppe\Toson Khulstai Workshop II B\DSC_0218.JP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578687" y="1194165"/>
            <a:ext cx="3565313" cy="2386947"/>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International\Mongolia\2008 Photos\July 2008 _CAP Workshop and Steppe\Toson Khulstai Workshop II B\DSC_0103.JP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5400000">
            <a:off x="3261168" y="1668869"/>
            <a:ext cx="2899678" cy="194131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International\Mongolia\2008 Photos\June 2008_CAP Workshop\Disk II\DSC_0194.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276105" y="4099265"/>
            <a:ext cx="3054109" cy="204470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D:\International\Mongolia\2008 Photos\June 2008_CAP Workshop\DSC_0029.JPG"/>
          <p:cNvPicPr>
            <a:picLocks noGrp="1" noChangeAspect="1" noChangeArrowheads="1"/>
          </p:cNvPicPr>
          <p:nvPr>
            <p:ph sz="half" idx="2"/>
          </p:nvPr>
        </p:nvPicPr>
        <p:blipFill>
          <a:blip r:embed="rId8" cstate="screen">
            <a:extLst>
              <a:ext uri="{28A0092B-C50C-407E-A947-70E740481C1C}">
                <a14:useLocalDpi xmlns:a14="http://schemas.microsoft.com/office/drawing/2010/main"/>
              </a:ext>
            </a:extLst>
          </a:blip>
          <a:srcRect/>
          <a:stretch>
            <a:fillRect/>
          </a:stretch>
        </p:blipFill>
        <p:spPr bwMode="auto">
          <a:xfrm>
            <a:off x="2181240" y="3594560"/>
            <a:ext cx="4648200" cy="311160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D:\International\Mongolia\2008 Photos\July 2008 _CAP Workshop and Steppe\Toson Khulstai Workshop II\Toad_DSC_0234.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1260"/>
          <a:stretch/>
        </p:blipFill>
        <p:spPr bwMode="auto">
          <a:xfrm>
            <a:off x="6586640" y="3581112"/>
            <a:ext cx="2593219" cy="327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3721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071812" cy="6858000"/>
          </a:xfrm>
          <a:prstGeom prst="rect">
            <a:avLst/>
          </a:prstGeom>
          <a:solidFill>
            <a:srgbClr val="359B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TextBox 2"/>
          <p:cNvSpPr txBox="1"/>
          <p:nvPr/>
        </p:nvSpPr>
        <p:spPr>
          <a:xfrm>
            <a:off x="72011" y="1828800"/>
            <a:ext cx="615553" cy="5029200"/>
          </a:xfrm>
          <a:prstGeom prst="rect">
            <a:avLst/>
          </a:prstGeom>
          <a:noFill/>
        </p:spPr>
        <p:txBody>
          <a:bodyPr vert="eaVert" wrap="square">
            <a:spAutoFit/>
          </a:bodyPr>
          <a:lstStyle/>
          <a:p>
            <a:pPr>
              <a:defRPr/>
            </a:pPr>
            <a:r>
              <a:rPr lang="en-US" altLang="zh-CN" sz="2800" b="1" dirty="0" smtClean="0">
                <a:solidFill>
                  <a:prstClr val="white"/>
                </a:solidFill>
                <a:ea typeface="微软雅黑" pitchFamily="34" charset="-122"/>
              </a:rPr>
              <a:t>Protected Area Planning &amp; Mgt</a:t>
            </a:r>
            <a:endParaRPr lang="en-US" altLang="zh-CN" sz="2800" b="1" dirty="0">
              <a:solidFill>
                <a:prstClr val="white"/>
              </a:solidFill>
              <a:ea typeface="微软雅黑" pitchFamily="34" charset="-122"/>
            </a:endParaRPr>
          </a:p>
        </p:txBody>
      </p:sp>
      <p:pic>
        <p:nvPicPr>
          <p:cNvPr id="4" name="Picture 3" descr="CAPWOPA081103_D103.jpg"/>
          <p:cNvPicPr>
            <a:picLocks noChangeAspect="1"/>
          </p:cNvPicPr>
          <p:nvPr/>
        </p:nvPicPr>
        <p:blipFill>
          <a:blip r:embed="rId3" cstate="screen"/>
          <a:srcRect/>
          <a:stretch>
            <a:fillRect/>
          </a:stretch>
        </p:blipFill>
        <p:spPr>
          <a:xfrm>
            <a:off x="792088" y="0"/>
            <a:ext cx="2304256" cy="6858000"/>
          </a:xfrm>
          <a:prstGeom prst="rect">
            <a:avLst/>
          </a:prstGeom>
        </p:spPr>
      </p:pic>
      <p:sp>
        <p:nvSpPr>
          <p:cNvPr id="5" name="TextBox 4"/>
          <p:cNvSpPr txBox="1"/>
          <p:nvPr/>
        </p:nvSpPr>
        <p:spPr>
          <a:xfrm>
            <a:off x="2133600" y="6627168"/>
            <a:ext cx="914400" cy="230832"/>
          </a:xfrm>
          <a:prstGeom prst="rect">
            <a:avLst/>
          </a:prstGeom>
          <a:noFill/>
        </p:spPr>
        <p:txBody>
          <a:bodyPr wrap="square" rtlCol="0">
            <a:spAutoFit/>
          </a:bodyPr>
          <a:lstStyle/>
          <a:p>
            <a:r>
              <a:rPr lang="en-US" sz="900" dirty="0" smtClean="0">
                <a:solidFill>
                  <a:prstClr val="black"/>
                </a:solidFill>
              </a:rPr>
              <a:t>© Chris </a:t>
            </a:r>
            <a:r>
              <a:rPr lang="en-US" sz="900" dirty="0" smtClean="0">
                <a:solidFill>
                  <a:prstClr val="white"/>
                </a:solidFill>
              </a:rPr>
              <a:t>Pague</a:t>
            </a:r>
            <a:endParaRPr lang="en-US" sz="900" dirty="0">
              <a:solidFill>
                <a:prstClr val="white"/>
              </a:solidFill>
            </a:endParaRPr>
          </a:p>
        </p:txBody>
      </p:sp>
      <p:sp>
        <p:nvSpPr>
          <p:cNvPr id="6" name="TextBox 5"/>
          <p:cNvSpPr txBox="1"/>
          <p:nvPr/>
        </p:nvSpPr>
        <p:spPr>
          <a:xfrm>
            <a:off x="3657600" y="884396"/>
            <a:ext cx="4800600" cy="4678204"/>
          </a:xfrm>
          <a:prstGeom prst="rect">
            <a:avLst/>
          </a:prstGeom>
          <a:noFill/>
        </p:spPr>
        <p:txBody>
          <a:bodyPr wrap="square" rtlCol="0">
            <a:spAutoFit/>
          </a:bodyPr>
          <a:lstStyle/>
          <a:p>
            <a:pPr marL="120650" indent="-120650">
              <a:buFontTx/>
              <a:buChar char="-"/>
            </a:pPr>
            <a:r>
              <a:rPr lang="en-US" sz="2800" dirty="0" smtClean="0">
                <a:solidFill>
                  <a:prstClr val="white"/>
                </a:solidFill>
              </a:rPr>
              <a:t>Established </a:t>
            </a:r>
            <a:r>
              <a:rPr lang="en-US" sz="2800" dirty="0" err="1" smtClean="0">
                <a:solidFill>
                  <a:prstClr val="white"/>
                </a:solidFill>
              </a:rPr>
              <a:t>Toson</a:t>
            </a:r>
            <a:r>
              <a:rPr lang="en-US" sz="2800" dirty="0" smtClean="0">
                <a:solidFill>
                  <a:prstClr val="white"/>
                </a:solidFill>
              </a:rPr>
              <a:t> </a:t>
            </a:r>
            <a:r>
              <a:rPr lang="en-US" sz="2800" dirty="0" err="1" smtClean="0">
                <a:solidFill>
                  <a:prstClr val="white"/>
                </a:solidFill>
              </a:rPr>
              <a:t>Khulstai</a:t>
            </a:r>
            <a:r>
              <a:rPr lang="en-US" sz="2800" dirty="0" smtClean="0">
                <a:solidFill>
                  <a:prstClr val="white"/>
                </a:solidFill>
              </a:rPr>
              <a:t> as a Demonstration Site for Open Standards  </a:t>
            </a:r>
          </a:p>
          <a:p>
            <a:pPr marL="120650" indent="-120650">
              <a:buFontTx/>
              <a:buChar char="-"/>
            </a:pPr>
            <a:endParaRPr lang="en-US" sz="2800" dirty="0" smtClean="0">
              <a:solidFill>
                <a:prstClr val="white"/>
              </a:solidFill>
            </a:endParaRPr>
          </a:p>
          <a:p>
            <a:pPr marL="120650" indent="-120650">
              <a:buFontTx/>
              <a:buChar char="-"/>
            </a:pPr>
            <a:r>
              <a:rPr lang="en-US" sz="2800" dirty="0" smtClean="0">
                <a:solidFill>
                  <a:prstClr val="white"/>
                </a:solidFill>
              </a:rPr>
              <a:t>Stimulated demand for more projects.</a:t>
            </a:r>
          </a:p>
          <a:p>
            <a:pPr marL="120650" indent="-120650">
              <a:buFontTx/>
              <a:buChar char="-"/>
            </a:pPr>
            <a:endParaRPr lang="en-US" sz="2800" dirty="0" smtClean="0">
              <a:solidFill>
                <a:prstClr val="white"/>
              </a:solidFill>
            </a:endParaRPr>
          </a:p>
          <a:p>
            <a:pPr marL="120650" indent="-120650">
              <a:buFontTx/>
              <a:buChar char="-"/>
            </a:pPr>
            <a:r>
              <a:rPr lang="en-US" sz="2800" dirty="0" smtClean="0">
                <a:solidFill>
                  <a:schemeClr val="bg1"/>
                </a:solidFill>
              </a:rPr>
              <a:t>Stimulated PA officials/ mgrs to US for study tour on conservation methods.</a:t>
            </a:r>
          </a:p>
          <a:p>
            <a:pPr marL="120650" indent="-120650">
              <a:buFontTx/>
              <a:buChar char="-"/>
            </a:pPr>
            <a:endParaRPr lang="en-US" dirty="0" smtClean="0">
              <a:solidFill>
                <a:schemeClr val="bg1"/>
              </a:solidFill>
            </a:endParaRPr>
          </a:p>
        </p:txBody>
      </p:sp>
    </p:spTree>
    <p:extLst>
      <p:ext uri="{BB962C8B-B14F-4D97-AF65-F5344CB8AC3E}">
        <p14:creationId xmlns:p14="http://schemas.microsoft.com/office/powerpoint/2010/main" val="1010302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52388"/>
            <a:ext cx="6934200" cy="1066800"/>
          </a:xfrm>
        </p:spPr>
        <p:txBody>
          <a:bodyPr/>
          <a:lstStyle/>
          <a:p>
            <a:r>
              <a:rPr lang="en-US" sz="2400" dirty="0" smtClean="0">
                <a:latin typeface="Arial Black" panose="020B0A04020102020204" pitchFamily="34" charset="0"/>
              </a:rPr>
              <a:t>Country Standards for Protected Areas Management Planning – Open Standards</a:t>
            </a:r>
            <a:endParaRPr lang="en-US" sz="2400" dirty="0">
              <a:latin typeface="Arial Black" panose="020B0A04020102020204" pitchFamily="34" charset="0"/>
            </a:endParaRPr>
          </a:p>
        </p:txBody>
      </p:sp>
      <p:pic>
        <p:nvPicPr>
          <p:cNvPr id="1229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888108" y="1676400"/>
            <a:ext cx="3367784"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302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latin typeface="Arial Black" panose="020B0A04020102020204" pitchFamily="34" charset="0"/>
              </a:rPr>
              <a:t>Quickly Resulted in Demand for More Planning</a:t>
            </a:r>
            <a:endParaRPr lang="en-US" sz="2800" dirty="0">
              <a:latin typeface="Arial Black" panose="020B0A04020102020204" pitchFamily="34" charset="0"/>
            </a:endParaRPr>
          </a:p>
        </p:txBody>
      </p:sp>
      <p:pic>
        <p:nvPicPr>
          <p:cNvPr id="10242" name="Picture 2"/>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53000" y="1219200"/>
            <a:ext cx="4038600" cy="269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228600" y="1295400"/>
            <a:ext cx="4038600"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88859" y="4073335"/>
            <a:ext cx="3942229" cy="262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0584" y="4031874"/>
            <a:ext cx="4066616" cy="271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824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dirty="0"/>
          </a:p>
        </p:txBody>
      </p:sp>
      <p:pic>
        <p:nvPicPr>
          <p:cNvPr id="2052" name="Picture 4" descr="X:\Public photos\Tosonkhulstai_Photos\Miradi training June 2013\IMG_842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89384"/>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2362200" y="76200"/>
            <a:ext cx="6324600" cy="634082"/>
          </a:xfrm>
        </p:spPr>
        <p:txBody>
          <a:bodyPr>
            <a:normAutofit fontScale="90000"/>
          </a:bodyPr>
          <a:lstStyle/>
          <a:p>
            <a:r>
              <a:rPr lang="en-AU" sz="2400" dirty="0" err="1" smtClean="0">
                <a:latin typeface="Arial Black" panose="020B0A04020102020204" pitchFamily="34" charset="0"/>
                <a:cs typeface="Arial" panose="020B0604020202020204" pitchFamily="34" charset="0"/>
              </a:rPr>
              <a:t>Miradi</a:t>
            </a:r>
            <a:r>
              <a:rPr lang="en-AU" sz="2400" dirty="0" smtClean="0">
                <a:latin typeface="Arial Black" panose="020B0A04020102020204" pitchFamily="34" charset="0"/>
                <a:cs typeface="Arial" panose="020B0604020202020204" pitchFamily="34" charset="0"/>
              </a:rPr>
              <a:t> training for Protected Area Administration officers, 2013</a:t>
            </a:r>
            <a:endParaRPr lang="en-AU" sz="24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6343194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241"/>
            <a:ext cx="6526088" cy="872487"/>
          </a:xfrm>
        </p:spPr>
        <p:txBody>
          <a:bodyPr>
            <a:normAutofit/>
          </a:bodyPr>
          <a:lstStyle/>
          <a:p>
            <a:r>
              <a:rPr lang="en-AU" dirty="0" smtClean="0">
                <a:latin typeface="Arial Black" panose="020B0A04020102020204" pitchFamily="34" charset="0"/>
              </a:rPr>
              <a:t>We completed about 40 CAP based management plan (2012 - 2014)</a:t>
            </a:r>
            <a:endParaRPr lang="en-AU" dirty="0">
              <a:latin typeface="Arial Black" panose="020B0A04020102020204" pitchFamily="34" charset="0"/>
            </a:endParaRPr>
          </a:p>
        </p:txBody>
      </p:sp>
      <p:sp>
        <p:nvSpPr>
          <p:cNvPr id="3" name="Content Placeholder 2"/>
          <p:cNvSpPr>
            <a:spLocks noGrp="1"/>
          </p:cNvSpPr>
          <p:nvPr>
            <p:ph idx="1"/>
          </p:nvPr>
        </p:nvSpPr>
        <p:spPr/>
        <p:txBody>
          <a:bodyPr/>
          <a:lstStyle/>
          <a:p>
            <a:endParaRPr lang="en-AU" dirty="0"/>
          </a:p>
        </p:txBody>
      </p:sp>
      <p:pic>
        <p:nvPicPr>
          <p:cNvPr id="4" name="Picture 2" descr="T:\CAP_2013\CAP.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568" y="1124744"/>
            <a:ext cx="7848872" cy="5554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948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 y="8964"/>
            <a:ext cx="9144000" cy="685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787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lnSpc>
                <a:spcPct val="90000"/>
              </a:lnSpc>
            </a:pPr>
            <a:r>
              <a:rPr lang="en-US" sz="2800" dirty="0" smtClean="0">
                <a:latin typeface="Arial Black" panose="020B0A04020102020204" pitchFamily="34" charset="0"/>
              </a:rPr>
              <a:t>Example II:  Patagonia</a:t>
            </a:r>
          </a:p>
        </p:txBody>
      </p:sp>
      <p:pic>
        <p:nvPicPr>
          <p:cNvPr id="2050"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043281" y="1676400"/>
            <a:ext cx="7057437"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498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Sustainable Grazing Initiative</a:t>
            </a:r>
            <a:endParaRPr lang="en-US" dirty="0">
              <a:latin typeface="Arial Black" panose="020B0A04020102020204" pitchFamily="34" charset="0"/>
            </a:endParaRPr>
          </a:p>
        </p:txBody>
      </p:sp>
      <p:pic>
        <p:nvPicPr>
          <p:cNvPr id="4098" name="Picture 2" descr="C:\Users\cpague\Documents\International\Argentina\Argentina Photos\2014 July Trip\July 2014 Planning Trip to Valdes y Monte_slides\Slide12.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65200" y="1181100"/>
            <a:ext cx="7493000" cy="561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70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Black" panose="020B0A04020102020204" pitchFamily="34" charset="0"/>
              </a:rPr>
              <a:t>Regional Scale Planning </a:t>
            </a:r>
            <a:endParaRPr lang="en-US" sz="3600" dirty="0">
              <a:latin typeface="Arial Black" panose="020B0A04020102020204" pitchFamily="34" charset="0"/>
            </a:endParaRPr>
          </a:p>
        </p:txBody>
      </p:sp>
      <p:pic>
        <p:nvPicPr>
          <p:cNvPr id="5122" name="Picture 2" descr="C:\Users\cpague\Documents\International\Argentina\Argentina Photos\Patagonian CAPs.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71673" y="1676400"/>
            <a:ext cx="8000653"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088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lnSpc>
                <a:spcPct val="90000"/>
              </a:lnSpc>
            </a:pPr>
            <a:r>
              <a:rPr lang="en-US" sz="2800" dirty="0" smtClean="0">
                <a:latin typeface="Arial Black" panose="020B0A04020102020204" pitchFamily="34" charset="0"/>
              </a:rPr>
              <a:t>Example I:  Mongolia</a:t>
            </a:r>
          </a:p>
        </p:txBody>
      </p:sp>
      <p:pic>
        <p:nvPicPr>
          <p:cNvPr id="12291" name="Picture 7" descr="spring moving day for family terlej pagu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038225" y="1633538"/>
            <a:ext cx="6959600" cy="4724400"/>
          </a:xfrm>
          <a:noFill/>
        </p:spPr>
      </p:pic>
    </p:spTree>
    <p:extLst>
      <p:ext uri="{BB962C8B-B14F-4D97-AF65-F5344CB8AC3E}">
        <p14:creationId xmlns:p14="http://schemas.microsoft.com/office/powerpoint/2010/main" val="15538620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Open Standards are enthusiastically received by many stakeholders</a:t>
            </a:r>
            <a:endParaRPr lang="en-US" dirty="0">
              <a:latin typeface="Arial Black" panose="020B0A04020102020204" pitchFamily="34" charset="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14400" y="1181100"/>
            <a:ext cx="7467600"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659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Arial Black" panose="020B0A04020102020204" pitchFamily="34" charset="0"/>
              </a:rPr>
              <a:t>Results are astounding (and may show in NYC’s MoMA)</a:t>
            </a:r>
            <a:endParaRPr lang="en-US" sz="3200" dirty="0">
              <a:latin typeface="Arial Black" panose="020B0A04020102020204" pitchFamily="34" charset="0"/>
            </a:endParaRPr>
          </a:p>
        </p:txBody>
      </p:sp>
      <p:pic>
        <p:nvPicPr>
          <p:cNvPr id="7170" name="Picture 2" descr="C:\Users\cpague\Documents\International\Argentina\Argentina Photos\2014 July Trip\July 2014 Planning Trip to Valdes y Monte_slides\Slide18.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39800" y="1219200"/>
            <a:ext cx="75184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471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Arial Black" panose="020B0A04020102020204" pitchFamily="34" charset="0"/>
              </a:rPr>
              <a:t>Outcomes and Challenges?</a:t>
            </a:r>
            <a:endParaRPr lang="en-US" sz="2800" dirty="0">
              <a:latin typeface="Arial Black" panose="020B0A04020102020204" pitchFamily="34" charset="0"/>
            </a:endParaRPr>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Great Interest and Enthusiasm</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 Medium for Distribution Exists</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BUT:</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Large Scale may mismatch current application</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Institutional Capacity of Country limited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2029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lnSpc>
                <a:spcPct val="90000"/>
              </a:lnSpc>
            </a:pPr>
            <a:r>
              <a:rPr lang="en-US" sz="2800" dirty="0" smtClean="0">
                <a:latin typeface="Arial Black" panose="020B0A04020102020204" pitchFamily="34" charset="0"/>
              </a:rPr>
              <a:t>Example III:  Colorado/the Western U. S.</a:t>
            </a:r>
          </a:p>
        </p:txBody>
      </p:sp>
      <p:pic>
        <p:nvPicPr>
          <p:cNvPr id="3075"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413979" y="1676400"/>
            <a:ext cx="6316042"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498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lnSpc>
                <a:spcPct val="90000"/>
              </a:lnSpc>
            </a:pPr>
            <a:r>
              <a:rPr lang="en-US" sz="2800" dirty="0" smtClean="0">
                <a:latin typeface="Arial Black" panose="020B0A04020102020204" pitchFamily="34" charset="0"/>
              </a:rPr>
              <a:t>Example III:  Colorado/the Western U. S.</a:t>
            </a:r>
          </a:p>
        </p:txBody>
      </p:sp>
      <p:sp>
        <p:nvSpPr>
          <p:cNvPr id="2" name="Content Placeholder 1"/>
          <p:cNvSpPr>
            <a:spLocks noGrp="1"/>
          </p:cNvSpPr>
          <p:nvPr>
            <p:ph idx="1"/>
          </p:nvPr>
        </p:nvSpPr>
        <p:spPr>
          <a:xfrm>
            <a:off x="457200" y="1219200"/>
            <a:ext cx="8229600" cy="5181600"/>
          </a:xfrm>
        </p:spPr>
        <p:txBody>
          <a:bodyPr/>
          <a:lstStyle/>
          <a:p>
            <a:r>
              <a:rPr lang="en-US" dirty="0" smtClean="0">
                <a:latin typeface="Arial" panose="020B0604020202020204" pitchFamily="34" charset="0"/>
                <a:cs typeface="Arial" panose="020B0604020202020204" pitchFamily="34" charset="0"/>
              </a:rPr>
              <a:t>Colorado </a:t>
            </a:r>
            <a:r>
              <a:rPr lang="en-US" dirty="0">
                <a:latin typeface="Arial" panose="020B0604020202020204" pitchFamily="34" charset="0"/>
                <a:cs typeface="Arial" panose="020B0604020202020204" pitchFamily="34" charset="0"/>
              </a:rPr>
              <a:t>BLM </a:t>
            </a:r>
            <a:r>
              <a:rPr lang="en-US" dirty="0" smtClean="0">
                <a:latin typeface="Arial" panose="020B0604020202020204" pitchFamily="34" charset="0"/>
                <a:cs typeface="Arial" panose="020B0604020202020204" pitchFamily="34" charset="0"/>
              </a:rPr>
              <a:t>shown Open Standards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Grand Junction Office </a:t>
            </a:r>
            <a:r>
              <a:rPr lang="en-US" dirty="0" smtClean="0">
                <a:latin typeface="Arial" panose="020B0604020202020204" pitchFamily="34" charset="0"/>
                <a:cs typeface="Arial" panose="020B0604020202020204" pitchFamily="34" charset="0"/>
              </a:rPr>
              <a:t>-- OS </a:t>
            </a:r>
            <a:r>
              <a:rPr lang="en-US" dirty="0">
                <a:latin typeface="Arial" panose="020B0604020202020204" pitchFamily="34" charset="0"/>
                <a:cs typeface="Arial" panose="020B0604020202020204" pitchFamily="34" charset="0"/>
              </a:rPr>
              <a:t>in Resource Management Planning Process</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Open Standards </a:t>
            </a:r>
            <a:r>
              <a:rPr lang="en-US" dirty="0" smtClean="0">
                <a:latin typeface="Arial" panose="020B0604020202020204" pitchFamily="34" charset="0"/>
                <a:cs typeface="Arial" panose="020B0604020202020204" pitchFamily="34" charset="0"/>
              </a:rPr>
              <a:t>used by BLM </a:t>
            </a:r>
            <a:r>
              <a:rPr lang="en-US" dirty="0">
                <a:latin typeface="Arial" panose="020B0604020202020204" pitchFamily="34" charset="0"/>
                <a:cs typeface="Arial" panose="020B0604020202020204" pitchFamily="34" charset="0"/>
              </a:rPr>
              <a:t>National Training Center since 2008</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Language changed to be more BLM specific</a:t>
            </a:r>
          </a:p>
          <a:p>
            <a:r>
              <a:rPr lang="en-US"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hlinkClick r:id="rId3"/>
              </a:rPr>
              <a:t>http://</a:t>
            </a:r>
            <a:r>
              <a:rPr lang="en-US" sz="2000" dirty="0" smtClean="0">
                <a:latin typeface="Arial" panose="020B0604020202020204" pitchFamily="34" charset="0"/>
                <a:cs typeface="Arial" panose="020B0604020202020204" pitchFamily="34" charset="0"/>
                <a:hlinkClick r:id="rId3"/>
              </a:rPr>
              <a:t>www.ntc.blm.gov/krc/viewresource.php?courseID=201</a:t>
            </a:r>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6480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lnSpc>
                <a:spcPct val="90000"/>
              </a:lnSpc>
            </a:pPr>
            <a:r>
              <a:rPr lang="en-US" sz="2800" dirty="0" smtClean="0">
                <a:latin typeface="Arial Black" panose="020B0A04020102020204" pitchFamily="34" charset="0"/>
              </a:rPr>
              <a:t>Example:  Language Changes for use of OS by BLM</a:t>
            </a:r>
          </a:p>
        </p:txBody>
      </p:sp>
      <p:sp>
        <p:nvSpPr>
          <p:cNvPr id="2" name="Content Placeholder 1"/>
          <p:cNvSpPr>
            <a:spLocks noGrp="1"/>
          </p:cNvSpPr>
          <p:nvPr>
            <p:ph idx="1"/>
          </p:nvPr>
        </p:nvSpPr>
        <p:spPr/>
        <p:txBody>
          <a:bodyPr/>
          <a:lstStyle/>
          <a:p>
            <a:r>
              <a:rPr lang="en-US" sz="3200" dirty="0">
                <a:latin typeface="Arial" panose="020B0604020202020204" pitchFamily="34" charset="0"/>
                <a:cs typeface="Arial" panose="020B0604020202020204" pitchFamily="34" charset="0"/>
              </a:rPr>
              <a:t>Conservation targets – priority species and vegetation</a:t>
            </a:r>
          </a:p>
          <a:p>
            <a:endParaRPr lang="en-US" sz="32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Threats </a:t>
            </a:r>
            <a:r>
              <a:rPr lang="en-US" sz="3200" dirty="0">
                <a:latin typeface="Arial" panose="020B0604020202020204" pitchFamily="34" charset="0"/>
                <a:cs typeface="Arial" panose="020B0604020202020204" pitchFamily="34" charset="0"/>
              </a:rPr>
              <a:t>– effects</a:t>
            </a:r>
          </a:p>
          <a:p>
            <a:endParaRPr lang="en-US" sz="32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Viability </a:t>
            </a:r>
            <a:r>
              <a:rPr lang="en-US" sz="3200" dirty="0">
                <a:latin typeface="Arial" panose="020B0604020202020204" pitchFamily="34" charset="0"/>
                <a:cs typeface="Arial" panose="020B0604020202020204" pitchFamily="34" charset="0"/>
              </a:rPr>
              <a:t>- health</a:t>
            </a:r>
          </a:p>
          <a:p>
            <a:endParaRPr lang="en-US" sz="3200" dirty="0">
              <a:latin typeface="Arial Black" panose="020B0A04020102020204" pitchFamily="34" charset="0"/>
            </a:endParaRPr>
          </a:p>
        </p:txBody>
      </p:sp>
    </p:spTree>
    <p:extLst>
      <p:ext uri="{BB962C8B-B14F-4D97-AF65-F5344CB8AC3E}">
        <p14:creationId xmlns:p14="http://schemas.microsoft.com/office/powerpoint/2010/main" val="21601188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lnSpc>
                <a:spcPct val="90000"/>
              </a:lnSpc>
            </a:pPr>
            <a:r>
              <a:rPr lang="en-US" sz="2800" dirty="0" smtClean="0">
                <a:latin typeface="Arial" panose="020B0604020202020204" pitchFamily="34" charset="0"/>
                <a:cs typeface="Arial" panose="020B0604020202020204" pitchFamily="34" charset="0"/>
              </a:rPr>
              <a:t>Best Example:  </a:t>
            </a:r>
            <a:r>
              <a:rPr lang="en-US" sz="2800" dirty="0">
                <a:latin typeface="Arial" panose="020B0604020202020204" pitchFamily="34" charset="0"/>
                <a:cs typeface="Arial" panose="020B0604020202020204" pitchFamily="34" charset="0"/>
              </a:rPr>
              <a:t>Dominguez Escalante National Conservation Area</a:t>
            </a:r>
            <a:r>
              <a:rPr lang="en-US" sz="2800" dirty="0" smtClean="0">
                <a:latin typeface="Arial" panose="020B0604020202020204" pitchFamily="34" charset="0"/>
                <a:cs typeface="Arial" panose="020B0604020202020204" pitchFamily="34" charset="0"/>
              </a:rPr>
              <a:t> </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267104" y="1676400"/>
            <a:ext cx="6609792"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1600" y="1359348"/>
            <a:ext cx="6520324" cy="4660452"/>
          </a:xfrm>
          <a:prstGeom prst="rect">
            <a:avLst/>
          </a:prstGeom>
        </p:spPr>
      </p:pic>
      <p:sp>
        <p:nvSpPr>
          <p:cNvPr id="4" name="TextBox 3"/>
          <p:cNvSpPr txBox="1"/>
          <p:nvPr/>
        </p:nvSpPr>
        <p:spPr>
          <a:xfrm>
            <a:off x="152400" y="6172200"/>
            <a:ext cx="10363200" cy="523220"/>
          </a:xfrm>
          <a:prstGeom prst="rect">
            <a:avLst/>
          </a:prstGeom>
          <a:noFill/>
        </p:spPr>
        <p:txBody>
          <a:bodyPr wrap="square" rtlCol="0">
            <a:spAutoFit/>
          </a:bodyPr>
          <a:lstStyle/>
          <a:p>
            <a:r>
              <a:rPr lang="en-US" sz="1600" dirty="0">
                <a:solidFill>
                  <a:srgbClr val="000000"/>
                </a:solidFill>
                <a:latin typeface="Calibri"/>
                <a:ea typeface="Calibri"/>
                <a:cs typeface="Times New Roman"/>
              </a:rPr>
              <a:t>Appendix A in RMP – Viability </a:t>
            </a:r>
            <a:r>
              <a:rPr lang="en-US" sz="1600" dirty="0" smtClean="0">
                <a:solidFill>
                  <a:srgbClr val="000000"/>
                </a:solidFill>
                <a:latin typeface="Calibri"/>
                <a:ea typeface="Calibri"/>
                <a:cs typeface="Times New Roman"/>
              </a:rPr>
              <a:t>Assessment</a:t>
            </a:r>
            <a:r>
              <a:rPr lang="en-US" sz="1600" dirty="0">
                <a:solidFill>
                  <a:srgbClr val="000000"/>
                </a:solidFill>
                <a:latin typeface="Calibri"/>
                <a:ea typeface="Calibri"/>
                <a:cs typeface="Times New Roman"/>
              </a:rPr>
              <a:t> </a:t>
            </a:r>
            <a:endParaRPr lang="en-US" sz="1600" dirty="0">
              <a:latin typeface="Calibri"/>
              <a:ea typeface="Calibri"/>
              <a:cs typeface="Times New Roman"/>
            </a:endParaRPr>
          </a:p>
          <a:p>
            <a:r>
              <a:rPr lang="en-US" sz="1200" u="sng" dirty="0">
                <a:solidFill>
                  <a:srgbClr val="000000"/>
                </a:solidFill>
                <a:latin typeface="Calibri"/>
                <a:ea typeface="Calibri"/>
                <a:cs typeface="Times New Roman"/>
                <a:hlinkClick r:id="rId5"/>
              </a:rPr>
              <a:t>https://www.blm.gov/epl-front-office/projects/lup/33152/43170/46185/default.jsp?projectName=Dominguez-Escalante+NCA+Draft+RMP</a:t>
            </a:r>
            <a:endParaRPr lang="en-US" sz="1200" dirty="0">
              <a:effectLst/>
              <a:latin typeface="Calibri"/>
              <a:ea typeface="Calibri"/>
              <a:cs typeface="Times New Roman"/>
            </a:endParaRPr>
          </a:p>
        </p:txBody>
      </p:sp>
    </p:spTree>
    <p:extLst>
      <p:ext uri="{BB962C8B-B14F-4D97-AF65-F5344CB8AC3E}">
        <p14:creationId xmlns:p14="http://schemas.microsoft.com/office/powerpoint/2010/main" val="2391165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Outcomes and Challenges?</a:t>
            </a:r>
            <a:endParaRPr lang="en-US" dirty="0">
              <a:latin typeface="Arial Black" panose="020B0A04020102020204" pitchFamily="34" charset="0"/>
            </a:endParaRPr>
          </a:p>
        </p:txBody>
      </p:sp>
      <p:sp>
        <p:nvSpPr>
          <p:cNvPr id="3" name="Content Placeholder 2"/>
          <p:cNvSpPr>
            <a:spLocks noGrp="1"/>
          </p:cNvSpPr>
          <p:nvPr>
            <p:ph idx="1"/>
          </p:nvPr>
        </p:nvSpPr>
        <p:spPr>
          <a:xfrm>
            <a:off x="457200" y="1371600"/>
            <a:ext cx="8229600" cy="5029200"/>
          </a:xfrm>
        </p:spPr>
        <p:txBody>
          <a:bodyPr/>
          <a:lstStyle/>
          <a:p>
            <a:r>
              <a:rPr lang="en-US" dirty="0" smtClean="0">
                <a:latin typeface="Arial" panose="020B0604020202020204" pitchFamily="34" charset="0"/>
                <a:cs typeface="Arial" panose="020B0604020202020204" pitchFamily="34" charset="0"/>
              </a:rPr>
              <a:t>Outcomes hard to see at this stage – high level change.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Reports that planning </a:t>
            </a:r>
            <a:r>
              <a:rPr lang="en-US" dirty="0">
                <a:latin typeface="Arial" panose="020B0604020202020204" pitchFamily="34" charset="0"/>
                <a:cs typeface="Arial" panose="020B0604020202020204" pitchFamily="34" charset="0"/>
              </a:rPr>
              <a:t>team </a:t>
            </a:r>
            <a:r>
              <a:rPr lang="en-US" dirty="0" smtClean="0">
                <a:latin typeface="Arial" panose="020B0604020202020204" pitchFamily="34" charset="0"/>
                <a:cs typeface="Arial" panose="020B0604020202020204" pitchFamily="34" charset="0"/>
              </a:rPr>
              <a:t>more cohesive </a:t>
            </a:r>
            <a:r>
              <a:rPr lang="en-US" dirty="0">
                <a:latin typeface="Arial" panose="020B0604020202020204" pitchFamily="34" charset="0"/>
                <a:cs typeface="Arial" panose="020B0604020202020204" pitchFamily="34" charset="0"/>
              </a:rPr>
              <a:t>group and </a:t>
            </a:r>
            <a:r>
              <a:rPr lang="en-US" dirty="0" smtClean="0">
                <a:latin typeface="Arial" panose="020B0604020202020204" pitchFamily="34" charset="0"/>
                <a:cs typeface="Arial" panose="020B0604020202020204" pitchFamily="34" charset="0"/>
              </a:rPr>
              <a:t>more </a:t>
            </a:r>
            <a:r>
              <a:rPr lang="en-US" dirty="0" err="1">
                <a:latin typeface="Arial" panose="020B0604020202020204" pitchFamily="34" charset="0"/>
                <a:cs typeface="Arial" panose="020B0604020202020204" pitchFamily="34" charset="0"/>
              </a:rPr>
              <a:t>indepth</a:t>
            </a:r>
            <a:r>
              <a:rPr lang="en-US" dirty="0">
                <a:latin typeface="Arial" panose="020B0604020202020204" pitchFamily="34" charset="0"/>
                <a:cs typeface="Arial" panose="020B0604020202020204" pitchFamily="34" charset="0"/>
              </a:rPr>
              <a:t> and richer </a:t>
            </a:r>
            <a:r>
              <a:rPr lang="en-US" dirty="0" smtClean="0">
                <a:latin typeface="Arial" panose="020B0604020202020204" pitchFamily="34" charset="0"/>
                <a:cs typeface="Arial" panose="020B0604020202020204" pitchFamily="34" charset="0"/>
              </a:rPr>
              <a:t>conversations -- better strategies.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Challenges – </a:t>
            </a:r>
            <a:r>
              <a:rPr lang="en-US" dirty="0" smtClean="0">
                <a:latin typeface="Arial" panose="020B0604020202020204" pitchFamily="34" charset="0"/>
                <a:cs typeface="Arial" panose="020B0604020202020204" pitchFamily="34" charset="0"/>
              </a:rPr>
              <a:t>Broad applicability.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Some offices --very </a:t>
            </a:r>
            <a:r>
              <a:rPr lang="en-US" dirty="0">
                <a:latin typeface="Arial" panose="020B0604020202020204" pitchFamily="34" charset="0"/>
                <a:cs typeface="Arial" panose="020B0604020202020204" pitchFamily="34" charset="0"/>
              </a:rPr>
              <a:t>traditional “multiple use” </a:t>
            </a:r>
            <a:r>
              <a:rPr lang="en-US" dirty="0" smtClean="0">
                <a:latin typeface="Arial" panose="020B0604020202020204" pitchFamily="34" charset="0"/>
                <a:cs typeface="Arial" panose="020B0604020202020204" pitchFamily="34" charset="0"/>
              </a:rPr>
              <a:t>attitude.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056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Arial Black" panose="020B0A04020102020204" pitchFamily="34" charset="0"/>
              </a:rPr>
              <a:t>Compatible Use of Grasslands by Humans, Livestock, and Wildlife for Thousands of Years</a:t>
            </a:r>
            <a:endParaRPr lang="en-US" dirty="0">
              <a:latin typeface="Arial Black" panose="020B0A04020102020204" pitchFamily="34" charset="0"/>
            </a:endParaRPr>
          </a:p>
        </p:txBody>
      </p:sp>
      <p:sp>
        <p:nvSpPr>
          <p:cNvPr id="8" name="Text Placeholder 7"/>
          <p:cNvSpPr>
            <a:spLocks noGrp="1"/>
          </p:cNvSpPr>
          <p:nvPr>
            <p:ph type="body" sz="half" idx="1"/>
          </p:nvPr>
        </p:nvSpPr>
        <p:spPr/>
        <p:txBody>
          <a:bodyPr/>
          <a:lstStyle/>
          <a:p>
            <a:endParaRPr lang="en-US" dirty="0"/>
          </a:p>
        </p:txBody>
      </p:sp>
      <p:sp>
        <p:nvSpPr>
          <p:cNvPr id="9" name="Content Placeholder 8"/>
          <p:cNvSpPr>
            <a:spLocks noGrp="1"/>
          </p:cNvSpPr>
          <p:nvPr>
            <p:ph sz="quarter" idx="3"/>
          </p:nvPr>
        </p:nvSpPr>
        <p:spPr/>
        <p:txBody>
          <a:bodyPr/>
          <a:lstStyle/>
          <a:p>
            <a:endParaRPr lang="en-US" dirty="0"/>
          </a:p>
        </p:txBody>
      </p:sp>
      <p:pic>
        <p:nvPicPr>
          <p:cNvPr id="4101" name="Picture 5" descr="D:\International\Mongolia\2007 Donor Trips\Photos\June 2007\June 7 to 10 2007\P607006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3733800"/>
            <a:ext cx="3792948" cy="303350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2"/>
          </p:nvPr>
        </p:nvSpPr>
        <p:spPr/>
        <p:txBody>
          <a:bodyPr/>
          <a:lstStyle/>
          <a:p>
            <a:endParaRPr lang="en-US"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63093" y="1524000"/>
            <a:ext cx="411145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524000"/>
            <a:ext cx="4419600" cy="512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030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Arial Black" panose="020B0A04020102020204" pitchFamily="34" charset="0"/>
              </a:rPr>
              <a:t>Things changed rather suddenly</a:t>
            </a:r>
            <a:endParaRPr lang="en-US" sz="3200" dirty="0">
              <a:latin typeface="Arial Black" panose="020B0A04020102020204" pitchFamily="34" charset="0"/>
            </a:endParaRPr>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quarter" idx="2"/>
          </p:nvPr>
        </p:nvSpPr>
        <p:spPr/>
        <p:txBody>
          <a:bodyPr/>
          <a:lstStyle/>
          <a:p>
            <a:endParaRPr lang="en-US" dirty="0"/>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988" y="1295401"/>
            <a:ext cx="2282613" cy="302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OilRigWOPA041007_D03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8400" y="1447800"/>
            <a:ext cx="2077436" cy="2380945"/>
          </a:xfrm>
          <a:prstGeom prst="rect">
            <a:avLst/>
          </a:prstGeom>
        </p:spPr>
      </p:pic>
      <p:pic>
        <p:nvPicPr>
          <p:cNvPr id="3075" name="Picture 3"/>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bwMode="auto">
          <a:xfrm>
            <a:off x="2362200" y="1981200"/>
            <a:ext cx="7162800" cy="664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D:\International\Mongolia\2012 Photos\DSC_085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3200" y="1615128"/>
            <a:ext cx="3056481" cy="20462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724400"/>
            <a:ext cx="250542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315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438400" y="52388"/>
            <a:ext cx="6248400" cy="1066800"/>
          </a:xfrm>
        </p:spPr>
        <p:txBody>
          <a:bodyPr/>
          <a:lstStyle/>
          <a:p>
            <a:pPr algn="r" eaLnBrk="1" hangingPunct="1">
              <a:lnSpc>
                <a:spcPct val="90000"/>
              </a:lnSpc>
            </a:pPr>
            <a:r>
              <a:rPr lang="en-US" sz="2800" dirty="0" smtClean="0">
                <a:latin typeface="Arial Black" panose="020B0A04020102020204" pitchFamily="34" charset="0"/>
              </a:rPr>
              <a:t>Lifestyles -- Rapidly Changing</a:t>
            </a:r>
          </a:p>
        </p:txBody>
      </p:sp>
      <p:pic>
        <p:nvPicPr>
          <p:cNvPr id="36867" name="Picture 5" descr="Prezwalskis Horse in Hustai01_1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248400" y="1225988"/>
            <a:ext cx="2782888" cy="5464175"/>
          </a:xfrm>
          <a:noFill/>
        </p:spPr>
      </p:pic>
      <p:pic>
        <p:nvPicPr>
          <p:cNvPr id="36868" name="Picture 4" descr="P6110006.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225" y="1185863"/>
            <a:ext cx="4117975"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4876800" y="3124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894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GB" sz="2800" dirty="0">
                <a:latin typeface="Arial Black" panose="020B0A04020102020204" pitchFamily="34" charset="0"/>
              </a:rPr>
              <a:t>Conservation Methodology &amp; Prioritization – an </a:t>
            </a:r>
            <a:r>
              <a:rPr lang="en-GB" sz="2800" dirty="0" err="1">
                <a:latin typeface="Arial Black" panose="020B0A04020102020204" pitchFamily="34" charset="0"/>
              </a:rPr>
              <a:t>entr</a:t>
            </a:r>
            <a:r>
              <a:rPr lang="en-US" sz="2800" dirty="0">
                <a:latin typeface="Arial Black" panose="020B0A04020102020204" pitchFamily="34" charset="0"/>
                <a:cs typeface="Courier New" pitchFamily="49" charset="0"/>
              </a:rPr>
              <a:t>é</a:t>
            </a:r>
            <a:r>
              <a:rPr lang="en-GB" sz="2800" dirty="0" smtClean="0">
                <a:latin typeface="Arial Black" panose="020B0A04020102020204" pitchFamily="34" charset="0"/>
              </a:rPr>
              <a:t>e -- 2005</a:t>
            </a:r>
            <a:endParaRPr lang="en-GB" sz="2800" dirty="0">
              <a:latin typeface="Arial Black" panose="020B0A04020102020204" pitchFamily="34" charset="0"/>
            </a:endParaRPr>
          </a:p>
        </p:txBody>
      </p:sp>
      <p:sp>
        <p:nvSpPr>
          <p:cNvPr id="57354" name="Rectangle 10"/>
          <p:cNvSpPr>
            <a:spLocks noGrp="1" noChangeArrowheads="1"/>
          </p:cNvSpPr>
          <p:nvPr>
            <p:ph sz="half" idx="2"/>
          </p:nvPr>
        </p:nvSpPr>
        <p:spPr/>
        <p:txBody>
          <a:bodyPr/>
          <a:lstStyle/>
          <a:p>
            <a:pPr marL="0" indent="0"/>
            <a:endParaRPr lang="en-US" sz="2400"/>
          </a:p>
        </p:txBody>
      </p:sp>
      <p:pic>
        <p:nvPicPr>
          <p:cNvPr id="57355" name="Picture 11" descr="CbD 10th cover compress 25"/>
          <p:cNvPicPr>
            <a:picLocks noGrp="1" noChangeAspect="1" noChangeArrowheads="1"/>
          </p:cNvPicPr>
          <p:nvPr>
            <p:ph type="body" sz="half" idx="1"/>
          </p:nvPr>
        </p:nvPicPr>
        <p:blipFill>
          <a:blip r:embed="rId3">
            <a:extLst>
              <a:ext uri="{28A0092B-C50C-407E-A947-70E740481C1C}">
                <a14:useLocalDpi xmlns:a14="http://schemas.microsoft.com/office/drawing/2010/main"/>
              </a:ext>
            </a:extLst>
          </a:blip>
          <a:srcRect/>
          <a:stretch>
            <a:fillRect/>
          </a:stretch>
        </p:blipFill>
        <p:spPr>
          <a:xfrm>
            <a:off x="220663" y="1503363"/>
            <a:ext cx="3641725" cy="4724400"/>
          </a:xfrm>
          <a:ln/>
        </p:spPr>
      </p:pic>
      <p:pic>
        <p:nvPicPr>
          <p:cNvPr id="57356" name="Picture 12" descr="P6010149"/>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021138" y="1882775"/>
            <a:ext cx="5122862" cy="383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479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04800" y="0"/>
            <a:ext cx="4416453" cy="5973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228600"/>
            <a:ext cx="3818687" cy="452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9633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4"/>
          <p:cNvSpPr>
            <a:spLocks noGrp="1" noChangeArrowheads="1"/>
          </p:cNvSpPr>
          <p:nvPr>
            <p:ph type="title"/>
          </p:nvPr>
        </p:nvSpPr>
        <p:spPr/>
        <p:txBody>
          <a:bodyPr/>
          <a:lstStyle/>
          <a:p>
            <a:r>
              <a:rPr lang="en-US" sz="3200" dirty="0">
                <a:latin typeface="Arial Black" panose="020B0A04020102020204" pitchFamily="34" charset="0"/>
              </a:rPr>
              <a:t>Conservation Planning with Partners and Stakeholders</a:t>
            </a:r>
          </a:p>
        </p:txBody>
      </p:sp>
      <p:sp>
        <p:nvSpPr>
          <p:cNvPr id="132101" name="Rectangle 5"/>
          <p:cNvSpPr>
            <a:spLocks noGrp="1" noChangeArrowheads="1"/>
          </p:cNvSpPr>
          <p:nvPr>
            <p:ph type="body" sz="half" idx="1"/>
          </p:nvPr>
        </p:nvSpPr>
        <p:spPr>
          <a:xfrm>
            <a:off x="152400" y="1270000"/>
            <a:ext cx="4495800" cy="5588000"/>
          </a:xfrm>
        </p:spPr>
        <p:txBody>
          <a:bodyPr/>
          <a:lstStyle/>
          <a:p>
            <a:pPr marL="0" indent="0"/>
            <a:r>
              <a:rPr lang="en-US" sz="2600" dirty="0">
                <a:latin typeface="Arial" panose="020B0604020202020204" pitchFamily="34" charset="0"/>
                <a:cs typeface="Arial" panose="020B0604020202020204" pitchFamily="34" charset="0"/>
              </a:rPr>
              <a:t>2008 – </a:t>
            </a:r>
            <a:r>
              <a:rPr lang="en-US" sz="2600" dirty="0" smtClean="0">
                <a:latin typeface="Arial" panose="020B0604020202020204" pitchFamily="34" charset="0"/>
                <a:cs typeface="Arial" panose="020B0604020202020204" pitchFamily="34" charset="0"/>
              </a:rPr>
              <a:t>CAP workshops </a:t>
            </a:r>
            <a:r>
              <a:rPr lang="en-US" sz="2600" dirty="0">
                <a:latin typeface="Arial" panose="020B0604020202020204" pitchFamily="34" charset="0"/>
                <a:cs typeface="Arial" panose="020B0604020202020204" pitchFamily="34" charset="0"/>
              </a:rPr>
              <a:t>for </a:t>
            </a:r>
            <a:r>
              <a:rPr lang="en-US" sz="2600" dirty="0" err="1">
                <a:latin typeface="Arial" panose="020B0604020202020204" pitchFamily="34" charset="0"/>
                <a:cs typeface="Arial" panose="020B0604020202020204" pitchFamily="34" charset="0"/>
              </a:rPr>
              <a:t>Toson</a:t>
            </a:r>
            <a:r>
              <a:rPr lang="en-US" sz="2600" dirty="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Khulstai</a:t>
            </a:r>
            <a:endParaRPr lang="en-US" sz="2600" dirty="0" smtClean="0">
              <a:latin typeface="Arial" panose="020B0604020202020204" pitchFamily="34" charset="0"/>
              <a:cs typeface="Arial" panose="020B0604020202020204" pitchFamily="34" charset="0"/>
            </a:endParaRPr>
          </a:p>
          <a:p>
            <a:pPr marL="0" indent="0"/>
            <a:endParaRPr lang="en-US" sz="2600" dirty="0" smtClean="0">
              <a:latin typeface="Arial" panose="020B0604020202020204" pitchFamily="34" charset="0"/>
              <a:cs typeface="Arial" panose="020B0604020202020204" pitchFamily="34" charset="0"/>
            </a:endParaRPr>
          </a:p>
          <a:p>
            <a:pPr marL="0" indent="0"/>
            <a:r>
              <a:rPr lang="en-US" sz="2600" dirty="0" smtClean="0">
                <a:latin typeface="Arial" panose="020B0604020202020204" pitchFamily="34" charset="0"/>
                <a:cs typeface="Arial" panose="020B0604020202020204" pitchFamily="34" charset="0"/>
              </a:rPr>
              <a:t>Partners:  WWF and WCS</a:t>
            </a:r>
            <a:endParaRPr lang="en-US" sz="2600" dirty="0">
              <a:latin typeface="Arial" panose="020B0604020202020204" pitchFamily="34" charset="0"/>
              <a:cs typeface="Arial" panose="020B0604020202020204" pitchFamily="34" charset="0"/>
            </a:endParaRPr>
          </a:p>
          <a:p>
            <a:pPr marL="0" indent="0"/>
            <a:endParaRPr lang="en-US" sz="2600" dirty="0">
              <a:latin typeface="Arial" panose="020B0604020202020204" pitchFamily="34" charset="0"/>
              <a:cs typeface="Arial" panose="020B0604020202020204" pitchFamily="34" charset="0"/>
            </a:endParaRPr>
          </a:p>
          <a:p>
            <a:pPr marL="0" indent="0"/>
            <a:r>
              <a:rPr lang="en-US" sz="2600" dirty="0" smtClean="0">
                <a:latin typeface="Arial" panose="020B0604020202020204" pitchFamily="34" charset="0"/>
                <a:cs typeface="Arial" panose="020B0604020202020204" pitchFamily="34" charset="0"/>
              </a:rPr>
              <a:t>Stakeholders: herders </a:t>
            </a:r>
            <a:r>
              <a:rPr lang="en-US" sz="2600" dirty="0">
                <a:latin typeface="Arial" panose="020B0604020202020204" pitchFamily="34" charset="0"/>
                <a:cs typeface="Arial" panose="020B0604020202020204" pitchFamily="34" charset="0"/>
              </a:rPr>
              <a:t>to </a:t>
            </a:r>
            <a:r>
              <a:rPr lang="en-US" sz="2600" dirty="0" smtClean="0">
                <a:latin typeface="Arial" panose="020B0604020202020204" pitchFamily="34" charset="0"/>
                <a:cs typeface="Arial" panose="020B0604020202020204" pitchFamily="34" charset="0"/>
              </a:rPr>
              <a:t>Min. Nature and Environment</a:t>
            </a:r>
            <a:endParaRPr lang="en-US" sz="2600" dirty="0">
              <a:latin typeface="Arial" panose="020B0604020202020204" pitchFamily="34" charset="0"/>
              <a:cs typeface="Arial" panose="020B0604020202020204" pitchFamily="34" charset="0"/>
            </a:endParaRPr>
          </a:p>
          <a:p>
            <a:pPr marL="0" indent="0"/>
            <a:endParaRPr lang="en-US" sz="2600" dirty="0">
              <a:latin typeface="Arial" panose="020B0604020202020204" pitchFamily="34" charset="0"/>
              <a:cs typeface="Arial" panose="020B0604020202020204" pitchFamily="34" charset="0"/>
            </a:endParaRPr>
          </a:p>
          <a:p>
            <a:pPr marL="0" indent="0"/>
            <a:r>
              <a:rPr lang="en-US" sz="2600" dirty="0" smtClean="0">
                <a:latin typeface="Arial" panose="020B0604020202020204" pitchFamily="34" charset="0"/>
                <a:cs typeface="Arial" panose="020B0604020202020204" pitchFamily="34" charset="0"/>
              </a:rPr>
              <a:t>Result = conservation plan,  implementation by </a:t>
            </a:r>
            <a:r>
              <a:rPr lang="en-US" sz="2600" dirty="0">
                <a:latin typeface="Arial" panose="020B0604020202020204" pitchFamily="34" charset="0"/>
                <a:cs typeface="Arial" panose="020B0604020202020204" pitchFamily="34" charset="0"/>
              </a:rPr>
              <a:t>a local advisory </a:t>
            </a:r>
            <a:r>
              <a:rPr lang="en-US" sz="2600" dirty="0" smtClean="0">
                <a:latin typeface="Arial" panose="020B0604020202020204" pitchFamily="34" charset="0"/>
                <a:cs typeface="Arial" panose="020B0604020202020204" pitchFamily="34" charset="0"/>
              </a:rPr>
              <a:t>committee.</a:t>
            </a:r>
            <a:endParaRPr lang="en-US" sz="2600" dirty="0">
              <a:latin typeface="Arial" panose="020B0604020202020204" pitchFamily="34" charset="0"/>
              <a:cs typeface="Arial" panose="020B0604020202020204" pitchFamily="34" charset="0"/>
            </a:endParaRPr>
          </a:p>
        </p:txBody>
      </p:sp>
      <p:pic>
        <p:nvPicPr>
          <p:cNvPr id="132105" name="Picture 9" descr="DSC_0194"/>
          <p:cNvPicPr>
            <a:picLocks noGrp="1" noChangeAspect="1" noChangeArrowheads="1"/>
          </p:cNvPicPr>
          <p:nvPr>
            <p:ph sz="half" idx="2"/>
          </p:nvPr>
        </p:nvPicPr>
        <p:blipFill>
          <a:blip r:embed="rId2" cstate="screen">
            <a:lum bright="12000"/>
            <a:extLst>
              <a:ext uri="{28A0092B-C50C-407E-A947-70E740481C1C}">
                <a14:useLocalDpi xmlns:a14="http://schemas.microsoft.com/office/drawing/2010/main"/>
              </a:ext>
            </a:extLst>
          </a:blip>
          <a:srcRect/>
          <a:stretch>
            <a:fillRect/>
          </a:stretch>
        </p:blipFill>
        <p:spPr>
          <a:xfrm>
            <a:off x="4648200" y="1217613"/>
            <a:ext cx="4495800" cy="3009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2106" name="Picture 10" descr="DSC_0005"/>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818188" y="4365625"/>
            <a:ext cx="2022475" cy="224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245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Ever Gathering of People to Plan</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57200" y="1678723"/>
            <a:ext cx="8229600" cy="436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824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Oakleaf Bold"/>
        <a:ea typeface=""/>
        <a:cs typeface=""/>
      </a:majorFont>
      <a:minorFont>
        <a:latin typeface="Oaklea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Oakleaf Bold"/>
        <a:ea typeface=""/>
        <a:cs typeface=""/>
      </a:majorFont>
      <a:minorFont>
        <a:latin typeface="Oaklea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ImagoBook"/>
        <a:ea typeface=""/>
        <a:cs typeface=""/>
      </a:majorFont>
      <a:minorFont>
        <a:latin typeface="Imago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1229</TotalTime>
  <Words>922</Words>
  <Application>Microsoft Office PowerPoint</Application>
  <PresentationFormat>On-screen Show (4:3)</PresentationFormat>
  <Paragraphs>100</Paragraphs>
  <Slides>27</Slides>
  <Notes>10</Notes>
  <HiddenSlides>0</HiddenSlides>
  <MMClips>0</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Default Design</vt:lpstr>
      <vt:lpstr>4_Default Design</vt:lpstr>
      <vt:lpstr>6_Default Design</vt:lpstr>
      <vt:lpstr>8_Default Design</vt:lpstr>
      <vt:lpstr>3_Office Theme</vt:lpstr>
      <vt:lpstr>Putting the Open Standards to Work:  Mongolia, Patagonia, and Colorado</vt:lpstr>
      <vt:lpstr>Example I:  Mongolia</vt:lpstr>
      <vt:lpstr>Compatible Use of Grasslands by Humans, Livestock, and Wildlife for Thousands of Years</vt:lpstr>
      <vt:lpstr>Things changed rather suddenly</vt:lpstr>
      <vt:lpstr>Lifestyles -- Rapidly Changing</vt:lpstr>
      <vt:lpstr>Conservation Methodology &amp; Prioritization – an entrée -- 2005</vt:lpstr>
      <vt:lpstr>PowerPoint Presentation</vt:lpstr>
      <vt:lpstr>Conservation Planning with Partners and Stakeholders</vt:lpstr>
      <vt:lpstr>First Ever Gathering of People to Plan</vt:lpstr>
      <vt:lpstr>It was a very exciting time</vt:lpstr>
      <vt:lpstr>PowerPoint Presentation</vt:lpstr>
      <vt:lpstr>Country Standards for Protected Areas Management Planning – Open Standards</vt:lpstr>
      <vt:lpstr>Quickly Resulted in Demand for More Planning</vt:lpstr>
      <vt:lpstr>Miradi training for Protected Area Administration officers, 2013</vt:lpstr>
      <vt:lpstr>We completed about 40 CAP based management plan (2012 - 2014)</vt:lpstr>
      <vt:lpstr>PowerPoint Presentation</vt:lpstr>
      <vt:lpstr>Example II:  Patagonia</vt:lpstr>
      <vt:lpstr>Sustainable Grazing Initiative</vt:lpstr>
      <vt:lpstr>Regional Scale Planning </vt:lpstr>
      <vt:lpstr>Open Standards are enthusiastically received by many stakeholders</vt:lpstr>
      <vt:lpstr>Results are astounding (and may show in NYC’s MoMA)</vt:lpstr>
      <vt:lpstr>Outcomes and Challenges?</vt:lpstr>
      <vt:lpstr>Example III:  Colorado/the Western U. S.</vt:lpstr>
      <vt:lpstr>Example III:  Colorado/the Western U. S.</vt:lpstr>
      <vt:lpstr>Example:  Language Changes for use of OS by BLM</vt:lpstr>
      <vt:lpstr>Best Example:  Dominguez Escalante National Conservation Area </vt:lpstr>
      <vt:lpstr>Outcomes and Challenges?</vt:lpstr>
    </vt:vector>
  </TitlesOfParts>
  <Company>The Nature Conservancy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Mongolia: Culture, Economy, and Conservation</dc:title>
  <dc:creator>cpague</dc:creator>
  <cp:lastModifiedBy>Caroline</cp:lastModifiedBy>
  <cp:revision>49</cp:revision>
  <dcterms:created xsi:type="dcterms:W3CDTF">2013-04-28T03:16:02Z</dcterms:created>
  <dcterms:modified xsi:type="dcterms:W3CDTF">2014-10-22T19:53:12Z</dcterms:modified>
</cp:coreProperties>
</file>