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46"/>
  </p:notesMasterIdLst>
  <p:handoutMasterIdLst>
    <p:handoutMasterId r:id="rId47"/>
  </p:handoutMasterIdLst>
  <p:sldIdLst>
    <p:sldId id="309" r:id="rId2"/>
    <p:sldId id="336" r:id="rId3"/>
    <p:sldId id="299" r:id="rId4"/>
    <p:sldId id="335" r:id="rId5"/>
    <p:sldId id="322" r:id="rId6"/>
    <p:sldId id="337" r:id="rId7"/>
    <p:sldId id="327" r:id="rId8"/>
    <p:sldId id="326" r:id="rId9"/>
    <p:sldId id="338" r:id="rId10"/>
    <p:sldId id="328" r:id="rId11"/>
    <p:sldId id="329" r:id="rId12"/>
    <p:sldId id="330" r:id="rId13"/>
    <p:sldId id="331" r:id="rId14"/>
    <p:sldId id="332" r:id="rId15"/>
    <p:sldId id="339" r:id="rId16"/>
    <p:sldId id="333" r:id="rId17"/>
    <p:sldId id="344" r:id="rId18"/>
    <p:sldId id="340" r:id="rId19"/>
    <p:sldId id="345" r:id="rId20"/>
    <p:sldId id="364" r:id="rId21"/>
    <p:sldId id="343" r:id="rId22"/>
    <p:sldId id="341" r:id="rId23"/>
    <p:sldId id="342" r:id="rId24"/>
    <p:sldId id="363" r:id="rId25"/>
    <p:sldId id="349" r:id="rId26"/>
    <p:sldId id="348" r:id="rId27"/>
    <p:sldId id="350" r:id="rId28"/>
    <p:sldId id="351" r:id="rId29"/>
    <p:sldId id="355" r:id="rId30"/>
    <p:sldId id="347" r:id="rId31"/>
    <p:sldId id="352" r:id="rId32"/>
    <p:sldId id="362" r:id="rId33"/>
    <p:sldId id="353" r:id="rId34"/>
    <p:sldId id="356" r:id="rId35"/>
    <p:sldId id="357" r:id="rId36"/>
    <p:sldId id="358" r:id="rId37"/>
    <p:sldId id="365" r:id="rId38"/>
    <p:sldId id="324" r:id="rId39"/>
    <p:sldId id="301" r:id="rId40"/>
    <p:sldId id="354" r:id="rId41"/>
    <p:sldId id="325" r:id="rId42"/>
    <p:sldId id="319" r:id="rId43"/>
    <p:sldId id="307" r:id="rId44"/>
    <p:sldId id="361" r:id="rId45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A4A3A4"/>
          </p15:clr>
        </p15:guide>
        <p15:guide id="2" orient="horz" pos="1686">
          <p15:clr>
            <a:srgbClr val="A4A3A4"/>
          </p15:clr>
        </p15:guide>
        <p15:guide id="3" orient="horz" pos="1690">
          <p15:clr>
            <a:srgbClr val="A4A3A4"/>
          </p15:clr>
        </p15:guide>
        <p15:guide id="4" orient="horz" pos="1114">
          <p15:clr>
            <a:srgbClr val="A4A3A4"/>
          </p15:clr>
        </p15:guide>
        <p15:guide id="5" pos="1248">
          <p15:clr>
            <a:srgbClr val="A4A3A4"/>
          </p15:clr>
        </p15:guide>
        <p15:guide id="6" pos="889">
          <p15:clr>
            <a:srgbClr val="A4A3A4"/>
          </p15:clr>
        </p15:guide>
        <p15:guide id="7" pos="1255">
          <p15:clr>
            <a:srgbClr val="A4A3A4"/>
          </p15:clr>
        </p15:guide>
        <p15:guide id="8" pos="3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213D6C"/>
    <a:srgbClr val="FF6699"/>
    <a:srgbClr val="FF7C80"/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5742" autoAdjust="0"/>
  </p:normalViewPr>
  <p:slideViewPr>
    <p:cSldViewPr snapToGrid="0">
      <p:cViewPr varScale="1">
        <p:scale>
          <a:sx n="97" d="100"/>
          <a:sy n="97" d="100"/>
        </p:scale>
        <p:origin x="1194" y="108"/>
      </p:cViewPr>
      <p:guideLst>
        <p:guide orient="horz" pos="566"/>
        <p:guide orient="horz" pos="1686"/>
        <p:guide orient="horz" pos="1690"/>
        <p:guide orient="horz" pos="1114"/>
        <p:guide pos="1248"/>
        <p:guide pos="889"/>
        <p:guide pos="1255"/>
        <p:guide pos="3071"/>
      </p:guideLst>
    </p:cSldViewPr>
  </p:slideViewPr>
  <p:outlineViewPr>
    <p:cViewPr>
      <p:scale>
        <a:sx n="33" d="100"/>
        <a:sy n="33" d="100"/>
      </p:scale>
      <p:origin x="0" y="18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ITFILEMAN\departments\Natural_Resources\Programs\Local\WRIA1SRB\Monitoring\Programs\2013%20MAMP\Toolkit\Subcommittee%20meetings\2014-0425\working\viability-graphi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ITFILEMAN\departments\Natural_Resources\Programs\Local\WRIA1SRB\Monitoring\Programs\2013%20MAMP\Toolkit\Subcommittee%20meetings\2014-0425\working\viability-graphi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ITFILEMAN\departments\Natural_Resources\Programs\Local\WRIA1SRB\Monitoring\Programs\2013%20MAMP\Toolkit\Subcommittee%20meetings\2014-0425\working\viability-graphi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ITFILEMAN\departments\Natural_Resources\Programs\Local\WRIA1SRB\Monitoring\Programs\2013%20MAMP\Toolkit\Subcommittee%20meetings\2014-0425\working\viability-graphi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.stiles\Dropbox%20(UWT@CUW)\PSP\Salmon%20Recovery\Chinook%20M&amp;AM%20project\Regional%20Roll-up\for%20EPA\Viability%20Assessment%202014-08-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(% of mainstem)</a:t>
            </a:r>
          </a:p>
        </c:rich>
      </c:tx>
      <c:layout>
        <c:manualLayout>
          <c:xMode val="edge"/>
          <c:yMode val="edge"/>
          <c:x val="0.1963887430737824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CHANNEL!$A$2</c:f>
              <c:strCache>
                <c:ptCount val="1"/>
                <c:pt idx="0">
                  <c:v>Habitat Connectivity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E6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CHANNEL!$B$1:$C$1</c:f>
              <c:strCache>
                <c:ptCount val="2"/>
                <c:pt idx="0">
                  <c:v>Status</c:v>
                </c:pt>
                <c:pt idx="1">
                  <c:v>Goal</c:v>
                </c:pt>
              </c:strCache>
            </c:strRef>
          </c:cat>
          <c:val>
            <c:numRef>
              <c:f>CHANNEL!$B$2:$C$2</c:f>
              <c:numCache>
                <c:formatCode>0%</c:formatCode>
                <c:ptCount val="2"/>
                <c:pt idx="0">
                  <c:v>0.9</c:v>
                </c:pt>
                <c:pt idx="1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04925072"/>
        <c:axId val="504924288"/>
      </c:barChart>
      <c:catAx>
        <c:axId val="504925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924288"/>
        <c:crosses val="autoZero"/>
        <c:auto val="1"/>
        <c:lblAlgn val="ctr"/>
        <c:lblOffset val="100"/>
        <c:noMultiLvlLbl val="0"/>
      </c:catAx>
      <c:valAx>
        <c:axId val="504924288"/>
        <c:scaling>
          <c:orientation val="minMax"/>
          <c:max val="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50492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(key pcs/100 m)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CHANNEL!$A$6</c:f>
              <c:strCache>
                <c:ptCount val="1"/>
                <c:pt idx="0">
                  <c:v>Large Wood Loading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CHANNEL!$B$5:$C$5</c:f>
              <c:strCache>
                <c:ptCount val="2"/>
                <c:pt idx="0">
                  <c:v>Status</c:v>
                </c:pt>
                <c:pt idx="1">
                  <c:v>Goal</c:v>
                </c:pt>
              </c:strCache>
            </c:strRef>
          </c:cat>
          <c:val>
            <c:numRef>
              <c:f>CHANNEL!$B$6:$C$6</c:f>
              <c:numCache>
                <c:formatCode>General</c:formatCode>
                <c:ptCount val="2"/>
                <c:pt idx="0">
                  <c:v>0.27</c:v>
                </c:pt>
                <c:pt idx="1">
                  <c:v>1.3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04923896"/>
        <c:axId val="504919584"/>
      </c:barChart>
      <c:catAx>
        <c:axId val="504923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919584"/>
        <c:crosses val="autoZero"/>
        <c:auto val="1"/>
        <c:lblAlgn val="ctr"/>
        <c:lblOffset val="100"/>
        <c:noMultiLvlLbl val="0"/>
      </c:catAx>
      <c:valAx>
        <c:axId val="504919584"/>
        <c:scaling>
          <c:orientation val="minMax"/>
          <c:max val="4"/>
        </c:scaling>
        <c:delete val="1"/>
        <c:axPos val="l"/>
        <c:numFmt formatCode="General" sourceLinked="1"/>
        <c:majorTickMark val="none"/>
        <c:minorTickMark val="none"/>
        <c:tickLblPos val="nextTo"/>
        <c:crossAx val="504923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% </a:t>
            </a:r>
            <a:r>
              <a:rPr lang="en-US" sz="1800" dirty="0"/>
              <a:t>of historic </a:t>
            </a:r>
            <a:r>
              <a:rPr lang="en-US" sz="1800" dirty="0" smtClean="0"/>
              <a:t>length</a:t>
            </a:r>
            <a:endParaRPr lang="en-US" sz="1800" dirty="0"/>
          </a:p>
        </c:rich>
      </c:tx>
      <c:layout>
        <c:manualLayout>
          <c:xMode val="edge"/>
          <c:yMode val="edge"/>
          <c:x val="0.11999066783318751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CHANNEL!$A$9</c:f>
              <c:strCache>
                <c:ptCount val="1"/>
                <c:pt idx="0">
                  <c:v>Side Channels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CHANNEL!$B$8:$C$8</c:f>
              <c:strCache>
                <c:ptCount val="2"/>
                <c:pt idx="0">
                  <c:v>Status</c:v>
                </c:pt>
                <c:pt idx="1">
                  <c:v>Goal</c:v>
                </c:pt>
              </c:strCache>
            </c:strRef>
          </c:cat>
          <c:val>
            <c:numRef>
              <c:f>CHANNEL!$B$9:$C$9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04921936"/>
        <c:axId val="346907496"/>
      </c:barChart>
      <c:catAx>
        <c:axId val="504921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07496"/>
        <c:crosses val="autoZero"/>
        <c:auto val="1"/>
        <c:lblAlgn val="ctr"/>
        <c:lblOffset val="100"/>
        <c:noMultiLvlLbl val="0"/>
      </c:catAx>
      <c:valAx>
        <c:axId val="346907496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50492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(#/channel width)</a:t>
            </a:r>
          </a:p>
        </c:rich>
      </c:tx>
      <c:layout>
        <c:manualLayout>
          <c:xMode val="edge"/>
          <c:yMode val="edge"/>
          <c:x val="0.1616016331291922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CHANNEL!$A$13</c:f>
              <c:strCache>
                <c:ptCount val="1"/>
                <c:pt idx="0">
                  <c:v>Pool Spacing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fld id="{1BA2AB30-0940-44E8-B3A1-2A015190CBE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CHANNEL!$B$12:$C$12</c:f>
              <c:strCache>
                <c:ptCount val="2"/>
                <c:pt idx="0">
                  <c:v>Status</c:v>
                </c:pt>
                <c:pt idx="1">
                  <c:v>Goal</c:v>
                </c:pt>
              </c:strCache>
            </c:strRef>
          </c:cat>
          <c:val>
            <c:numRef>
              <c:f>CHANNEL!$B$13:$C$13</c:f>
              <c:numCache>
                <c:formatCode>General</c:formatCode>
                <c:ptCount val="2"/>
                <c:pt idx="0">
                  <c:v>0.31</c:v>
                </c:pt>
                <c:pt idx="1">
                  <c:v>0.7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46905928"/>
        <c:axId val="346909064"/>
      </c:barChart>
      <c:catAx>
        <c:axId val="346905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09064"/>
        <c:crosses val="autoZero"/>
        <c:auto val="1"/>
        <c:lblAlgn val="ctr"/>
        <c:lblOffset val="100"/>
        <c:noMultiLvlLbl val="0"/>
      </c:catAx>
      <c:valAx>
        <c:axId val="346909064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346905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>
                <a:solidFill>
                  <a:schemeClr val="bg1"/>
                </a:solidFill>
              </a:rPr>
              <a:t># of Estuarine </a:t>
            </a:r>
            <a:r>
              <a:rPr lang="en-US" sz="1800" b="1" dirty="0">
                <a:solidFill>
                  <a:schemeClr val="bg1"/>
                </a:solidFill>
              </a:rPr>
              <a:t>&amp; Marine Indicators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>
              <a:defRPr sz="2000">
                <a:solidFill>
                  <a:schemeClr val="bg1"/>
                </a:solidFill>
              </a:defRPr>
            </a:pPr>
            <a:r>
              <a:rPr lang="en-US" sz="1800" b="1" dirty="0" smtClean="0">
                <a:solidFill>
                  <a:schemeClr val="bg1"/>
                </a:solidFill>
              </a:rPr>
              <a:t>by Key</a:t>
            </a:r>
            <a:r>
              <a:rPr lang="en-US" sz="1800" b="1" baseline="0" dirty="0" smtClean="0">
                <a:solidFill>
                  <a:schemeClr val="bg1"/>
                </a:solidFill>
              </a:rPr>
              <a:t> Ecological Attribute</a:t>
            </a:r>
            <a:endParaRPr lang="en-US" sz="1800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55957983377077869"/>
          <c:y val="0.494056847545219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736097987751531"/>
          <c:y val="3.5968992248062014E-2"/>
          <c:w val="0.60186942257217846"/>
          <c:h val="0.841874137825795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summary3!$C$4:$C$35</c:f>
              <c:strCache>
                <c:ptCount val="32"/>
                <c:pt idx="0">
                  <c:v>CHEM-K09.03. Riparian function</c:v>
                </c:pt>
                <c:pt idx="1">
                  <c:v>CHEM-K01.09. Coastal sediment dynamics - condition of wind and wave features</c:v>
                </c:pt>
                <c:pt idx="2">
                  <c:v>CHEM-K01.04. Coastal sediment deposition &amp; accretion-condition of sediment</c:v>
                </c:pt>
                <c:pt idx="3">
                  <c:v>CHEM-K09.02. Riparian community structure</c:v>
                </c:pt>
                <c:pt idx="4">
                  <c:v>CHEM-K08.07. Intertidal habitat zone - condition</c:v>
                </c:pt>
                <c:pt idx="5">
                  <c:v>CHEM-K01.07. Coastal sediment supply - distribution</c:v>
                </c:pt>
                <c:pt idx="6">
                  <c:v>CHEM-K08.04. Estuarine habitats - condition</c:v>
                </c:pt>
                <c:pt idx="7">
                  <c:v>CHEM-K01.06. Coastal sediment supply - extent</c:v>
                </c:pt>
                <c:pt idx="8">
                  <c:v>CHEM-K01.05. Coastal sediment deposition &amp; accretion-condition of impoundment</c:v>
                </c:pt>
                <c:pt idx="9">
                  <c:v>CHEM-K01.03. Coastal sediment deposition &amp; accretion - extent</c:v>
                </c:pt>
                <c:pt idx="10">
                  <c:v>CHEM-K02.01. Fluvial sediment dynamics - condition</c:v>
                </c:pt>
                <c:pt idx="11">
                  <c:v>CHEM-K03.02. Tidal circulation - dependent water condition</c:v>
                </c:pt>
                <c:pt idx="12">
                  <c:v>CHEM-K06.02. Detritus recruitment &amp; retention-extent of supply</c:v>
                </c:pt>
                <c:pt idx="13">
                  <c:v>CHEM-K09.01. Spatial extent and continuity of riparian area</c:v>
                </c:pt>
                <c:pt idx="14">
                  <c:v>CHEM-K03.01. Tidal circulation - extent of biological activity</c:v>
                </c:pt>
                <c:pt idx="15">
                  <c:v>CHEM-K01.08. Coastal sediment dynamics - extent of wind and wave features</c:v>
                </c:pt>
                <c:pt idx="16">
                  <c:v>CHEM-K08.09. Tidally influenced wetlands - condition</c:v>
                </c:pt>
                <c:pt idx="17">
                  <c:v>CHEM-K01.02. Coastal sediment dynamics in drift cells - landscape context</c:v>
                </c:pt>
                <c:pt idx="18">
                  <c:v>CHEM-K08.05. Estuarine habitats - distribution</c:v>
                </c:pt>
                <c:pt idx="19">
                  <c:v>CHEM-K06.01. Detritus recruitment &amp; retention-extent</c:v>
                </c:pt>
                <c:pt idx="20">
                  <c:v>CHEM-K04.01. Freshwater hydrology - dependent water condition</c:v>
                </c:pt>
                <c:pt idx="21">
                  <c:v>CHEM-K05.02. Tidal channel formation - connectivity of channels</c:v>
                </c:pt>
                <c:pt idx="22">
                  <c:v>CHEM-K08.08. Tidally influenced wetlands - extent</c:v>
                </c:pt>
                <c:pt idx="23">
                  <c:v>CHEM-K05.01. Tidal channel formation - extent of channels</c:v>
                </c:pt>
                <c:pt idx="24">
                  <c:v>CHEM-K08.01. SAV beds - condition</c:v>
                </c:pt>
                <c:pt idx="25">
                  <c:v>CHEM-K08.02. SAV beds - extent</c:v>
                </c:pt>
                <c:pt idx="26">
                  <c:v>CHEM-K04.02. Freshwater hydrology - condition</c:v>
                </c:pt>
                <c:pt idx="27">
                  <c:v>CHEM-K01.01. Coastal sediment dynamics in drift cells - condition</c:v>
                </c:pt>
                <c:pt idx="28">
                  <c:v>CHEM-K08.03. Estuarine habitats - extent</c:v>
                </c:pt>
                <c:pt idx="29">
                  <c:v>CHEM-K07.01. Habitat connectivity condition</c:v>
                </c:pt>
                <c:pt idx="30">
                  <c:v>CHEM-K08.10. Water quality</c:v>
                </c:pt>
                <c:pt idx="31">
                  <c:v>CHEM-K08.06. Intertidal habitat zone - extent</c:v>
                </c:pt>
              </c:strCache>
            </c:strRef>
          </c:cat>
          <c:val>
            <c:numRef>
              <c:f>summary3!$D$4:$D$35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  <c:pt idx="7">
                  <c:v>7</c:v>
                </c:pt>
                <c:pt idx="8">
                  <c:v>7</c:v>
                </c:pt>
                <c:pt idx="9">
                  <c:v>9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11</c:v>
                </c:pt>
                <c:pt idx="18">
                  <c:v>11</c:v>
                </c:pt>
                <c:pt idx="19">
                  <c:v>12</c:v>
                </c:pt>
                <c:pt idx="20">
                  <c:v>12</c:v>
                </c:pt>
                <c:pt idx="21">
                  <c:v>13</c:v>
                </c:pt>
                <c:pt idx="22">
                  <c:v>13</c:v>
                </c:pt>
                <c:pt idx="23">
                  <c:v>14</c:v>
                </c:pt>
                <c:pt idx="24">
                  <c:v>15</c:v>
                </c:pt>
                <c:pt idx="25">
                  <c:v>16</c:v>
                </c:pt>
                <c:pt idx="26">
                  <c:v>16</c:v>
                </c:pt>
                <c:pt idx="27">
                  <c:v>17</c:v>
                </c:pt>
                <c:pt idx="28">
                  <c:v>21</c:v>
                </c:pt>
                <c:pt idx="29">
                  <c:v>25</c:v>
                </c:pt>
                <c:pt idx="30">
                  <c:v>30</c:v>
                </c:pt>
                <c:pt idx="31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51998968"/>
        <c:axId val="551998184"/>
      </c:barChart>
      <c:catAx>
        <c:axId val="551998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998184"/>
        <c:crosses val="autoZero"/>
        <c:auto val="1"/>
        <c:lblAlgn val="ctr"/>
        <c:lblOffset val="100"/>
        <c:noMultiLvlLbl val="0"/>
      </c:catAx>
      <c:valAx>
        <c:axId val="551998184"/>
        <c:scaling>
          <c:orientation val="minMax"/>
          <c:max val="35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998968"/>
        <c:crosses val="autoZero"/>
        <c:crossBetween val="between"/>
      </c:valAx>
      <c:spPr>
        <a:solidFill>
          <a:srgbClr val="213D6C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213D6C"/>
            </a:solidFill>
            <a:ln>
              <a:noFill/>
            </a:ln>
            <a:effectLst/>
          </c:spPr>
          <c:invertIfNegative val="0"/>
          <c:cat>
            <c:strRef>
              <c:f>Sheet1!$A$2:$A$41</c:f>
              <c:strCache>
                <c:ptCount val="39"/>
                <c:pt idx="0">
                  <c:v>Flight Paths</c:v>
                </c:pt>
                <c:pt idx="1">
                  <c:v>Gathering Terrestrial Plants</c:v>
                </c:pt>
                <c:pt idx="2">
                  <c:v>Invasive species and other problematic species</c:v>
                </c:pt>
                <c:pt idx="3">
                  <c:v>Hunting &amp; Collecting Terrestrial Animals</c:v>
                </c:pt>
                <c:pt idx="4">
                  <c:v>Renewable (e.g. Tidal) Energy</c:v>
                </c:pt>
                <c:pt idx="5">
                  <c:v>Fire &amp; Fire Suppression </c:v>
                </c:pt>
                <c:pt idx="6">
                  <c:v>Garbage &amp; Solid Waste</c:v>
                </c:pt>
                <c:pt idx="7">
                  <c:v>War, Civil Unrest &amp; Military Exercises</c:v>
                </c:pt>
                <c:pt idx="8">
                  <c:v>Wood &amp; Pulp Plantations</c:v>
                </c:pt>
                <c:pt idx="9">
                  <c:v>Marine shellfish aquaculture</c:v>
                </c:pt>
                <c:pt idx="10">
                  <c:v>Industrial Wastewater</c:v>
                </c:pt>
                <c:pt idx="11">
                  <c:v>Release of Excess Energy (light, heat, sound)</c:v>
                </c:pt>
                <c:pt idx="12">
                  <c:v>Air-Borne Pollutants/Climate Change</c:v>
                </c:pt>
                <c:pt idx="13">
                  <c:v>Industrial Runoff</c:v>
                </c:pt>
                <c:pt idx="14">
                  <c:v>Onsite Sewage Systems (OSS)</c:v>
                </c:pt>
                <c:pt idx="15">
                  <c:v>Tourism &amp; Recreation Areas</c:v>
                </c:pt>
                <c:pt idx="16">
                  <c:v>Shipping Lanes and Dredged Waterways</c:v>
                </c:pt>
                <c:pt idx="17">
                  <c:v>Utility &amp; Service Lines</c:v>
                </c:pt>
                <c:pt idx="18">
                  <c:v>Dams </c:v>
                </c:pt>
                <c:pt idx="19">
                  <c:v>Freshwater Levees, Floodgates, Tidegates</c:v>
                </c:pt>
                <c:pt idx="20">
                  <c:v>Livestock Farming &amp; Ranching</c:v>
                </c:pt>
                <c:pt idx="21">
                  <c:v>Mining &amp; Quarrying</c:v>
                </c:pt>
                <c:pt idx="22">
                  <c:v>Oil Spills</c:v>
                </c:pt>
                <c:pt idx="23">
                  <c:v>Sewer - Domestic &amp; Municipal Wastewater to Sewer</c:v>
                </c:pt>
                <c:pt idx="24">
                  <c:v>Commercial &amp; Industrial Areas (Including Ports)</c:v>
                </c:pt>
                <c:pt idx="25">
                  <c:v>Freshwater shoreline infrastructure</c:v>
                </c:pt>
                <c:pt idx="26">
                  <c:v>Recreational Activities</c:v>
                </c:pt>
                <c:pt idx="27">
                  <c:v>Annual &amp; Perennial Non-Timber Crops</c:v>
                </c:pt>
                <c:pt idx="28">
                  <c:v>Abstraction of surface water </c:v>
                </c:pt>
                <c:pt idx="29">
                  <c:v>Agricultural &amp; Forestry Effluents</c:v>
                </c:pt>
                <c:pt idx="30">
                  <c:v>Fishing &amp; Harvesting Aquatic Resources </c:v>
                </c:pt>
                <c:pt idx="31">
                  <c:v>Logging &amp; Wood Harvesting</c:v>
                </c:pt>
                <c:pt idx="32">
                  <c:v>Marine &amp; Freshwater Finfish Aquaculture</c:v>
                </c:pt>
                <c:pt idx="33">
                  <c:v>Abstraction of ground water </c:v>
                </c:pt>
                <c:pt idx="34">
                  <c:v>Housing &amp; Urban Areas</c:v>
                </c:pt>
                <c:pt idx="35">
                  <c:v>Marine Levees, Floodgates, Tidegates</c:v>
                </c:pt>
                <c:pt idx="36">
                  <c:v>Marine shoreline infrastructure</c:v>
                </c:pt>
                <c:pt idx="37">
                  <c:v>Roads &amp; Railroads (Including Culverts)</c:v>
                </c:pt>
                <c:pt idx="38">
                  <c:v>Runoff from residential and commercial lands</c:v>
                </c:pt>
              </c:strCache>
            </c:strRef>
          </c:cat>
          <c:val>
            <c:numRef>
              <c:f>Sheet1!$B$2:$B$41</c:f>
              <c:numCache>
                <c:formatCode>General</c:formatCode>
                <c:ptCount val="40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13</c:v>
                </c:pt>
                <c:pt idx="4">
                  <c:v>13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31</c:v>
                </c:pt>
                <c:pt idx="10">
                  <c:v>38</c:v>
                </c:pt>
                <c:pt idx="11">
                  <c:v>38</c:v>
                </c:pt>
                <c:pt idx="12">
                  <c:v>56</c:v>
                </c:pt>
                <c:pt idx="13">
                  <c:v>63</c:v>
                </c:pt>
                <c:pt idx="14">
                  <c:v>63</c:v>
                </c:pt>
                <c:pt idx="15">
                  <c:v>63</c:v>
                </c:pt>
                <c:pt idx="16">
                  <c:v>69</c:v>
                </c:pt>
                <c:pt idx="17">
                  <c:v>69</c:v>
                </c:pt>
                <c:pt idx="18">
                  <c:v>75</c:v>
                </c:pt>
                <c:pt idx="19">
                  <c:v>75</c:v>
                </c:pt>
                <c:pt idx="20">
                  <c:v>75</c:v>
                </c:pt>
                <c:pt idx="21">
                  <c:v>75</c:v>
                </c:pt>
                <c:pt idx="22">
                  <c:v>75</c:v>
                </c:pt>
                <c:pt idx="23">
                  <c:v>75</c:v>
                </c:pt>
                <c:pt idx="24">
                  <c:v>81</c:v>
                </c:pt>
                <c:pt idx="25">
                  <c:v>81</c:v>
                </c:pt>
                <c:pt idx="26">
                  <c:v>81</c:v>
                </c:pt>
                <c:pt idx="27">
                  <c:v>88</c:v>
                </c:pt>
                <c:pt idx="28">
                  <c:v>94</c:v>
                </c:pt>
                <c:pt idx="29">
                  <c:v>94</c:v>
                </c:pt>
                <c:pt idx="30">
                  <c:v>94</c:v>
                </c:pt>
                <c:pt idx="31">
                  <c:v>94</c:v>
                </c:pt>
                <c:pt idx="32">
                  <c:v>94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1997792"/>
        <c:axId val="551997008"/>
      </c:barChart>
      <c:catAx>
        <c:axId val="55199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997008"/>
        <c:crosses val="autoZero"/>
        <c:auto val="1"/>
        <c:lblAlgn val="ctr"/>
        <c:lblOffset val="100"/>
        <c:noMultiLvlLbl val="0"/>
      </c:catAx>
      <c:valAx>
        <c:axId val="551997008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99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72826-B2DE-4621-8A09-81A6E52B1D39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9C242-585D-4EF5-B853-FA8FBB179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69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53F3B7DA-1A1E-4AA0-AF41-BFC9A617AACC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7400B366-4218-4FD7-8E9E-CC3DC626E9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6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</a:t>
            </a:r>
            <a:r>
              <a:rPr lang="en-US" baseline="0" dirty="0" smtClean="0"/>
              <a:t> goals? With priorities? And measures?</a:t>
            </a:r>
          </a:p>
          <a:p>
            <a:r>
              <a:rPr lang="en-US" baseline="0" dirty="0" smtClean="0"/>
              <a:t>Common pressures? With priorities? And measures?</a:t>
            </a:r>
          </a:p>
          <a:p>
            <a:r>
              <a:rPr lang="en-US" baseline="0" dirty="0" smtClean="0"/>
              <a:t>Assumptions about actions and effectiveness?</a:t>
            </a:r>
          </a:p>
          <a:p>
            <a:r>
              <a:rPr lang="en-US" baseline="0" dirty="0" smtClean="0"/>
              <a:t>Reporting against what targets?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B366-4218-4FD7-8E9E-CC3DC626E9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6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</a:t>
            </a:r>
            <a:r>
              <a:rPr lang="en-US" baseline="0" dirty="0" smtClean="0"/>
              <a:t> elicitation</a:t>
            </a:r>
          </a:p>
          <a:p>
            <a:r>
              <a:rPr lang="en-US" baseline="0" dirty="0" smtClean="0"/>
              <a:t>Online survey tool</a:t>
            </a:r>
          </a:p>
          <a:p>
            <a:r>
              <a:rPr lang="en-US" baseline="0" dirty="0" smtClean="0"/>
              <a:t>Scalable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B366-4218-4FD7-8E9E-CC3DC626E95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2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81597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0571" y="3352800"/>
            <a:ext cx="6400800" cy="538609"/>
          </a:xfrm>
        </p:spPr>
        <p:txBody>
          <a:bodyPr tIns="0"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4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8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5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762000"/>
            <a:ext cx="6858000" cy="1143000"/>
          </a:xfrm>
          <a:prstGeom prst="rect">
            <a:avLst/>
          </a:prstGeom>
        </p:spPr>
        <p:txBody>
          <a:bodyPr vert="horz" lIns="0" tIns="0" rIns="0" bIns="45720" rtlCol="0" anchor="t" anchorCtr="0">
            <a:no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752600"/>
            <a:ext cx="6858000" cy="228370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A086-9827-443F-BAD2-302AD8653C33}" type="datetimeFigureOut">
              <a:rPr lang="en-US" smtClean="0"/>
              <a:pPr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7FB79-1CD6-43F9-85BC-2A4C73C6B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5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400" kern="1200">
          <a:solidFill>
            <a:srgbClr val="213D6C"/>
          </a:solidFill>
          <a:latin typeface="+mj-lt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rgbClr val="213D6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rgbClr val="213D6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rgbClr val="213D6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rgbClr val="213D6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rgbClr val="213D6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1956" y="1103938"/>
            <a:ext cx="65403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517C"/>
                </a:solidFill>
              </a:rPr>
              <a:t>Using the </a:t>
            </a:r>
            <a:r>
              <a:rPr lang="en-US" sz="3200" i="1" dirty="0" smtClean="0">
                <a:solidFill>
                  <a:srgbClr val="00517C"/>
                </a:solidFill>
              </a:rPr>
              <a:t>Open Standards </a:t>
            </a:r>
          </a:p>
          <a:p>
            <a:pPr algn="ctr"/>
            <a:r>
              <a:rPr lang="en-US" sz="3200" dirty="0" smtClean="0">
                <a:solidFill>
                  <a:srgbClr val="00517C"/>
                </a:solidFill>
              </a:rPr>
              <a:t>to Advance Puget Sound Recovery</a:t>
            </a:r>
            <a:endParaRPr lang="en-US" sz="3200" dirty="0">
              <a:solidFill>
                <a:srgbClr val="00517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0999" y="3306394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Kari Stiles, PhD</a:t>
            </a:r>
          </a:p>
          <a:p>
            <a:pPr algn="ctr"/>
            <a:r>
              <a:rPr lang="en-US" dirty="0" smtClean="0"/>
              <a:t>Puget Sound Partnership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9568" y="4961467"/>
            <a:ext cx="386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Conservation Measures Partnership</a:t>
            </a:r>
          </a:p>
          <a:p>
            <a:pPr algn="ctr"/>
            <a:r>
              <a:rPr lang="en-US" dirty="0" smtClean="0"/>
              <a:t>Oct 7-9,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3554859" y="2469658"/>
            <a:ext cx="1828800" cy="513708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077" y="1849349"/>
            <a:ext cx="2476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Death by 1,000</a:t>
            </a:r>
          </a:p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cuts</a:t>
            </a:r>
            <a:endParaRPr lang="en-US" sz="3600" dirty="0">
              <a:solidFill>
                <a:srgbClr val="213D6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5915" y="1849349"/>
            <a:ext cx="3155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Recovery by 1,000</a:t>
            </a:r>
          </a:p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uncoordinated actions</a:t>
            </a:r>
            <a:endParaRPr lang="en-US" sz="3600" dirty="0">
              <a:solidFill>
                <a:srgbClr val="213D6C"/>
              </a:solidFill>
            </a:endParaRPr>
          </a:p>
        </p:txBody>
      </p:sp>
      <p:sp>
        <p:nvSpPr>
          <p:cNvPr id="5" name="Flowchart: Summing Junction 4"/>
          <p:cNvSpPr/>
          <p:nvPr/>
        </p:nvSpPr>
        <p:spPr>
          <a:xfrm>
            <a:off x="4997591" y="1134661"/>
            <a:ext cx="3514618" cy="3411020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dEntity_WatershedChapters_LIO_12101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" y="265053"/>
            <a:ext cx="9165450" cy="579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09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3216119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3983" y="732200"/>
            <a:ext cx="24760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Locals</a:t>
            </a:r>
          </a:p>
          <a:p>
            <a:pPr algn="ctr"/>
            <a:r>
              <a:rPr lang="en-US" sz="2000" dirty="0">
                <a:solidFill>
                  <a:srgbClr val="213D6C"/>
                </a:solidFill>
              </a:rPr>
              <a:t>w</a:t>
            </a:r>
            <a:r>
              <a:rPr lang="en-US" sz="2000" dirty="0" smtClean="0">
                <a:solidFill>
                  <a:srgbClr val="213D6C"/>
                </a:solidFill>
              </a:rPr>
              <a:t>atersheds</a:t>
            </a:r>
          </a:p>
          <a:p>
            <a:pPr algn="ctr"/>
            <a:r>
              <a:rPr lang="en-US" sz="2000" dirty="0" smtClean="0">
                <a:solidFill>
                  <a:srgbClr val="213D6C"/>
                </a:solidFill>
              </a:rPr>
              <a:t>action areas</a:t>
            </a:r>
          </a:p>
          <a:p>
            <a:pPr algn="ctr"/>
            <a:r>
              <a:rPr lang="en-US" sz="2000" dirty="0">
                <a:solidFill>
                  <a:srgbClr val="213D6C"/>
                </a:solidFill>
              </a:rPr>
              <a:t>(cities, counties</a:t>
            </a:r>
          </a:p>
          <a:p>
            <a:pPr algn="ctr"/>
            <a:r>
              <a:rPr lang="en-US" sz="2000" dirty="0">
                <a:solidFill>
                  <a:srgbClr val="213D6C"/>
                </a:solidFill>
              </a:rPr>
              <a:t>t</a:t>
            </a:r>
            <a:r>
              <a:rPr lang="en-US" sz="2000" dirty="0" smtClean="0">
                <a:solidFill>
                  <a:srgbClr val="213D6C"/>
                </a:solidFill>
              </a:rPr>
              <a:t>ribes, NGOs)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1752" y="793755"/>
            <a:ext cx="2476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Region</a:t>
            </a:r>
          </a:p>
          <a:p>
            <a:pPr algn="ctr"/>
            <a:r>
              <a:rPr lang="en-US" sz="2000" dirty="0" smtClean="0">
                <a:solidFill>
                  <a:srgbClr val="213D6C"/>
                </a:solidFill>
              </a:rPr>
              <a:t>State</a:t>
            </a:r>
          </a:p>
          <a:p>
            <a:pPr algn="ctr"/>
            <a:r>
              <a:rPr lang="en-US" sz="2000" dirty="0" smtClean="0">
                <a:solidFill>
                  <a:srgbClr val="213D6C"/>
                </a:solidFill>
              </a:rPr>
              <a:t>feds</a:t>
            </a:r>
            <a:endParaRPr lang="en-US" sz="2000" dirty="0">
              <a:solidFill>
                <a:srgbClr val="213D6C"/>
              </a:solidFill>
            </a:endParaRPr>
          </a:p>
          <a:p>
            <a:pPr algn="ctr"/>
            <a:endParaRPr lang="en-US" sz="3600" dirty="0">
              <a:solidFill>
                <a:srgbClr val="213D6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30903" y="441789"/>
            <a:ext cx="0" cy="5866544"/>
          </a:xfrm>
          <a:prstGeom prst="line">
            <a:avLst/>
          </a:prstGeom>
          <a:ln w="76200">
            <a:solidFill>
              <a:srgbClr val="213D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>
            <a:off x="3215811" y="1485985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4746660" y="1485985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49550" y="3395562"/>
            <a:ext cx="2000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 regional Chinook recovery plan (NOAA)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8800" y="3368519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1200" y="3520919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3600" y="3673319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6000" y="3825719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68400" y="3978119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20800" y="4130519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0686" y="322491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03086" y="337731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55486" y="352971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7886" y="368211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60286" y="383451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12686" y="398691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865086" y="413931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38514" y="324626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0914" y="339866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43314" y="3551065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25486" y="3386750"/>
            <a:ext cx="2034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16 watershed Chinook recovery plans (NOAA)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89331" y="3308452"/>
            <a:ext cx="420914" cy="6198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0197" y="5039002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13D6C"/>
                </a:solidFill>
              </a:rPr>
              <a:t>S</a:t>
            </a:r>
            <a:r>
              <a:rPr lang="en-US" sz="3600" dirty="0" smtClean="0">
                <a:solidFill>
                  <a:srgbClr val="213D6C"/>
                </a:solidFill>
              </a:rPr>
              <a:t>cientists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0197" y="603259"/>
            <a:ext cx="2476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Decision makers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4063428" y="2445250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200000">
            <a:off x="4063428" y="4032135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31515" y="3400746"/>
            <a:ext cx="8435083" cy="0"/>
          </a:xfrm>
          <a:prstGeom prst="line">
            <a:avLst/>
          </a:prstGeom>
          <a:ln w="76200">
            <a:solidFill>
              <a:srgbClr val="213D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09690" y="923524"/>
            <a:ext cx="1722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213D6C"/>
                </a:solidFill>
              </a:rPr>
              <a:t>2008</a:t>
            </a:r>
            <a:endParaRPr lang="en-US" sz="4400" b="1" dirty="0">
              <a:solidFill>
                <a:srgbClr val="213D6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46607" y="1428108"/>
            <a:ext cx="5650786" cy="4685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ysClr val="windowText" lastClr="000000"/>
                </a:solidFill>
              </a:rPr>
              <a:t>	Priorities</a:t>
            </a:r>
          </a:p>
          <a:p>
            <a:endParaRPr lang="en-US" sz="3200" dirty="0">
              <a:solidFill>
                <a:sysClr val="windowText" lastClr="000000"/>
              </a:solidFill>
            </a:endParaRPr>
          </a:p>
          <a:p>
            <a:r>
              <a:rPr lang="en-US" sz="3200" dirty="0" smtClean="0">
                <a:solidFill>
                  <a:sysClr val="windowText" lastClr="000000"/>
                </a:solidFill>
              </a:rPr>
              <a:t>		Actions</a:t>
            </a:r>
          </a:p>
          <a:p>
            <a:endParaRPr lang="en-US" sz="3200" dirty="0">
              <a:solidFill>
                <a:sysClr val="windowText" lastClr="000000"/>
              </a:solidFill>
            </a:endParaRPr>
          </a:p>
          <a:p>
            <a:r>
              <a:rPr lang="en-US" sz="3200" dirty="0" smtClean="0">
                <a:solidFill>
                  <a:sysClr val="windowText" lastClr="000000"/>
                </a:solidFill>
              </a:rPr>
              <a:t>	Gaps &amp; needs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00692" y="3217687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Locals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04578" y="3206475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Region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0195" y="6025322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13D6C"/>
                </a:solidFill>
              </a:rPr>
              <a:t>S</a:t>
            </a:r>
            <a:r>
              <a:rPr lang="en-US" sz="3600" dirty="0" smtClean="0">
                <a:solidFill>
                  <a:srgbClr val="213D6C"/>
                </a:solidFill>
              </a:rPr>
              <a:t>cientists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3963" y="139573"/>
            <a:ext cx="2476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Decision makers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4063427" y="1694764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4063427" y="5460243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373499" y="1918583"/>
            <a:ext cx="5130280" cy="3801026"/>
            <a:chOff x="2373499" y="1918583"/>
            <a:chExt cx="5130280" cy="3801026"/>
          </a:xfrm>
        </p:grpSpPr>
        <p:sp>
          <p:nvSpPr>
            <p:cNvPr id="15" name="TextBox 14"/>
            <p:cNvSpPr txBox="1"/>
            <p:nvPr/>
          </p:nvSpPr>
          <p:spPr>
            <a:xfrm>
              <a:off x="2373499" y="3911821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Actions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9489" y="3060880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Actions</a:t>
              </a:r>
              <a:endParaRPr lang="en-US" sz="2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48199" y="1918583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Actions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66863" y="5196389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Actions</a:t>
              </a:r>
              <a:endParaRPr lang="en-US" sz="2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73499" y="4893238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Actions</a:t>
              </a:r>
              <a:endParaRPr lang="en-US" sz="2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0905" y="3634625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Actions</a:t>
              </a:r>
              <a:endParaRPr lang="en-US" sz="2800" dirty="0"/>
            </a:p>
          </p:txBody>
        </p:sp>
      </p:grpSp>
      <p:sp>
        <p:nvSpPr>
          <p:cNvPr id="8" name="Right Arrow 7"/>
          <p:cNvSpPr/>
          <p:nvPr/>
        </p:nvSpPr>
        <p:spPr>
          <a:xfrm>
            <a:off x="1571945" y="3344707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6433778" y="3399165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58" y="1304629"/>
            <a:ext cx="4577117" cy="3251108"/>
          </a:xfrm>
          <a:prstGeom prst="rect">
            <a:avLst/>
          </a:prstGeom>
          <a:ln>
            <a:solidFill>
              <a:srgbClr val="213D6C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113" y="1846927"/>
            <a:ext cx="3301060" cy="4353055"/>
          </a:xfrm>
          <a:prstGeom prst="rect">
            <a:avLst/>
          </a:prstGeom>
          <a:ln>
            <a:solidFill>
              <a:srgbClr val="213D6C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1528693" y="275233"/>
            <a:ext cx="6086611" cy="6247864"/>
            <a:chOff x="1507250" y="238855"/>
            <a:chExt cx="6086611" cy="6247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7250" y="1417593"/>
              <a:ext cx="6086611" cy="4494487"/>
            </a:xfrm>
            <a:prstGeom prst="rect">
              <a:avLst/>
            </a:prstGeom>
            <a:ln>
              <a:solidFill>
                <a:srgbClr val="213D6C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293603" y="238855"/>
              <a:ext cx="3174713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0" dirty="0" smtClean="0">
                  <a:solidFill>
                    <a:srgbClr val="FF0000"/>
                  </a:solidFill>
                </a:rPr>
                <a:t>?</a:t>
              </a:r>
              <a:endParaRPr lang="en-US" sz="40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7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114" y="967711"/>
            <a:ext cx="854809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517C"/>
                </a:solidFill>
              </a:rPr>
              <a:t>Adaptive Management of Puget Sound Recovery Efforts</a:t>
            </a:r>
          </a:p>
          <a:p>
            <a:pPr algn="ctr"/>
            <a:r>
              <a:rPr lang="en-US" sz="3600" dirty="0" smtClean="0">
                <a:solidFill>
                  <a:srgbClr val="00517C"/>
                </a:solidFill>
              </a:rPr>
              <a:t>2009-2014</a:t>
            </a:r>
          </a:p>
          <a:p>
            <a:pPr algn="ctr"/>
            <a:endParaRPr lang="en-US" sz="3600" dirty="0">
              <a:solidFill>
                <a:srgbClr val="00517C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00517C"/>
                </a:solidFill>
              </a:rPr>
              <a:t>Open Standards, </a:t>
            </a:r>
            <a:r>
              <a:rPr lang="en-US" sz="2800" i="1" dirty="0" err="1" smtClean="0">
                <a:solidFill>
                  <a:srgbClr val="00517C"/>
                </a:solidFill>
              </a:rPr>
              <a:t>Miradi</a:t>
            </a:r>
            <a:r>
              <a:rPr lang="en-US" sz="2800" i="1" dirty="0" smtClean="0">
                <a:solidFill>
                  <a:srgbClr val="00517C"/>
                </a:solidFill>
              </a:rPr>
              <a:t>, </a:t>
            </a:r>
            <a:r>
              <a:rPr lang="en-US" sz="2800" i="1" dirty="0" err="1" smtClean="0">
                <a:solidFill>
                  <a:srgbClr val="00517C"/>
                </a:solidFill>
              </a:rPr>
              <a:t>Miradi</a:t>
            </a:r>
            <a:r>
              <a:rPr lang="en-US" sz="2800" i="1" dirty="0" smtClean="0">
                <a:solidFill>
                  <a:srgbClr val="00517C"/>
                </a:solidFill>
              </a:rPr>
              <a:t> Share</a:t>
            </a:r>
            <a:endParaRPr lang="en-US" sz="2800" i="1" dirty="0">
              <a:solidFill>
                <a:srgbClr val="00517C"/>
              </a:solidFill>
            </a:endParaRPr>
          </a:p>
          <a:p>
            <a:pPr algn="ctr"/>
            <a:endParaRPr lang="en-US" sz="3600" dirty="0">
              <a:solidFill>
                <a:srgbClr val="0051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837" y="3015933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Locals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6483" y="2979506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Region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142330" y="3161663"/>
            <a:ext cx="1109609" cy="369869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5733147" y="3118622"/>
            <a:ext cx="1109609" cy="369869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80196" y="5725059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13D6C"/>
                </a:solidFill>
              </a:rPr>
              <a:t>S</a:t>
            </a:r>
            <a:r>
              <a:rPr lang="en-US" sz="3600" dirty="0" smtClean="0">
                <a:solidFill>
                  <a:srgbClr val="213D6C"/>
                </a:solidFill>
              </a:rPr>
              <a:t>cientists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4008" y="277193"/>
            <a:ext cx="386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Decision makers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4013908" y="1314258"/>
            <a:ext cx="1033987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6200000">
            <a:off x="3976098" y="5093160"/>
            <a:ext cx="1109609" cy="369869"/>
          </a:xfrm>
          <a:prstGeom prst="right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9690" y="923524"/>
            <a:ext cx="1722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213D6C"/>
                </a:solidFill>
              </a:rPr>
              <a:t>2008</a:t>
            </a:r>
            <a:endParaRPr lang="en-US" sz="4400" b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-Down Arrow 10"/>
          <p:cNvSpPr/>
          <p:nvPr/>
        </p:nvSpPr>
        <p:spPr>
          <a:xfrm>
            <a:off x="4242240" y="941585"/>
            <a:ext cx="492247" cy="4795025"/>
          </a:xfrm>
          <a:prstGeom prst="upDownArrow">
            <a:avLst/>
          </a:prstGeom>
          <a:solidFill>
            <a:srgbClr val="213D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3837" y="3015933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Locals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6483" y="2979506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Region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0020" y="5718549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13D6C"/>
                </a:solidFill>
              </a:rPr>
              <a:t>S</a:t>
            </a:r>
            <a:r>
              <a:rPr lang="en-US" sz="3600" dirty="0" smtClean="0">
                <a:solidFill>
                  <a:srgbClr val="213D6C"/>
                </a:solidFill>
              </a:rPr>
              <a:t>cientists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4008" y="277193"/>
            <a:ext cx="386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Decision makers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2096428" y="1773055"/>
            <a:ext cx="4783873" cy="3094684"/>
          </a:xfrm>
          <a:prstGeom prst="left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Recovery Priorities</a:t>
            </a:r>
          </a:p>
          <a:p>
            <a:pPr algn="ctr"/>
            <a:r>
              <a:rPr lang="en-US" dirty="0" smtClean="0"/>
              <a:t>Priority Threats</a:t>
            </a:r>
          </a:p>
          <a:p>
            <a:pPr algn="ctr"/>
            <a:r>
              <a:rPr lang="en-US" dirty="0" smtClean="0"/>
              <a:t>Monitoring &amp; Gaps</a:t>
            </a:r>
          </a:p>
          <a:p>
            <a:pPr algn="ctr"/>
            <a:r>
              <a:rPr lang="en-US" dirty="0" smtClean="0"/>
              <a:t>Ecosystem Status</a:t>
            </a:r>
          </a:p>
          <a:p>
            <a:pPr algn="ctr"/>
            <a:r>
              <a:rPr lang="en-US" dirty="0" smtClean="0"/>
              <a:t>Effectiveness &amp; Impacts</a:t>
            </a:r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09690" y="923524"/>
            <a:ext cx="1722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213D6C"/>
                </a:solidFill>
              </a:rPr>
              <a:t>2014</a:t>
            </a:r>
            <a:endParaRPr lang="en-US" sz="4400" b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3"/>
          <p:cNvGrpSpPr>
            <a:grpSpLocks noChangeAspect="1"/>
          </p:cNvGrpSpPr>
          <p:nvPr/>
        </p:nvGrpSpPr>
        <p:grpSpPr bwMode="auto">
          <a:xfrm>
            <a:off x="1175616" y="277193"/>
            <a:ext cx="6488903" cy="6580807"/>
            <a:chOff x="1500770" y="1560761"/>
            <a:chExt cx="4174730" cy="419576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89525" y="3932486"/>
              <a:ext cx="1792288" cy="1514475"/>
            </a:xfrm>
            <a:custGeom>
              <a:avLst/>
              <a:gdLst>
                <a:gd name="T0" fmla="*/ 1133081 w 4845"/>
                <a:gd name="T1" fmla="*/ 0 h 4099"/>
                <a:gd name="T2" fmla="*/ 1792288 w 4845"/>
                <a:gd name="T3" fmla="*/ 213926 h 4099"/>
                <a:gd name="T4" fmla="*/ 0 w 4845"/>
                <a:gd name="T5" fmla="*/ 1514475 h 4099"/>
                <a:gd name="T6" fmla="*/ 0 w 4845"/>
                <a:gd name="T7" fmla="*/ 1514475 h 4099"/>
                <a:gd name="T8" fmla="*/ 0 w 4845"/>
                <a:gd name="T9" fmla="*/ 822080 h 4099"/>
                <a:gd name="T10" fmla="*/ 1133081 w 4845"/>
                <a:gd name="T11" fmla="*/ 0 h 40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45" h="4099">
                  <a:moveTo>
                    <a:pt x="3063" y="0"/>
                  </a:moveTo>
                  <a:lnTo>
                    <a:pt x="4845" y="579"/>
                  </a:lnTo>
                  <a:cubicBezTo>
                    <a:pt x="4163" y="2678"/>
                    <a:pt x="2207" y="4099"/>
                    <a:pt x="0" y="4099"/>
                  </a:cubicBezTo>
                  <a:lnTo>
                    <a:pt x="0" y="2225"/>
                  </a:lnTo>
                  <a:cubicBezTo>
                    <a:pt x="1395" y="2225"/>
                    <a:pt x="2632" y="1326"/>
                    <a:pt x="3063" y="0"/>
                  </a:cubicBezTo>
                  <a:close/>
                </a:path>
              </a:pathLst>
            </a:custGeom>
            <a:solidFill>
              <a:srgbClr val="5AD65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544825" y="2040186"/>
              <a:ext cx="1344613" cy="2105025"/>
            </a:xfrm>
            <a:custGeom>
              <a:avLst/>
              <a:gdLst>
                <a:gd name="T0" fmla="*/ 911702 w 3634"/>
                <a:gd name="T1" fmla="*/ 1891049 h 5696"/>
                <a:gd name="T2" fmla="*/ 252346 w 3634"/>
                <a:gd name="T3" fmla="*/ 2105025 h 5696"/>
                <a:gd name="T4" fmla="*/ 937233 w 3634"/>
                <a:gd name="T5" fmla="*/ 0 h 5696"/>
                <a:gd name="T6" fmla="*/ 937233 w 3634"/>
                <a:gd name="T7" fmla="*/ 0 h 5696"/>
                <a:gd name="T8" fmla="*/ 1344613 w 3634"/>
                <a:gd name="T9" fmla="*/ 560256 h 5696"/>
                <a:gd name="T10" fmla="*/ 911702 w 3634"/>
                <a:gd name="T11" fmla="*/ 1891049 h 5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4" h="5696">
                  <a:moveTo>
                    <a:pt x="2464" y="5117"/>
                  </a:moveTo>
                  <a:lnTo>
                    <a:pt x="682" y="5696"/>
                  </a:lnTo>
                  <a:cubicBezTo>
                    <a:pt x="0" y="3597"/>
                    <a:pt x="747" y="1297"/>
                    <a:pt x="2533" y="0"/>
                  </a:cubicBezTo>
                  <a:lnTo>
                    <a:pt x="3634" y="1516"/>
                  </a:lnTo>
                  <a:cubicBezTo>
                    <a:pt x="2506" y="2336"/>
                    <a:pt x="2033" y="3790"/>
                    <a:pt x="2464" y="5117"/>
                  </a:cubicBezTo>
                  <a:close/>
                </a:path>
              </a:pathLst>
            </a:custGeom>
            <a:solidFill>
              <a:srgbClr val="0066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797237" y="3932486"/>
              <a:ext cx="1792288" cy="1514475"/>
            </a:xfrm>
            <a:custGeom>
              <a:avLst/>
              <a:gdLst>
                <a:gd name="T0" fmla="*/ 1792288 w 4845"/>
                <a:gd name="T1" fmla="*/ 822080 h 4099"/>
                <a:gd name="T2" fmla="*/ 1792288 w 4845"/>
                <a:gd name="T3" fmla="*/ 1514475 h 4099"/>
                <a:gd name="T4" fmla="*/ 0 w 4845"/>
                <a:gd name="T5" fmla="*/ 213926 h 4099"/>
                <a:gd name="T6" fmla="*/ 0 w 4845"/>
                <a:gd name="T7" fmla="*/ 213926 h 4099"/>
                <a:gd name="T8" fmla="*/ 659207 w 4845"/>
                <a:gd name="T9" fmla="*/ 0 h 4099"/>
                <a:gd name="T10" fmla="*/ 1792288 w 4845"/>
                <a:gd name="T11" fmla="*/ 822080 h 40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45" h="4099">
                  <a:moveTo>
                    <a:pt x="4845" y="2225"/>
                  </a:moveTo>
                  <a:lnTo>
                    <a:pt x="4845" y="4099"/>
                  </a:lnTo>
                  <a:cubicBezTo>
                    <a:pt x="2638" y="4099"/>
                    <a:pt x="682" y="2678"/>
                    <a:pt x="0" y="579"/>
                  </a:cubicBezTo>
                  <a:lnTo>
                    <a:pt x="1782" y="0"/>
                  </a:lnTo>
                  <a:cubicBezTo>
                    <a:pt x="2214" y="1326"/>
                    <a:pt x="3450" y="2225"/>
                    <a:pt x="4845" y="2225"/>
                  </a:cubicBezTo>
                  <a:close/>
                </a:path>
              </a:pathLst>
            </a:custGeom>
            <a:solidFill>
              <a:srgbClr val="3399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291966" y="4445248"/>
              <a:ext cx="320675" cy="1311275"/>
            </a:xfrm>
            <a:custGeom>
              <a:avLst/>
              <a:gdLst>
                <a:gd name="T0" fmla="*/ 320675 w 202"/>
                <a:gd name="T1" fmla="*/ 0 h 826"/>
                <a:gd name="T2" fmla="*/ 0 w 202"/>
                <a:gd name="T3" fmla="*/ 655638 h 826"/>
                <a:gd name="T4" fmla="*/ 320675 w 202"/>
                <a:gd name="T5" fmla="*/ 1311275 h 826"/>
                <a:gd name="T6" fmla="*/ 320675 w 202"/>
                <a:gd name="T7" fmla="*/ 0 h 8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" h="826">
                  <a:moveTo>
                    <a:pt x="202" y="0"/>
                  </a:moveTo>
                  <a:lnTo>
                    <a:pt x="0" y="413"/>
                  </a:lnTo>
                  <a:lnTo>
                    <a:pt x="202" y="82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5AD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500770" y="3759672"/>
              <a:ext cx="1247775" cy="506412"/>
            </a:xfrm>
            <a:custGeom>
              <a:avLst/>
              <a:gdLst>
                <a:gd name="T0" fmla="*/ 1247775 w 786"/>
                <a:gd name="T1" fmla="*/ 100012 h 319"/>
                <a:gd name="T2" fmla="*/ 525463 w 786"/>
                <a:gd name="T3" fmla="*/ 0 h 319"/>
                <a:gd name="T4" fmla="*/ 0 w 786"/>
                <a:gd name="T5" fmla="*/ 506412 h 319"/>
                <a:gd name="T6" fmla="*/ 1247775 w 786"/>
                <a:gd name="T7" fmla="*/ 100012 h 3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86" h="319">
                  <a:moveTo>
                    <a:pt x="786" y="63"/>
                  </a:moveTo>
                  <a:lnTo>
                    <a:pt x="331" y="0"/>
                  </a:lnTo>
                  <a:lnTo>
                    <a:pt x="0" y="319"/>
                  </a:lnTo>
                  <a:lnTo>
                    <a:pt x="786" y="63"/>
                  </a:lnTo>
                  <a:close/>
                </a:path>
              </a:pathLst>
            </a:cu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481450" y="1560761"/>
              <a:ext cx="2216150" cy="1039812"/>
            </a:xfrm>
            <a:custGeom>
              <a:avLst/>
              <a:gdLst>
                <a:gd name="T0" fmla="*/ 407410 w 5989"/>
                <a:gd name="T1" fmla="*/ 1039812 h 2813"/>
                <a:gd name="T2" fmla="*/ 0 w 5989"/>
                <a:gd name="T3" fmla="*/ 479430 h 2813"/>
                <a:gd name="T4" fmla="*/ 2216150 w 5989"/>
                <a:gd name="T5" fmla="*/ 479430 h 2813"/>
                <a:gd name="T6" fmla="*/ 2216150 w 5989"/>
                <a:gd name="T7" fmla="*/ 479430 h 2813"/>
                <a:gd name="T8" fmla="*/ 1808370 w 5989"/>
                <a:gd name="T9" fmla="*/ 1039812 h 2813"/>
                <a:gd name="T10" fmla="*/ 407410 w 5989"/>
                <a:gd name="T11" fmla="*/ 1039812 h 28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89" h="2813">
                  <a:moveTo>
                    <a:pt x="1101" y="2813"/>
                  </a:moveTo>
                  <a:lnTo>
                    <a:pt x="0" y="1297"/>
                  </a:lnTo>
                  <a:cubicBezTo>
                    <a:pt x="1785" y="0"/>
                    <a:pt x="4203" y="0"/>
                    <a:pt x="5989" y="1297"/>
                  </a:cubicBezTo>
                  <a:lnTo>
                    <a:pt x="4887" y="2813"/>
                  </a:lnTo>
                  <a:cubicBezTo>
                    <a:pt x="3758" y="1993"/>
                    <a:pt x="2230" y="1993"/>
                    <a:pt x="1101" y="2813"/>
                  </a:cubicBezTo>
                  <a:close/>
                </a:path>
              </a:pathLst>
            </a:custGeom>
            <a:solidFill>
              <a:srgbClr val="B5FF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289612" y="2040186"/>
              <a:ext cx="1344613" cy="2105025"/>
            </a:xfrm>
            <a:custGeom>
              <a:avLst/>
              <a:gdLst>
                <a:gd name="T0" fmla="*/ 0 w 3634"/>
                <a:gd name="T1" fmla="*/ 560256 h 5696"/>
                <a:gd name="T2" fmla="*/ 407750 w 3634"/>
                <a:gd name="T3" fmla="*/ 0 h 5696"/>
                <a:gd name="T4" fmla="*/ 1092267 w 3634"/>
                <a:gd name="T5" fmla="*/ 2105025 h 5696"/>
                <a:gd name="T6" fmla="*/ 1092267 w 3634"/>
                <a:gd name="T7" fmla="*/ 2105025 h 5696"/>
                <a:gd name="T8" fmla="*/ 432911 w 3634"/>
                <a:gd name="T9" fmla="*/ 1891049 h 5696"/>
                <a:gd name="T10" fmla="*/ 0 w 3634"/>
                <a:gd name="T11" fmla="*/ 560256 h 5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4" h="5696">
                  <a:moveTo>
                    <a:pt x="0" y="1516"/>
                  </a:moveTo>
                  <a:lnTo>
                    <a:pt x="1102" y="0"/>
                  </a:lnTo>
                  <a:cubicBezTo>
                    <a:pt x="2887" y="1297"/>
                    <a:pt x="3634" y="3597"/>
                    <a:pt x="2952" y="5696"/>
                  </a:cubicBezTo>
                  <a:lnTo>
                    <a:pt x="1170" y="5117"/>
                  </a:lnTo>
                  <a:cubicBezTo>
                    <a:pt x="1601" y="3790"/>
                    <a:pt x="1129" y="2336"/>
                    <a:pt x="0" y="1516"/>
                  </a:cubicBezTo>
                  <a:close/>
                </a:path>
              </a:pathLst>
            </a:custGeom>
            <a:solidFill>
              <a:srgbClr val="66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427725" y="3827711"/>
              <a:ext cx="1247775" cy="506412"/>
            </a:xfrm>
            <a:custGeom>
              <a:avLst/>
              <a:gdLst>
                <a:gd name="T0" fmla="*/ 0 w 786"/>
                <a:gd name="T1" fmla="*/ 0 h 319"/>
                <a:gd name="T2" fmla="*/ 525463 w 786"/>
                <a:gd name="T3" fmla="*/ 506412 h 319"/>
                <a:gd name="T4" fmla="*/ 1247775 w 786"/>
                <a:gd name="T5" fmla="*/ 407987 h 319"/>
                <a:gd name="T6" fmla="*/ 0 w 786"/>
                <a:gd name="T7" fmla="*/ 0 h 3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86" h="319">
                  <a:moveTo>
                    <a:pt x="0" y="0"/>
                  </a:moveTo>
                  <a:lnTo>
                    <a:pt x="331" y="319"/>
                  </a:lnTo>
                  <a:lnTo>
                    <a:pt x="786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105462" y="1787773"/>
              <a:ext cx="771525" cy="1062037"/>
            </a:xfrm>
            <a:custGeom>
              <a:avLst/>
              <a:gdLst>
                <a:gd name="T0" fmla="*/ 0 w 486"/>
                <a:gd name="T1" fmla="*/ 1062037 h 669"/>
                <a:gd name="T2" fmla="*/ 644525 w 486"/>
                <a:gd name="T3" fmla="*/ 719137 h 669"/>
                <a:gd name="T4" fmla="*/ 771525 w 486"/>
                <a:gd name="T5" fmla="*/ 0 h 669"/>
                <a:gd name="T6" fmla="*/ 0 w 486"/>
                <a:gd name="T7" fmla="*/ 1062037 h 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6" h="669">
                  <a:moveTo>
                    <a:pt x="0" y="669"/>
                  </a:moveTo>
                  <a:lnTo>
                    <a:pt x="406" y="453"/>
                  </a:lnTo>
                  <a:lnTo>
                    <a:pt x="486" y="0"/>
                  </a:lnTo>
                  <a:lnTo>
                    <a:pt x="0" y="669"/>
                  </a:lnTo>
                  <a:close/>
                </a:path>
              </a:pathLst>
            </a:custGeom>
            <a:solidFill>
              <a:srgbClr val="B5F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244489" y="1817812"/>
              <a:ext cx="771525" cy="1062037"/>
            </a:xfrm>
            <a:custGeom>
              <a:avLst/>
              <a:gdLst>
                <a:gd name="T0" fmla="*/ 771525 w 486"/>
                <a:gd name="T1" fmla="*/ 1062037 h 669"/>
                <a:gd name="T2" fmla="*/ 644525 w 486"/>
                <a:gd name="T3" fmla="*/ 342900 h 669"/>
                <a:gd name="T4" fmla="*/ 0 w 486"/>
                <a:gd name="T5" fmla="*/ 0 h 669"/>
                <a:gd name="T6" fmla="*/ 771525 w 486"/>
                <a:gd name="T7" fmla="*/ 1062037 h 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6" h="669">
                  <a:moveTo>
                    <a:pt x="486" y="669"/>
                  </a:moveTo>
                  <a:lnTo>
                    <a:pt x="406" y="216"/>
                  </a:lnTo>
                  <a:lnTo>
                    <a:pt x="0" y="0"/>
                  </a:lnTo>
                  <a:lnTo>
                    <a:pt x="486" y="6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3837" y="3015933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Locals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6483" y="2979506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Region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0020" y="5718549"/>
            <a:ext cx="247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13D6C"/>
                </a:solidFill>
              </a:rPr>
              <a:t>S</a:t>
            </a:r>
            <a:r>
              <a:rPr lang="en-US" sz="3600" dirty="0" smtClean="0">
                <a:solidFill>
                  <a:srgbClr val="213D6C"/>
                </a:solidFill>
              </a:rPr>
              <a:t>cientists</a:t>
            </a:r>
            <a:endParaRPr lang="en-US" sz="2000" dirty="0">
              <a:solidFill>
                <a:srgbClr val="213D6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4008" y="277193"/>
            <a:ext cx="386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3D6C"/>
                </a:solidFill>
              </a:rPr>
              <a:t>Decision makers</a:t>
            </a:r>
            <a:endParaRPr lang="en-US" sz="2000" dirty="0">
              <a:solidFill>
                <a:srgbClr val="213D6C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828" y="3008134"/>
            <a:ext cx="3268560" cy="7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28214" y="213978"/>
            <a:ext cx="2600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13D6C"/>
                </a:solidFill>
                <a:latin typeface="+mj-lt"/>
              </a:rPr>
              <a:t>Common language</a:t>
            </a:r>
            <a:endParaRPr lang="en-US" sz="3600" b="1" dirty="0">
              <a:solidFill>
                <a:srgbClr val="213D6C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8214" y="4696479"/>
            <a:ext cx="6848300" cy="1200329"/>
            <a:chOff x="528214" y="2777042"/>
            <a:chExt cx="6848300" cy="1200329"/>
          </a:xfrm>
        </p:grpSpPr>
        <p:sp>
          <p:nvSpPr>
            <p:cNvPr id="31" name="TextBox 30"/>
            <p:cNvSpPr txBox="1"/>
            <p:nvPr/>
          </p:nvSpPr>
          <p:spPr>
            <a:xfrm>
              <a:off x="528214" y="2777042"/>
              <a:ext cx="27627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213D6C"/>
                  </a:solidFill>
                  <a:latin typeface="+mj-lt"/>
                </a:rPr>
                <a:t>Common database</a:t>
              </a:r>
              <a:endParaRPr lang="en-US" sz="3600" b="1" dirty="0">
                <a:solidFill>
                  <a:srgbClr val="213D6C"/>
                </a:solidFill>
                <a:latin typeface="+mj-lt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216" y="2954041"/>
              <a:ext cx="3917298" cy="846329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3459216" y="229367"/>
            <a:ext cx="457106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Puget Sound Taxonomies</a:t>
            </a:r>
          </a:p>
          <a:p>
            <a:r>
              <a:rPr lang="en-US" sz="2400" dirty="0" smtClean="0">
                <a:solidFill>
                  <a:srgbClr val="213D6C"/>
                </a:solidFill>
              </a:rPr>
              <a:t>Ecosystem &amp; Human Wellbeing</a:t>
            </a:r>
          </a:p>
          <a:p>
            <a:r>
              <a:rPr lang="en-US" sz="2400" dirty="0" smtClean="0">
                <a:solidFill>
                  <a:srgbClr val="213D6C"/>
                </a:solidFill>
              </a:rPr>
              <a:t>Pressures</a:t>
            </a:r>
          </a:p>
          <a:p>
            <a:r>
              <a:rPr lang="en-US" sz="2400" dirty="0" smtClean="0">
                <a:solidFill>
                  <a:srgbClr val="213D6C"/>
                </a:solidFill>
              </a:rPr>
              <a:t>Strategic Initiatives</a:t>
            </a:r>
          </a:p>
          <a:p>
            <a:r>
              <a:rPr lang="en-US" sz="2400" dirty="0" smtClean="0">
                <a:solidFill>
                  <a:srgbClr val="213D6C"/>
                </a:solidFill>
              </a:rPr>
              <a:t>Action Types</a:t>
            </a:r>
          </a:p>
          <a:p>
            <a:r>
              <a:rPr lang="en-US" sz="2400" dirty="0" smtClean="0">
                <a:solidFill>
                  <a:srgbClr val="213D6C"/>
                </a:solidFill>
              </a:rPr>
              <a:t>Barriers, Corrective Actions</a:t>
            </a:r>
            <a:endParaRPr lang="en-US" sz="2400" dirty="0">
              <a:solidFill>
                <a:srgbClr val="213D6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9464" y="2652190"/>
            <a:ext cx="8456190" cy="1961589"/>
            <a:chOff x="575731" y="4092229"/>
            <a:chExt cx="8456190" cy="1961589"/>
          </a:xfrm>
        </p:grpSpPr>
        <p:sp>
          <p:nvSpPr>
            <p:cNvPr id="32" name="TextBox 31"/>
            <p:cNvSpPr txBox="1"/>
            <p:nvPr/>
          </p:nvSpPr>
          <p:spPr>
            <a:xfrm>
              <a:off x="575731" y="4092229"/>
              <a:ext cx="24974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213D6C"/>
                  </a:solidFill>
                  <a:latin typeface="+mj-lt"/>
                </a:rPr>
                <a:t>Common tools</a:t>
              </a:r>
              <a:endParaRPr lang="en-US" sz="3600" b="1" dirty="0">
                <a:solidFill>
                  <a:srgbClr val="213D6C"/>
                </a:solidFill>
                <a:latin typeface="+mj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653" y="4203620"/>
              <a:ext cx="5474268" cy="97754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465483" y="5222821"/>
              <a:ext cx="32464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213D6C"/>
                  </a:solidFill>
                </a:rPr>
                <a:t>Theories of Change </a:t>
              </a:r>
            </a:p>
            <a:p>
              <a:r>
                <a:rPr lang="en-US" sz="2400" dirty="0" smtClean="0">
                  <a:solidFill>
                    <a:srgbClr val="213D6C"/>
                  </a:solidFill>
                </a:rPr>
                <a:t>(aka. Results chains)</a:t>
              </a:r>
              <a:endParaRPr lang="en-US" sz="2400" dirty="0">
                <a:solidFill>
                  <a:srgbClr val="213D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88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69" y="1056657"/>
            <a:ext cx="76971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517C"/>
                </a:solidFill>
              </a:rPr>
              <a:t>OUTLINE</a:t>
            </a: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2800" dirty="0" smtClean="0">
                <a:solidFill>
                  <a:srgbClr val="00517C"/>
                </a:solidFill>
              </a:rPr>
              <a:t>Who, where, what, why of PSP</a:t>
            </a: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2800" dirty="0" smtClean="0">
                <a:solidFill>
                  <a:srgbClr val="00517C"/>
                </a:solidFill>
              </a:rPr>
              <a:t>Puget Sound Recovery Context – 2008</a:t>
            </a: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2800" dirty="0" smtClean="0">
                <a:solidFill>
                  <a:srgbClr val="00517C"/>
                </a:solidFill>
              </a:rPr>
              <a:t>Puget Sound Recovery – 2014</a:t>
            </a:r>
          </a:p>
          <a:p>
            <a:pPr lvl="1">
              <a:lnSpc>
                <a:spcPct val="150000"/>
              </a:lnSpc>
            </a:pPr>
            <a:r>
              <a:rPr lang="en-US" sz="2400" i="1" dirty="0" smtClean="0">
                <a:solidFill>
                  <a:srgbClr val="00517C"/>
                </a:solidFill>
              </a:rPr>
              <a:t>	Open Standards + </a:t>
            </a:r>
            <a:r>
              <a:rPr lang="en-US" sz="2400" i="1" dirty="0" err="1" smtClean="0">
                <a:solidFill>
                  <a:srgbClr val="00517C"/>
                </a:solidFill>
              </a:rPr>
              <a:t>Miradi</a:t>
            </a:r>
            <a:r>
              <a:rPr lang="en-US" sz="2400" i="1" dirty="0" smtClean="0">
                <a:solidFill>
                  <a:srgbClr val="00517C"/>
                </a:solidFill>
              </a:rPr>
              <a:t> + </a:t>
            </a:r>
            <a:r>
              <a:rPr lang="en-US" sz="2400" i="1" dirty="0" err="1" smtClean="0">
                <a:solidFill>
                  <a:srgbClr val="00517C"/>
                </a:solidFill>
              </a:rPr>
              <a:t>Miradi</a:t>
            </a:r>
            <a:r>
              <a:rPr lang="en-US" sz="2400" i="1" dirty="0" smtClean="0">
                <a:solidFill>
                  <a:srgbClr val="00517C"/>
                </a:solidFill>
              </a:rPr>
              <a:t> Share </a:t>
            </a: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2800" dirty="0" smtClean="0">
                <a:solidFill>
                  <a:srgbClr val="00517C"/>
                </a:solidFill>
              </a:rPr>
              <a:t>2016 and beyond</a:t>
            </a:r>
          </a:p>
          <a:p>
            <a:pPr>
              <a:lnSpc>
                <a:spcPct val="150000"/>
              </a:lnSpc>
            </a:pPr>
            <a:endParaRPr lang="en-US" sz="3600" dirty="0" smtClean="0">
              <a:solidFill>
                <a:srgbClr val="0051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940" r="2820" b="1130"/>
          <a:stretch/>
        </p:blipFill>
        <p:spPr>
          <a:xfrm>
            <a:off x="4960308" y="137785"/>
            <a:ext cx="3908120" cy="65135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Oval 21"/>
          <p:cNvSpPr/>
          <p:nvPr/>
        </p:nvSpPr>
        <p:spPr>
          <a:xfrm>
            <a:off x="3983277" y="588723"/>
            <a:ext cx="864296" cy="363255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83277" y="1102167"/>
            <a:ext cx="864296" cy="363255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83277" y="2131512"/>
            <a:ext cx="864296" cy="363255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83277" y="3167058"/>
            <a:ext cx="864296" cy="363255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83277" y="4202604"/>
            <a:ext cx="864296" cy="363255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983277" y="5776586"/>
            <a:ext cx="864296" cy="363255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6575" y="412079"/>
            <a:ext cx="38267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 b="0" i="0" u="none" strike="noStrike" kern="1200" baseline="0">
                <a:solidFill>
                  <a:srgbClr val="213D6C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rgbClr val="213D6C"/>
                </a:solidFill>
              </a:rPr>
              <a:t>Standard taxonomy for ecosystem components</a:t>
            </a:r>
          </a:p>
          <a:p>
            <a:pPr>
              <a:defRPr sz="2000" b="0" i="0" u="none" strike="noStrike" kern="1200" baseline="0">
                <a:solidFill>
                  <a:srgbClr val="213D6C"/>
                </a:solidFill>
                <a:latin typeface="+mn-lt"/>
                <a:ea typeface="+mn-ea"/>
                <a:cs typeface="+mn-cs"/>
              </a:defRPr>
            </a:pPr>
            <a:endParaRPr lang="en-US" dirty="0" smtClean="0">
              <a:solidFill>
                <a:srgbClr val="213D6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 sz="2000" b="0" i="0" u="none" strike="noStrike" kern="1200" baseline="0">
                <a:solidFill>
                  <a:srgbClr val="213D6C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rgbClr val="213D6C"/>
                </a:solidFill>
              </a:rPr>
              <a:t>Status in Puget Sound</a:t>
            </a:r>
          </a:p>
          <a:p>
            <a:pPr marL="342900" indent="-342900">
              <a:buFont typeface="Wingdings" panose="05000000000000000000" pitchFamily="2" charset="2"/>
              <a:buChar char="Ø"/>
              <a:defRPr sz="2000" b="0" i="0" u="none" strike="noStrike" kern="1200" baseline="0">
                <a:solidFill>
                  <a:srgbClr val="213D6C"/>
                </a:solidFill>
                <a:latin typeface="+mn-lt"/>
                <a:ea typeface="+mn-ea"/>
                <a:cs typeface="+mn-cs"/>
              </a:defRPr>
            </a:pPr>
            <a:endParaRPr lang="en-US" dirty="0">
              <a:solidFill>
                <a:srgbClr val="213D6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 sz="2000" b="0" i="0" u="none" strike="noStrike" kern="1200" baseline="0">
                <a:solidFill>
                  <a:srgbClr val="213D6C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rgbClr val="213D6C"/>
                </a:solidFill>
              </a:rPr>
              <a:t>Status within watershed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2000" b="0" i="0" u="none" strike="noStrike" kern="1200" baseline="0">
                <a:solidFill>
                  <a:srgbClr val="213D6C"/>
                </a:solidFill>
                <a:latin typeface="+mn-lt"/>
                <a:ea typeface="+mn-ea"/>
                <a:cs typeface="+mn-cs"/>
              </a:defRPr>
            </a:pPr>
            <a:r>
              <a:rPr lang="en-US" i="1" dirty="0" smtClean="0">
                <a:solidFill>
                  <a:srgbClr val="213D6C"/>
                </a:solidFill>
              </a:rPr>
              <a:t>geographic unit</a:t>
            </a:r>
            <a:endParaRPr lang="en-US" i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327231"/>
              </p:ext>
            </p:extLst>
          </p:nvPr>
        </p:nvGraphicFramePr>
        <p:xfrm>
          <a:off x="212858" y="457200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417614"/>
              </p:ext>
            </p:extLst>
          </p:nvPr>
        </p:nvGraphicFramePr>
        <p:xfrm>
          <a:off x="212858" y="3483864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815825"/>
              </p:ext>
            </p:extLst>
          </p:nvPr>
        </p:nvGraphicFramePr>
        <p:xfrm>
          <a:off x="3767327" y="208168"/>
          <a:ext cx="3743816" cy="299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767328" y="3483864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8775" y="173268"/>
            <a:ext cx="23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spc="100" dirty="0" smtClean="0">
                <a:solidFill>
                  <a:srgbClr val="595959"/>
                </a:solidFill>
              </a:rPr>
              <a:t>accessible habitat</a:t>
            </a:r>
            <a:endParaRPr lang="en-US" b="1" cap="all" spc="100" dirty="0">
              <a:solidFill>
                <a:srgbClr val="595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3651" y="3248557"/>
            <a:ext cx="165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spc="100" dirty="0" smtClean="0">
                <a:solidFill>
                  <a:srgbClr val="595959"/>
                </a:solidFill>
              </a:rPr>
              <a:t>Large wood</a:t>
            </a:r>
            <a:endParaRPr lang="en-US" b="1" cap="all" spc="100" dirty="0">
              <a:solidFill>
                <a:srgbClr val="59595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1209" y="3248557"/>
            <a:ext cx="210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spc="100" dirty="0" smtClean="0">
                <a:solidFill>
                  <a:srgbClr val="595959"/>
                </a:solidFill>
              </a:rPr>
              <a:t>Pool frequency</a:t>
            </a:r>
            <a:endParaRPr lang="en-US" b="1" cap="all" spc="100" dirty="0">
              <a:solidFill>
                <a:srgbClr val="595959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11143" y="2738533"/>
            <a:ext cx="1383638" cy="1516084"/>
            <a:chOff x="8610600" y="2372226"/>
            <a:chExt cx="1844849" cy="2021445"/>
          </a:xfrm>
        </p:grpSpPr>
        <p:grpSp>
          <p:nvGrpSpPr>
            <p:cNvPr id="10" name="Group 9"/>
            <p:cNvGrpSpPr/>
            <p:nvPr/>
          </p:nvGrpSpPr>
          <p:grpSpPr>
            <a:xfrm>
              <a:off x="8610600" y="2372226"/>
              <a:ext cx="414130" cy="1978767"/>
              <a:chOff x="8610600" y="2372226"/>
              <a:chExt cx="414130" cy="197876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8610600" y="2372226"/>
                <a:ext cx="414130" cy="39756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610600" y="3427171"/>
                <a:ext cx="414130" cy="3975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610600" y="3953428"/>
                <a:ext cx="414130" cy="397565"/>
              </a:xfrm>
              <a:prstGeom prst="rect">
                <a:avLst/>
              </a:prstGeom>
              <a:solidFill>
                <a:srgbClr val="006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610600" y="2900914"/>
                <a:ext cx="414130" cy="397565"/>
              </a:xfrm>
              <a:prstGeom prst="rect">
                <a:avLst/>
              </a:prstGeom>
              <a:solidFill>
                <a:srgbClr val="FFE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9041473" y="2410091"/>
              <a:ext cx="81689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Poor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1473" y="2942381"/>
              <a:ext cx="67095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Fair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41473" y="3462889"/>
              <a:ext cx="86177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Good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41473" y="3983302"/>
              <a:ext cx="1413976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Very Good</a:t>
              </a:r>
            </a:p>
          </p:txBody>
        </p:sp>
      </p:grpSp>
      <p:sp>
        <p:nvSpPr>
          <p:cNvPr id="19" name="Oval 18"/>
          <p:cNvSpPr/>
          <p:nvPr/>
        </p:nvSpPr>
        <p:spPr>
          <a:xfrm>
            <a:off x="6863787" y="173268"/>
            <a:ext cx="2169890" cy="758402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Small river channels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6097" y="120134"/>
            <a:ext cx="8098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213D6C"/>
                </a:solidFill>
              </a:rPr>
              <a:t>16 Chinook watersheds </a:t>
            </a:r>
            <a:r>
              <a:rPr lang="en-US" sz="3200" b="1" dirty="0" smtClean="0">
                <a:solidFill>
                  <a:srgbClr val="213D6C"/>
                </a:solidFill>
                <a:sym typeface="Wingdings" panose="05000000000000000000" pitchFamily="2" charset="2"/>
              </a:rPr>
              <a:t> regional story</a:t>
            </a:r>
            <a:endParaRPr lang="en-US" sz="3200" b="1" dirty="0">
              <a:solidFill>
                <a:srgbClr val="213D6C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570241"/>
              </p:ext>
            </p:extLst>
          </p:nvPr>
        </p:nvGraphicFramePr>
        <p:xfrm>
          <a:off x="0" y="704909"/>
          <a:ext cx="9144000" cy="614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449" y="875440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213D6C"/>
                </a:solidFill>
              </a:rPr>
              <a:t>Extent of intertidal habitat</a:t>
            </a:r>
            <a:endParaRPr lang="en-US" b="1" dirty="0">
              <a:solidFill>
                <a:srgbClr val="213D6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4" y="3186784"/>
            <a:ext cx="33242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213D6C"/>
                </a:solidFill>
              </a:rPr>
              <a:t>Distribution of estuarine habitat</a:t>
            </a:r>
            <a:endParaRPr lang="en-US" sz="1600" b="1" dirty="0">
              <a:solidFill>
                <a:srgbClr val="213D6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" y="5467350"/>
            <a:ext cx="3276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213D6C"/>
                </a:solidFill>
              </a:rPr>
              <a:t>Riparian community structure</a:t>
            </a:r>
            <a:endParaRPr lang="en-US" sz="1600" b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02" t="2958" r="15308" b="5176"/>
          <a:stretch/>
        </p:blipFill>
        <p:spPr>
          <a:xfrm>
            <a:off x="2579495" y="137786"/>
            <a:ext cx="6564505" cy="65782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5260" y="3743185"/>
            <a:ext cx="2269622" cy="758402"/>
          </a:xfrm>
          <a:prstGeom prst="ellipse">
            <a:avLst/>
          </a:prstGeom>
          <a:solidFill>
            <a:srgbClr val="A3C802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Estuaries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94882" y="3945699"/>
            <a:ext cx="1012197" cy="1766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5358" y="892945"/>
            <a:ext cx="2129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13D6C"/>
                </a:solidFill>
              </a:rPr>
              <a:t>Puget Sound: Vital Signs </a:t>
            </a:r>
            <a:r>
              <a:rPr lang="en-US" sz="2000" dirty="0" smtClean="0">
                <a:solidFill>
                  <a:srgbClr val="213D6C"/>
                </a:solidFill>
              </a:rPr>
              <a:t>linked to </a:t>
            </a:r>
            <a:r>
              <a:rPr lang="en-US" sz="2000" b="1" dirty="0" smtClean="0">
                <a:solidFill>
                  <a:srgbClr val="213D6C"/>
                </a:solidFill>
              </a:rPr>
              <a:t>Ecosystem Components</a:t>
            </a:r>
            <a:endParaRPr lang="en-US" sz="2000" b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WB flower graphic v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5" t="4931" r="13690" b="2466"/>
          <a:stretch/>
        </p:blipFill>
        <p:spPr>
          <a:xfrm>
            <a:off x="2505205" y="212942"/>
            <a:ext cx="6551113" cy="63506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326" y="3433890"/>
            <a:ext cx="2269622" cy="758402"/>
          </a:xfrm>
          <a:prstGeom prst="ellipse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Physical wellbeing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97949" y="3695178"/>
            <a:ext cx="1059651" cy="1179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4267" y="871644"/>
            <a:ext cx="2129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13D6C"/>
                </a:solidFill>
              </a:rPr>
              <a:t>Puget Sound:</a:t>
            </a:r>
          </a:p>
          <a:p>
            <a:r>
              <a:rPr lang="en-US" sz="2000" b="1" dirty="0" smtClean="0">
                <a:solidFill>
                  <a:srgbClr val="213D6C"/>
                </a:solidFill>
              </a:rPr>
              <a:t>Indicators </a:t>
            </a:r>
            <a:r>
              <a:rPr lang="en-US" sz="2000" dirty="0" smtClean="0">
                <a:solidFill>
                  <a:srgbClr val="213D6C"/>
                </a:solidFill>
              </a:rPr>
              <a:t>linked to </a:t>
            </a:r>
            <a:r>
              <a:rPr lang="en-US" sz="2000" b="1" dirty="0" smtClean="0">
                <a:solidFill>
                  <a:srgbClr val="213D6C"/>
                </a:solidFill>
              </a:rPr>
              <a:t>Human Wellbeing Components</a:t>
            </a:r>
            <a:endParaRPr lang="en-US" sz="2000" b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" y="767251"/>
            <a:ext cx="9107122" cy="5359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084" y="156945"/>
            <a:ext cx="8534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213D6C"/>
                </a:solidFill>
              </a:rPr>
              <a:t>Chinook watersheds contribute to regional goals</a:t>
            </a:r>
            <a:endParaRPr lang="en-US" sz="2800" b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466" t="17200" r="41134" b="31245"/>
          <a:stretch/>
        </p:blipFill>
        <p:spPr>
          <a:xfrm>
            <a:off x="463162" y="69117"/>
            <a:ext cx="6361888" cy="60689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01" y="4944045"/>
            <a:ext cx="3917298" cy="846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3008671" y="1641987"/>
            <a:ext cx="421803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3423" t="2958" r="12085" b="5176"/>
          <a:stretch/>
        </p:blipFill>
        <p:spPr>
          <a:xfrm>
            <a:off x="5948515" y="157608"/>
            <a:ext cx="2615381" cy="2434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8613" y="2680447"/>
            <a:ext cx="28351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13D6C"/>
                </a:solidFill>
              </a:rPr>
              <a:t>Shellfish Beds</a:t>
            </a:r>
            <a:endParaRPr lang="en-US" sz="2800" b="1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543"/>
          <a:stretch/>
        </p:blipFill>
        <p:spPr>
          <a:xfrm>
            <a:off x="1193422" y="1"/>
            <a:ext cx="7950578" cy="607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95" t="1184" r="3175" b="3401"/>
          <a:stretch/>
        </p:blipFill>
        <p:spPr>
          <a:xfrm>
            <a:off x="450168" y="375545"/>
            <a:ext cx="5219114" cy="3713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675" y="3521837"/>
            <a:ext cx="4923721" cy="236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8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368" y="485406"/>
            <a:ext cx="561816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8770" y="0"/>
            <a:ext cx="752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517C"/>
                </a:solidFill>
              </a:rPr>
              <a:t>2009 Puget Sound Threats and </a:t>
            </a:r>
            <a:r>
              <a:rPr lang="en-US" sz="2400" b="1" dirty="0" err="1" smtClean="0">
                <a:solidFill>
                  <a:srgbClr val="00517C"/>
                </a:solidFill>
              </a:rPr>
              <a:t>Soundwide</a:t>
            </a:r>
            <a:r>
              <a:rPr lang="en-US" sz="2400" b="1" dirty="0" smtClean="0">
                <a:solidFill>
                  <a:srgbClr val="00517C"/>
                </a:solidFill>
              </a:rPr>
              <a:t> Rating </a:t>
            </a:r>
            <a:endParaRPr lang="en-US" sz="2400" b="1" dirty="0">
              <a:solidFill>
                <a:srgbClr val="00517C"/>
              </a:solidFill>
            </a:endParaRPr>
          </a:p>
        </p:txBody>
      </p:sp>
      <p:grpSp>
        <p:nvGrpSpPr>
          <p:cNvPr id="4" name="Group 33"/>
          <p:cNvGrpSpPr>
            <a:grpSpLocks noChangeAspect="1"/>
          </p:cNvGrpSpPr>
          <p:nvPr/>
        </p:nvGrpSpPr>
        <p:grpSpPr bwMode="auto">
          <a:xfrm>
            <a:off x="594592" y="723900"/>
            <a:ext cx="1915964" cy="1943100"/>
            <a:chOff x="1500770" y="1560761"/>
            <a:chExt cx="4174730" cy="4195762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3589525" y="3932486"/>
              <a:ext cx="1792288" cy="1514475"/>
            </a:xfrm>
            <a:custGeom>
              <a:avLst/>
              <a:gdLst>
                <a:gd name="T0" fmla="*/ 1133081 w 4845"/>
                <a:gd name="T1" fmla="*/ 0 h 4099"/>
                <a:gd name="T2" fmla="*/ 1792288 w 4845"/>
                <a:gd name="T3" fmla="*/ 213926 h 4099"/>
                <a:gd name="T4" fmla="*/ 0 w 4845"/>
                <a:gd name="T5" fmla="*/ 1514475 h 4099"/>
                <a:gd name="T6" fmla="*/ 0 w 4845"/>
                <a:gd name="T7" fmla="*/ 1514475 h 4099"/>
                <a:gd name="T8" fmla="*/ 0 w 4845"/>
                <a:gd name="T9" fmla="*/ 822080 h 4099"/>
                <a:gd name="T10" fmla="*/ 1133081 w 4845"/>
                <a:gd name="T11" fmla="*/ 0 h 40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45" h="4099">
                  <a:moveTo>
                    <a:pt x="3063" y="0"/>
                  </a:moveTo>
                  <a:lnTo>
                    <a:pt x="4845" y="579"/>
                  </a:lnTo>
                  <a:cubicBezTo>
                    <a:pt x="4163" y="2678"/>
                    <a:pt x="2207" y="4099"/>
                    <a:pt x="0" y="4099"/>
                  </a:cubicBezTo>
                  <a:lnTo>
                    <a:pt x="0" y="2225"/>
                  </a:lnTo>
                  <a:cubicBezTo>
                    <a:pt x="1395" y="2225"/>
                    <a:pt x="2632" y="1326"/>
                    <a:pt x="3063" y="0"/>
                  </a:cubicBezTo>
                  <a:close/>
                </a:path>
              </a:pathLst>
            </a:custGeom>
            <a:solidFill>
              <a:srgbClr val="5AD65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544825" y="2040186"/>
              <a:ext cx="1344613" cy="2105025"/>
            </a:xfrm>
            <a:custGeom>
              <a:avLst/>
              <a:gdLst>
                <a:gd name="T0" fmla="*/ 911702 w 3634"/>
                <a:gd name="T1" fmla="*/ 1891049 h 5696"/>
                <a:gd name="T2" fmla="*/ 252346 w 3634"/>
                <a:gd name="T3" fmla="*/ 2105025 h 5696"/>
                <a:gd name="T4" fmla="*/ 937233 w 3634"/>
                <a:gd name="T5" fmla="*/ 0 h 5696"/>
                <a:gd name="T6" fmla="*/ 937233 w 3634"/>
                <a:gd name="T7" fmla="*/ 0 h 5696"/>
                <a:gd name="T8" fmla="*/ 1344613 w 3634"/>
                <a:gd name="T9" fmla="*/ 560256 h 5696"/>
                <a:gd name="T10" fmla="*/ 911702 w 3634"/>
                <a:gd name="T11" fmla="*/ 1891049 h 5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4" h="5696">
                  <a:moveTo>
                    <a:pt x="2464" y="5117"/>
                  </a:moveTo>
                  <a:lnTo>
                    <a:pt x="682" y="5696"/>
                  </a:lnTo>
                  <a:cubicBezTo>
                    <a:pt x="0" y="3597"/>
                    <a:pt x="747" y="1297"/>
                    <a:pt x="2533" y="0"/>
                  </a:cubicBezTo>
                  <a:lnTo>
                    <a:pt x="3634" y="1516"/>
                  </a:lnTo>
                  <a:cubicBezTo>
                    <a:pt x="2506" y="2336"/>
                    <a:pt x="2033" y="3790"/>
                    <a:pt x="2464" y="5117"/>
                  </a:cubicBezTo>
                  <a:close/>
                </a:path>
              </a:pathLst>
            </a:custGeom>
            <a:solidFill>
              <a:srgbClr val="0066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797237" y="3932486"/>
              <a:ext cx="1792288" cy="1514475"/>
            </a:xfrm>
            <a:custGeom>
              <a:avLst/>
              <a:gdLst>
                <a:gd name="T0" fmla="*/ 1792288 w 4845"/>
                <a:gd name="T1" fmla="*/ 822080 h 4099"/>
                <a:gd name="T2" fmla="*/ 1792288 w 4845"/>
                <a:gd name="T3" fmla="*/ 1514475 h 4099"/>
                <a:gd name="T4" fmla="*/ 0 w 4845"/>
                <a:gd name="T5" fmla="*/ 213926 h 4099"/>
                <a:gd name="T6" fmla="*/ 0 w 4845"/>
                <a:gd name="T7" fmla="*/ 213926 h 4099"/>
                <a:gd name="T8" fmla="*/ 659207 w 4845"/>
                <a:gd name="T9" fmla="*/ 0 h 4099"/>
                <a:gd name="T10" fmla="*/ 1792288 w 4845"/>
                <a:gd name="T11" fmla="*/ 822080 h 40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45" h="4099">
                  <a:moveTo>
                    <a:pt x="4845" y="2225"/>
                  </a:moveTo>
                  <a:lnTo>
                    <a:pt x="4845" y="4099"/>
                  </a:lnTo>
                  <a:cubicBezTo>
                    <a:pt x="2638" y="4099"/>
                    <a:pt x="682" y="2678"/>
                    <a:pt x="0" y="579"/>
                  </a:cubicBezTo>
                  <a:lnTo>
                    <a:pt x="1782" y="0"/>
                  </a:lnTo>
                  <a:cubicBezTo>
                    <a:pt x="2214" y="1326"/>
                    <a:pt x="3450" y="2225"/>
                    <a:pt x="4845" y="2225"/>
                  </a:cubicBezTo>
                  <a:close/>
                </a:path>
              </a:pathLst>
            </a:custGeom>
            <a:solidFill>
              <a:srgbClr val="3399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291966" y="4445248"/>
              <a:ext cx="320675" cy="1311275"/>
            </a:xfrm>
            <a:custGeom>
              <a:avLst/>
              <a:gdLst>
                <a:gd name="T0" fmla="*/ 320675 w 202"/>
                <a:gd name="T1" fmla="*/ 0 h 826"/>
                <a:gd name="T2" fmla="*/ 0 w 202"/>
                <a:gd name="T3" fmla="*/ 655638 h 826"/>
                <a:gd name="T4" fmla="*/ 320675 w 202"/>
                <a:gd name="T5" fmla="*/ 1311275 h 826"/>
                <a:gd name="T6" fmla="*/ 320675 w 202"/>
                <a:gd name="T7" fmla="*/ 0 h 8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" h="826">
                  <a:moveTo>
                    <a:pt x="202" y="0"/>
                  </a:moveTo>
                  <a:lnTo>
                    <a:pt x="0" y="413"/>
                  </a:lnTo>
                  <a:lnTo>
                    <a:pt x="202" y="82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5AD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500770" y="3759672"/>
              <a:ext cx="1247775" cy="506412"/>
            </a:xfrm>
            <a:custGeom>
              <a:avLst/>
              <a:gdLst>
                <a:gd name="T0" fmla="*/ 1247775 w 786"/>
                <a:gd name="T1" fmla="*/ 100012 h 319"/>
                <a:gd name="T2" fmla="*/ 525463 w 786"/>
                <a:gd name="T3" fmla="*/ 0 h 319"/>
                <a:gd name="T4" fmla="*/ 0 w 786"/>
                <a:gd name="T5" fmla="*/ 506412 h 319"/>
                <a:gd name="T6" fmla="*/ 1247775 w 786"/>
                <a:gd name="T7" fmla="*/ 100012 h 3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86" h="319">
                  <a:moveTo>
                    <a:pt x="786" y="63"/>
                  </a:moveTo>
                  <a:lnTo>
                    <a:pt x="331" y="0"/>
                  </a:lnTo>
                  <a:lnTo>
                    <a:pt x="0" y="319"/>
                  </a:lnTo>
                  <a:lnTo>
                    <a:pt x="786" y="63"/>
                  </a:lnTo>
                  <a:close/>
                </a:path>
              </a:pathLst>
            </a:cu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481450" y="1560761"/>
              <a:ext cx="2216150" cy="1039812"/>
            </a:xfrm>
            <a:custGeom>
              <a:avLst/>
              <a:gdLst>
                <a:gd name="T0" fmla="*/ 407410 w 5989"/>
                <a:gd name="T1" fmla="*/ 1039812 h 2813"/>
                <a:gd name="T2" fmla="*/ 0 w 5989"/>
                <a:gd name="T3" fmla="*/ 479430 h 2813"/>
                <a:gd name="T4" fmla="*/ 2216150 w 5989"/>
                <a:gd name="T5" fmla="*/ 479430 h 2813"/>
                <a:gd name="T6" fmla="*/ 2216150 w 5989"/>
                <a:gd name="T7" fmla="*/ 479430 h 2813"/>
                <a:gd name="T8" fmla="*/ 1808370 w 5989"/>
                <a:gd name="T9" fmla="*/ 1039812 h 2813"/>
                <a:gd name="T10" fmla="*/ 407410 w 5989"/>
                <a:gd name="T11" fmla="*/ 1039812 h 28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89" h="2813">
                  <a:moveTo>
                    <a:pt x="1101" y="2813"/>
                  </a:moveTo>
                  <a:lnTo>
                    <a:pt x="0" y="1297"/>
                  </a:lnTo>
                  <a:cubicBezTo>
                    <a:pt x="1785" y="0"/>
                    <a:pt x="4203" y="0"/>
                    <a:pt x="5989" y="1297"/>
                  </a:cubicBezTo>
                  <a:lnTo>
                    <a:pt x="4887" y="2813"/>
                  </a:lnTo>
                  <a:cubicBezTo>
                    <a:pt x="3758" y="1993"/>
                    <a:pt x="2230" y="1993"/>
                    <a:pt x="1101" y="2813"/>
                  </a:cubicBezTo>
                  <a:close/>
                </a:path>
              </a:pathLst>
            </a:custGeom>
            <a:solidFill>
              <a:srgbClr val="B5FF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289612" y="2040186"/>
              <a:ext cx="1344613" cy="2105025"/>
            </a:xfrm>
            <a:custGeom>
              <a:avLst/>
              <a:gdLst>
                <a:gd name="T0" fmla="*/ 0 w 3634"/>
                <a:gd name="T1" fmla="*/ 560256 h 5696"/>
                <a:gd name="T2" fmla="*/ 407750 w 3634"/>
                <a:gd name="T3" fmla="*/ 0 h 5696"/>
                <a:gd name="T4" fmla="*/ 1092267 w 3634"/>
                <a:gd name="T5" fmla="*/ 2105025 h 5696"/>
                <a:gd name="T6" fmla="*/ 1092267 w 3634"/>
                <a:gd name="T7" fmla="*/ 2105025 h 5696"/>
                <a:gd name="T8" fmla="*/ 432911 w 3634"/>
                <a:gd name="T9" fmla="*/ 1891049 h 5696"/>
                <a:gd name="T10" fmla="*/ 0 w 3634"/>
                <a:gd name="T11" fmla="*/ 560256 h 5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4" h="5696">
                  <a:moveTo>
                    <a:pt x="0" y="1516"/>
                  </a:moveTo>
                  <a:lnTo>
                    <a:pt x="1102" y="0"/>
                  </a:lnTo>
                  <a:cubicBezTo>
                    <a:pt x="2887" y="1297"/>
                    <a:pt x="3634" y="3597"/>
                    <a:pt x="2952" y="5696"/>
                  </a:cubicBezTo>
                  <a:lnTo>
                    <a:pt x="1170" y="5117"/>
                  </a:lnTo>
                  <a:cubicBezTo>
                    <a:pt x="1601" y="3790"/>
                    <a:pt x="1129" y="2336"/>
                    <a:pt x="0" y="1516"/>
                  </a:cubicBezTo>
                  <a:close/>
                </a:path>
              </a:pathLst>
            </a:custGeom>
            <a:solidFill>
              <a:srgbClr val="66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427725" y="3827711"/>
              <a:ext cx="1247775" cy="506412"/>
            </a:xfrm>
            <a:custGeom>
              <a:avLst/>
              <a:gdLst>
                <a:gd name="T0" fmla="*/ 0 w 786"/>
                <a:gd name="T1" fmla="*/ 0 h 319"/>
                <a:gd name="T2" fmla="*/ 525463 w 786"/>
                <a:gd name="T3" fmla="*/ 506412 h 319"/>
                <a:gd name="T4" fmla="*/ 1247775 w 786"/>
                <a:gd name="T5" fmla="*/ 407987 h 319"/>
                <a:gd name="T6" fmla="*/ 0 w 786"/>
                <a:gd name="T7" fmla="*/ 0 h 3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86" h="319">
                  <a:moveTo>
                    <a:pt x="0" y="0"/>
                  </a:moveTo>
                  <a:lnTo>
                    <a:pt x="331" y="319"/>
                  </a:lnTo>
                  <a:lnTo>
                    <a:pt x="786" y="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105462" y="1787773"/>
              <a:ext cx="771525" cy="1062037"/>
            </a:xfrm>
            <a:custGeom>
              <a:avLst/>
              <a:gdLst>
                <a:gd name="T0" fmla="*/ 0 w 486"/>
                <a:gd name="T1" fmla="*/ 1062037 h 669"/>
                <a:gd name="T2" fmla="*/ 644525 w 486"/>
                <a:gd name="T3" fmla="*/ 719137 h 669"/>
                <a:gd name="T4" fmla="*/ 771525 w 486"/>
                <a:gd name="T5" fmla="*/ 0 h 669"/>
                <a:gd name="T6" fmla="*/ 0 w 486"/>
                <a:gd name="T7" fmla="*/ 1062037 h 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6" h="669">
                  <a:moveTo>
                    <a:pt x="0" y="669"/>
                  </a:moveTo>
                  <a:lnTo>
                    <a:pt x="406" y="453"/>
                  </a:lnTo>
                  <a:lnTo>
                    <a:pt x="486" y="0"/>
                  </a:lnTo>
                  <a:lnTo>
                    <a:pt x="0" y="669"/>
                  </a:lnTo>
                  <a:close/>
                </a:path>
              </a:pathLst>
            </a:custGeom>
            <a:solidFill>
              <a:srgbClr val="B5F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244489" y="1817812"/>
              <a:ext cx="771525" cy="1062037"/>
            </a:xfrm>
            <a:custGeom>
              <a:avLst/>
              <a:gdLst>
                <a:gd name="T0" fmla="*/ 771525 w 486"/>
                <a:gd name="T1" fmla="*/ 1062037 h 669"/>
                <a:gd name="T2" fmla="*/ 644525 w 486"/>
                <a:gd name="T3" fmla="*/ 342900 h 669"/>
                <a:gd name="T4" fmla="*/ 0 w 486"/>
                <a:gd name="T5" fmla="*/ 0 h 669"/>
                <a:gd name="T6" fmla="*/ 771525 w 486"/>
                <a:gd name="T7" fmla="*/ 1062037 h 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6" h="669">
                  <a:moveTo>
                    <a:pt x="486" y="669"/>
                  </a:moveTo>
                  <a:lnTo>
                    <a:pt x="406" y="216"/>
                  </a:lnTo>
                  <a:lnTo>
                    <a:pt x="0" y="0"/>
                  </a:lnTo>
                  <a:lnTo>
                    <a:pt x="486" y="6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73666" y="438809"/>
            <a:ext cx="42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590773" y="438809"/>
            <a:ext cx="1021028" cy="63127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66137" y="438809"/>
            <a:ext cx="982253" cy="63127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0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88454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200" b="1" dirty="0" smtClean="0">
                <a:solidFill>
                  <a:srgbClr val="00517C"/>
                </a:solidFill>
              </a:rPr>
              <a:t>Puget Sound </a:t>
            </a:r>
            <a:r>
              <a:rPr lang="en-US" sz="3200" b="1" dirty="0" smtClean="0">
                <a:solidFill>
                  <a:srgbClr val="FF0000"/>
                </a:solidFill>
              </a:rPr>
              <a:t>Pressure</a:t>
            </a:r>
            <a:r>
              <a:rPr lang="en-US" sz="3200" b="1" dirty="0" smtClean="0">
                <a:solidFill>
                  <a:srgbClr val="00517C"/>
                </a:solidFill>
              </a:rPr>
              <a:t> Taxonomy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599" y="914400"/>
            <a:ext cx="8776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000" u="sng" dirty="0">
              <a:solidFill>
                <a:srgbClr val="213D6C"/>
              </a:solidFill>
            </a:endParaRPr>
          </a:p>
          <a:p>
            <a:pPr fontAlgn="base"/>
            <a:r>
              <a:rPr lang="en-US" sz="2000" b="1" u="sng" dirty="0" smtClean="0">
                <a:solidFill>
                  <a:srgbClr val="213D6C"/>
                </a:solidFill>
              </a:rPr>
              <a:t>SOURCES </a:t>
            </a:r>
            <a:r>
              <a:rPr lang="en-US" sz="2000" dirty="0" smtClean="0">
                <a:solidFill>
                  <a:srgbClr val="213D6C"/>
                </a:solidFill>
              </a:rPr>
              <a:t>of pressure on Puget Sound ecosystems and people (41)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13D6C"/>
              </a:solidFill>
            </a:endParaRPr>
          </a:p>
          <a:p>
            <a:pPr fontAlgn="base"/>
            <a:r>
              <a:rPr lang="en-US" sz="2000" b="1" u="sng" dirty="0" smtClean="0">
                <a:solidFill>
                  <a:srgbClr val="213D6C"/>
                </a:solidFill>
              </a:rPr>
              <a:t>STRESSORS</a:t>
            </a:r>
            <a:r>
              <a:rPr lang="en-US" sz="2000" b="1" dirty="0">
                <a:solidFill>
                  <a:srgbClr val="213D6C"/>
                </a:solidFill>
              </a:rPr>
              <a:t> </a:t>
            </a:r>
            <a:r>
              <a:rPr lang="en-US" sz="2000" dirty="0" smtClean="0">
                <a:solidFill>
                  <a:srgbClr val="213D6C"/>
                </a:solidFill>
              </a:rPr>
              <a:t>- proximate actors on ecosystem (47)</a:t>
            </a:r>
            <a:br>
              <a:rPr lang="en-US" sz="2000" dirty="0" smtClean="0">
                <a:solidFill>
                  <a:srgbClr val="213D6C"/>
                </a:solidFill>
              </a:rPr>
            </a:br>
            <a:endParaRPr lang="en-US" sz="2000" dirty="0">
              <a:solidFill>
                <a:srgbClr val="213D6C"/>
              </a:solidFill>
            </a:endParaRPr>
          </a:p>
          <a:p>
            <a:pPr fontAlgn="base"/>
            <a:r>
              <a:rPr lang="en-US" sz="2000" b="1" u="sng" dirty="0" smtClean="0">
                <a:solidFill>
                  <a:srgbClr val="213D6C"/>
                </a:solidFill>
              </a:rPr>
              <a:t>SOURCE – STRESSOR DIAGRAMS</a:t>
            </a:r>
            <a:r>
              <a:rPr lang="en-US" sz="2000" b="1" dirty="0" smtClean="0">
                <a:solidFill>
                  <a:srgbClr val="213D6C"/>
                </a:solidFill>
              </a:rPr>
              <a:t> </a:t>
            </a:r>
            <a:r>
              <a:rPr lang="en-US" dirty="0" smtClean="0">
                <a:solidFill>
                  <a:srgbClr val="213D6C"/>
                </a:solidFill>
              </a:rPr>
              <a:t>illustrating source-stressor relationships</a:t>
            </a:r>
            <a:endParaRPr lang="en-US" u="sng" dirty="0" smtClean="0">
              <a:solidFill>
                <a:srgbClr val="213D6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" y="3108145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 smtClean="0">
                <a:solidFill>
                  <a:srgbClr val="213D6C"/>
                </a:solidFill>
              </a:rPr>
              <a:t>Pathways of Effect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3965296"/>
            <a:ext cx="1524000" cy="685800"/>
          </a:xfrm>
          <a:prstGeom prst="rect">
            <a:avLst/>
          </a:prstGeom>
          <a:solidFill>
            <a:srgbClr val="D78DAE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Pressure (Source)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3965296"/>
            <a:ext cx="1524000" cy="685800"/>
          </a:xfrm>
          <a:prstGeom prst="rect">
            <a:avLst/>
          </a:prstGeom>
          <a:solidFill>
            <a:srgbClr val="FF9933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Stressor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29400" y="3965296"/>
            <a:ext cx="2133600" cy="685800"/>
          </a:xfrm>
          <a:prstGeom prst="ellipse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Ecosystem Component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2286000" y="4308196"/>
            <a:ext cx="144780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  <a:endCxn id="7" idx="2"/>
          </p:cNvCxnSpPr>
          <p:nvPr/>
        </p:nvCxnSpPr>
        <p:spPr>
          <a:xfrm>
            <a:off x="5257800" y="4308196"/>
            <a:ext cx="137160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58025" y="351562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i="1" dirty="0" smtClean="0"/>
              <a:t>Stressed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57926" y="381289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source of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381406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</a:t>
            </a:r>
            <a:r>
              <a:rPr lang="en-US" b="1" i="1" dirty="0" smtClean="0"/>
              <a:t>cts on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1335" y="5486400"/>
            <a:ext cx="174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Development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5486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Land conversion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05600" y="5497993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dirty="0" smtClean="0"/>
              <a:t>educed  floodplain habitat extent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86000" y="5671066"/>
            <a:ext cx="12954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10200" y="5671066"/>
            <a:ext cx="1295400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86200" y="4117696"/>
            <a:ext cx="1524000" cy="685800"/>
          </a:xfrm>
          <a:prstGeom prst="rect">
            <a:avLst/>
          </a:prstGeom>
          <a:solidFill>
            <a:srgbClr val="FF9933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Stressor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4270096"/>
            <a:ext cx="1524000" cy="685800"/>
          </a:xfrm>
          <a:prstGeom prst="rect">
            <a:avLst/>
          </a:prstGeom>
          <a:solidFill>
            <a:srgbClr val="FF9933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Stressor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19" y="0"/>
            <a:ext cx="9153819" cy="686536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956423">
            <a:off x="1356189" y="811658"/>
            <a:ext cx="503434" cy="94522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828563"/>
              </p:ext>
            </p:extLst>
          </p:nvPr>
        </p:nvGraphicFramePr>
        <p:xfrm>
          <a:off x="669471" y="762000"/>
          <a:ext cx="7870372" cy="5589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0975" y="923925"/>
            <a:ext cx="2619375" cy="83099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rgbClr val="213D6C"/>
                </a:solidFill>
              </a:rPr>
              <a:t>Stormwater</a:t>
            </a:r>
            <a:endParaRPr lang="en-US" sz="1600" dirty="0" smtClean="0">
              <a:solidFill>
                <a:srgbClr val="213D6C"/>
              </a:solidFill>
            </a:endParaRPr>
          </a:p>
          <a:p>
            <a:pPr algn="r"/>
            <a:r>
              <a:rPr lang="en-US" sz="1600" dirty="0" smtClean="0">
                <a:solidFill>
                  <a:srgbClr val="213D6C"/>
                </a:solidFill>
              </a:rPr>
              <a:t>Roads &amp; railroads</a:t>
            </a:r>
          </a:p>
          <a:p>
            <a:pPr algn="r"/>
            <a:r>
              <a:rPr lang="en-US" sz="1600" dirty="0" smtClean="0">
                <a:solidFill>
                  <a:srgbClr val="213D6C"/>
                </a:solidFill>
              </a:rPr>
              <a:t>Marine shoreline armoring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450" y="3438525"/>
            <a:ext cx="2619375" cy="83099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213D6C"/>
                </a:solidFill>
              </a:rPr>
              <a:t>Dams</a:t>
            </a:r>
          </a:p>
          <a:p>
            <a:pPr algn="r"/>
            <a:r>
              <a:rPr lang="en-US" sz="1600" dirty="0" smtClean="0">
                <a:solidFill>
                  <a:srgbClr val="213D6C"/>
                </a:solidFill>
              </a:rPr>
              <a:t>Utility Lines</a:t>
            </a:r>
          </a:p>
          <a:p>
            <a:pPr algn="r"/>
            <a:r>
              <a:rPr lang="en-US" sz="1600" dirty="0" smtClean="0">
                <a:solidFill>
                  <a:srgbClr val="213D6C"/>
                </a:solidFill>
              </a:rPr>
              <a:t>Onsite Sewage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975" y="5697378"/>
            <a:ext cx="2619375" cy="33855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213D6C"/>
                </a:solidFill>
              </a:rPr>
              <a:t>Invasive Species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9383" y="167822"/>
            <a:ext cx="703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213D6C"/>
                </a:solidFill>
              </a:rPr>
              <a:t>Chinook watersheds &amp; Puget Sound pressures</a:t>
            </a:r>
            <a:endParaRPr lang="en-US" sz="2400" b="1" dirty="0">
              <a:solidFill>
                <a:srgbClr val="213D6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5845" y="6368534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13D6C"/>
                </a:solidFill>
              </a:rPr>
              <a:t>(%)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20" t="6454" r="1846" b="1370"/>
          <a:stretch/>
        </p:blipFill>
        <p:spPr>
          <a:xfrm>
            <a:off x="284264" y="1612490"/>
            <a:ext cx="8584434" cy="4159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9" y="335770"/>
            <a:ext cx="5474268" cy="9775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71717" y="1445343"/>
            <a:ext cx="2182761" cy="949524"/>
          </a:xfrm>
          <a:prstGeom prst="ellipse">
            <a:avLst/>
          </a:prstGeom>
          <a:solidFill>
            <a:srgbClr val="FF99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163097" y="2316210"/>
            <a:ext cx="1986116" cy="95793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Ecosystem Endpoint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277898" y="1681317"/>
            <a:ext cx="2182761" cy="983937"/>
          </a:xfrm>
          <a:prstGeom prst="ellipse">
            <a:avLst/>
          </a:prstGeom>
          <a:solidFill>
            <a:srgbClr val="FF66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Intrinsic Vulnerability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277898" y="4606414"/>
            <a:ext cx="2182761" cy="1056967"/>
          </a:xfrm>
          <a:prstGeom prst="ellipse">
            <a:avLst/>
          </a:prstGeom>
          <a:solidFill>
            <a:srgbClr val="FF66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Potential Impact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148" y="5235055"/>
            <a:ext cx="4503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Assessment units:  watershed</a:t>
            </a:r>
          </a:p>
          <a:p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0070C0"/>
                </a:solidFill>
              </a:rPr>
              <a:t>	  marine basin</a:t>
            </a:r>
          </a:p>
          <a:p>
            <a:r>
              <a:rPr lang="en-US" dirty="0">
                <a:solidFill>
                  <a:srgbClr val="0070C0"/>
                </a:solidFill>
              </a:rPr>
              <a:t>		</a:t>
            </a:r>
            <a:r>
              <a:rPr lang="en-US" dirty="0" smtClean="0">
                <a:solidFill>
                  <a:srgbClr val="0070C0"/>
                </a:solidFill>
              </a:rPr>
              <a:t>  Puget Sound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9" y="335770"/>
            <a:ext cx="5474268" cy="977548"/>
          </a:xfrm>
          <a:prstGeom prst="rect">
            <a:avLst/>
          </a:prstGeom>
        </p:spPr>
      </p:pic>
      <p:pic>
        <p:nvPicPr>
          <p:cNvPr id="9" name="Picture 8" descr="submodel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6748" y="1293237"/>
            <a:ext cx="7711445" cy="49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49" y="2773020"/>
            <a:ext cx="8696001" cy="2713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8946" y="1666875"/>
            <a:ext cx="5999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13D6C"/>
                </a:solidFill>
              </a:rPr>
              <a:t>Pressures posing greatest risk</a:t>
            </a:r>
          </a:p>
          <a:p>
            <a:pPr algn="ctr"/>
            <a:r>
              <a:rPr lang="en-US" sz="2400" b="1" dirty="0" smtClean="0">
                <a:solidFill>
                  <a:srgbClr val="213D6C"/>
                </a:solidFill>
              </a:rPr>
              <a:t>(</a:t>
            </a:r>
            <a:r>
              <a:rPr lang="en-US" sz="2400" b="1" dirty="0">
                <a:solidFill>
                  <a:srgbClr val="213D6C"/>
                </a:solidFill>
              </a:rPr>
              <a:t>Puget </a:t>
            </a:r>
            <a:r>
              <a:rPr lang="en-US" sz="2400" b="1" dirty="0" smtClean="0">
                <a:solidFill>
                  <a:srgbClr val="213D6C"/>
                </a:solidFill>
              </a:rPr>
              <a:t>Sound example)</a:t>
            </a:r>
            <a:endParaRPr lang="en-US" sz="2400" b="1" dirty="0">
              <a:solidFill>
                <a:srgbClr val="213D6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9" y="335770"/>
            <a:ext cx="5474268" cy="977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478" y="2983468"/>
            <a:ext cx="42422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</a:rPr>
              <a:t>Land Cover Conversion – Development</a:t>
            </a:r>
          </a:p>
          <a:p>
            <a:pPr algn="r"/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0070C0"/>
                </a:solidFill>
              </a:rPr>
              <a:t>	- Transp. &amp; utilities</a:t>
            </a:r>
          </a:p>
          <a:p>
            <a:pPr algn="r"/>
            <a:r>
              <a:rPr lang="en-US" dirty="0" smtClean="0">
                <a:solidFill>
                  <a:srgbClr val="0070C0"/>
                </a:solidFill>
              </a:rPr>
              <a:t>Large Spills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799" y="1666875"/>
            <a:ext cx="1586115" cy="830997"/>
          </a:xfrm>
          <a:prstGeom prst="rect">
            <a:avLst/>
          </a:prstGeom>
          <a:solidFill>
            <a:srgbClr val="FF99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Pressures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0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99" y="3341864"/>
            <a:ext cx="8503405" cy="1877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382" y="1924618"/>
            <a:ext cx="5965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13D6C"/>
                </a:solidFill>
              </a:rPr>
              <a:t>Most vulnerable parts of the ecosystem</a:t>
            </a:r>
          </a:p>
          <a:p>
            <a:pPr algn="ctr"/>
            <a:r>
              <a:rPr lang="en-US" sz="2400" b="1" dirty="0" smtClean="0">
                <a:solidFill>
                  <a:srgbClr val="213D6C"/>
                </a:solidFill>
              </a:rPr>
              <a:t>(Puget Sound example)</a:t>
            </a:r>
            <a:endParaRPr lang="en-US" sz="2400" b="1" dirty="0">
              <a:solidFill>
                <a:srgbClr val="213D6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9" y="335770"/>
            <a:ext cx="5474268" cy="977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1431" y="5555226"/>
            <a:ext cx="196645" cy="13765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31431" y="5805948"/>
            <a:ext cx="196645" cy="137652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8076" y="5436616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species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230615" y="5709772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</a:t>
            </a:r>
            <a:r>
              <a:rPr lang="en-US" sz="1600" dirty="0" smtClean="0"/>
              <a:t>abitats &amp; processes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61030" y="3506630"/>
            <a:ext cx="23371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70C0"/>
                </a:solidFill>
              </a:rPr>
              <a:t>Cuthroat</a:t>
            </a:r>
            <a:r>
              <a:rPr lang="en-US" dirty="0" smtClean="0">
                <a:solidFill>
                  <a:srgbClr val="0070C0"/>
                </a:solidFill>
              </a:rPr>
              <a:t> Trout</a:t>
            </a:r>
          </a:p>
          <a:p>
            <a:pPr algn="r"/>
            <a:r>
              <a:rPr lang="en-US" dirty="0" smtClean="0">
                <a:solidFill>
                  <a:srgbClr val="0070C0"/>
                </a:solidFill>
              </a:rPr>
              <a:t>Coho salmon</a:t>
            </a:r>
          </a:p>
          <a:p>
            <a:pPr algn="r"/>
            <a:r>
              <a:rPr lang="en-US" dirty="0" smtClean="0">
                <a:solidFill>
                  <a:srgbClr val="0070C0"/>
                </a:solidFill>
              </a:rPr>
              <a:t>Chinook salmon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090" y="4649879"/>
            <a:ext cx="32000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</a:rPr>
              <a:t>Riparian  vegetation</a:t>
            </a:r>
          </a:p>
          <a:p>
            <a:pPr algn="r"/>
            <a:r>
              <a:rPr lang="en-US" dirty="0" smtClean="0">
                <a:solidFill>
                  <a:srgbClr val="0070C0"/>
                </a:solidFill>
              </a:rPr>
              <a:t>Small, high-gradient streams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8798" y="1823055"/>
            <a:ext cx="2212583" cy="932559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Ecosystem Components &amp; KEAs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878"/>
          <a:stretch/>
        </p:blipFill>
        <p:spPr>
          <a:xfrm>
            <a:off x="0" y="1377042"/>
            <a:ext cx="9173030" cy="4650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957" y="160562"/>
            <a:ext cx="8427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213D6C"/>
                </a:solidFill>
              </a:rPr>
              <a:t>Theories of Change: Actions linked to desired outcomes</a:t>
            </a:r>
            <a:endParaRPr lang="en-US" sz="2400" b="1" dirty="0">
              <a:solidFill>
                <a:srgbClr val="213D6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467" y="592731"/>
            <a:ext cx="8278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213D6C"/>
                </a:solidFill>
              </a:rPr>
              <a:t>All 16 Chinook watershed plans (2005)  </a:t>
            </a:r>
            <a:r>
              <a:rPr lang="en-US" dirty="0" smtClean="0">
                <a:solidFill>
                  <a:srgbClr val="00B050"/>
                </a:solidFill>
              </a:rPr>
              <a:t>(</a:t>
            </a:r>
            <a:r>
              <a:rPr lang="en-US" i="1" dirty="0" smtClean="0">
                <a:solidFill>
                  <a:srgbClr val="00B050"/>
                </a:solidFill>
              </a:rPr>
              <a:t>2005 plans expect lots of miracles)</a:t>
            </a:r>
            <a:endParaRPr lang="en-US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13D6C"/>
                </a:solidFill>
              </a:rPr>
              <a:t>2014-2015: Regional “Implementation Strategies” focused on key Vital Signs</a:t>
            </a:r>
            <a:endParaRPr lang="en-US" dirty="0">
              <a:solidFill>
                <a:srgbClr val="213D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915" t="7821" r="33838" b="37131"/>
          <a:stretch/>
        </p:blipFill>
        <p:spPr>
          <a:xfrm>
            <a:off x="326573" y="914398"/>
            <a:ext cx="8507186" cy="51403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04827" y="193222"/>
            <a:ext cx="715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213D6C"/>
                </a:solidFill>
              </a:rPr>
              <a:t>Theories of Change + Puget Sound Taxonomies</a:t>
            </a:r>
            <a:endParaRPr lang="en-US" sz="2400" b="1" dirty="0">
              <a:solidFill>
                <a:srgbClr val="213D6C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547257" y="3331029"/>
            <a:ext cx="914400" cy="408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26299" y="3331029"/>
            <a:ext cx="1127444" cy="408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53743" y="3331029"/>
            <a:ext cx="1127444" cy="408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81187" y="3331029"/>
            <a:ext cx="1127444" cy="408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07473" y="3200400"/>
            <a:ext cx="979327" cy="488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7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24" t="10169" r="18762" b="4876"/>
          <a:stretch/>
        </p:blipFill>
        <p:spPr>
          <a:xfrm>
            <a:off x="1" y="0"/>
            <a:ext cx="9153430" cy="68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6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0219" y="127696"/>
            <a:ext cx="3778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517C"/>
                </a:solidFill>
              </a:rPr>
              <a:t>2016 and beyond</a:t>
            </a:r>
          </a:p>
        </p:txBody>
      </p:sp>
      <p:sp>
        <p:nvSpPr>
          <p:cNvPr id="4" name="Rectangle 3"/>
          <p:cNvSpPr/>
          <p:nvPr/>
        </p:nvSpPr>
        <p:spPr>
          <a:xfrm>
            <a:off x="455628" y="774027"/>
            <a:ext cx="85480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517C"/>
                </a:solidFill>
              </a:rPr>
              <a:t>Refine common language</a:t>
            </a:r>
            <a:r>
              <a:rPr lang="en-US" sz="2000" dirty="0" smtClean="0">
                <a:solidFill>
                  <a:srgbClr val="00517C"/>
                </a:solidFill>
              </a:rPr>
              <a:t>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517C"/>
                </a:solidFill>
              </a:rPr>
              <a:t>multi-scale information sharing and assessments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517C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517C"/>
                </a:solidFill>
              </a:rPr>
              <a:t>Refine and apply common tools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517C"/>
                </a:solidFill>
              </a:rPr>
              <a:t>improve prioritization of recovery goals, pressures, actions and science needs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17C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517C"/>
                </a:solidFill>
              </a:rPr>
              <a:t>Develop Steelhead recovery plan </a:t>
            </a:r>
            <a:r>
              <a:rPr lang="en-US" sz="2000" dirty="0" smtClean="0">
                <a:solidFill>
                  <a:srgbClr val="00517C"/>
                </a:solidFill>
              </a:rPr>
              <a:t>(NOAA)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17C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517C"/>
                </a:solidFill>
              </a:rPr>
              <a:t>Develop regional theories of change</a:t>
            </a:r>
            <a:r>
              <a:rPr lang="en-US" sz="2000" dirty="0" smtClean="0">
                <a:solidFill>
                  <a:srgbClr val="00517C"/>
                </a:solidFill>
              </a:rPr>
              <a:t> (“Implementation Strategies”) </a:t>
            </a:r>
            <a:br>
              <a:rPr lang="en-US" sz="2000" dirty="0" smtClean="0">
                <a:solidFill>
                  <a:srgbClr val="00517C"/>
                </a:solidFill>
              </a:rPr>
            </a:br>
            <a:r>
              <a:rPr lang="en-US" sz="2000" i="1" dirty="0" smtClean="0">
                <a:solidFill>
                  <a:srgbClr val="00517C"/>
                </a:solidFill>
              </a:rPr>
              <a:t>as basis for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517C"/>
                </a:solidFill>
              </a:rPr>
              <a:t>2016 </a:t>
            </a:r>
            <a:r>
              <a:rPr lang="en-US" sz="2000" b="1" dirty="0" smtClean="0">
                <a:solidFill>
                  <a:srgbClr val="00517C"/>
                </a:solidFill>
              </a:rPr>
              <a:t>Action Agenda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517C"/>
                </a:solidFill>
              </a:rPr>
              <a:t>2016 </a:t>
            </a:r>
            <a:r>
              <a:rPr lang="en-US" sz="2000" b="1" dirty="0" smtClean="0">
                <a:solidFill>
                  <a:srgbClr val="00517C"/>
                </a:solidFill>
              </a:rPr>
              <a:t>Biennial Science Work Plan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517C"/>
                </a:solidFill>
              </a:rPr>
              <a:t>Effectiveness Assessment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517C"/>
                </a:solidFill>
              </a:rPr>
              <a:t>(2015 &amp;) 2017 </a:t>
            </a:r>
            <a:r>
              <a:rPr lang="en-US" sz="2000" b="1" dirty="0" smtClean="0">
                <a:solidFill>
                  <a:srgbClr val="00517C"/>
                </a:solidFill>
              </a:rPr>
              <a:t>State of the Sound </a:t>
            </a:r>
            <a:r>
              <a:rPr lang="en-US" sz="2000" dirty="0" smtClean="0">
                <a:solidFill>
                  <a:srgbClr val="00517C"/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35127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7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hi-res_puget_sound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436" y="310207"/>
            <a:ext cx="6391564" cy="6064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490" y="415601"/>
            <a:ext cx="2576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3D6C"/>
                </a:solidFill>
              </a:rPr>
              <a:t>National Estuary Program (EPA)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13D6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13D6C"/>
                </a:solidFill>
              </a:rPr>
              <a:t>16,500+ </a:t>
            </a:r>
            <a:r>
              <a:rPr lang="en-US" dirty="0" err="1" smtClean="0">
                <a:solidFill>
                  <a:srgbClr val="213D6C"/>
                </a:solidFill>
              </a:rPr>
              <a:t>sq</a:t>
            </a:r>
            <a:r>
              <a:rPr lang="en-US" dirty="0" smtClean="0">
                <a:solidFill>
                  <a:srgbClr val="213D6C"/>
                </a:solidFill>
              </a:rPr>
              <a:t>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13D6C"/>
                </a:solidFill>
              </a:rPr>
              <a:t>International border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13D6C"/>
                </a:solidFill>
              </a:rPr>
              <a:t>12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13D6C"/>
                </a:solidFill>
              </a:rPr>
              <a:t>100+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13D6C"/>
                </a:solidFill>
              </a:rPr>
              <a:t>20+ tribes</a:t>
            </a:r>
          </a:p>
        </p:txBody>
      </p:sp>
    </p:spTree>
    <p:extLst>
      <p:ext uri="{BB962C8B-B14F-4D97-AF65-F5344CB8AC3E}">
        <p14:creationId xmlns:p14="http://schemas.microsoft.com/office/powerpoint/2010/main" val="13623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2" t="4009"/>
          <a:stretch/>
        </p:blipFill>
        <p:spPr>
          <a:xfrm>
            <a:off x="0" y="-113892"/>
            <a:ext cx="9143999" cy="69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8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1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9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895" y="4436654"/>
            <a:ext cx="856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Snowcaps to Whitecaps … </a:t>
            </a:r>
          </a:p>
          <a:p>
            <a:r>
              <a:rPr lang="en-US" sz="3600" b="1" i="1" dirty="0">
                <a:solidFill>
                  <a:schemeClr val="bg1"/>
                </a:solidFill>
              </a:rPr>
              <a:t>	</a:t>
            </a:r>
            <a:r>
              <a:rPr lang="en-US" sz="3600" b="1" i="1" dirty="0" smtClean="0">
                <a:solidFill>
                  <a:schemeClr val="bg1"/>
                </a:solidFill>
              </a:rPr>
              <a:t>with a focus on the watery bits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73811"/>
            <a:ext cx="676123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3200" b="1" dirty="0" smtClean="0">
                <a:solidFill>
                  <a:srgbClr val="00517C"/>
                </a:solidFill>
              </a:rPr>
              <a:t>6 goals:</a:t>
            </a:r>
            <a:r>
              <a:rPr lang="en-US" sz="3200" b="1" dirty="0" smtClean="0"/>
              <a:t>	</a:t>
            </a:r>
            <a:r>
              <a:rPr lang="en-US" sz="3200" b="1" dirty="0" smtClean="0">
                <a:solidFill>
                  <a:srgbClr val="4F6228"/>
                </a:solidFill>
              </a:rPr>
              <a:t>Habitat</a:t>
            </a:r>
            <a:endParaRPr lang="en-US" sz="3200" b="1" dirty="0">
              <a:solidFill>
                <a:srgbClr val="4F6228"/>
              </a:solidFill>
            </a:endParaRPr>
          </a:p>
          <a:p>
            <a:pPr lvl="1">
              <a:lnSpc>
                <a:spcPct val="130000"/>
              </a:lnSpc>
            </a:pPr>
            <a:r>
              <a:rPr lang="en-US" sz="3200" b="1" dirty="0">
                <a:solidFill>
                  <a:srgbClr val="4F6228"/>
                </a:solidFill>
              </a:rPr>
              <a:t>	</a:t>
            </a:r>
            <a:r>
              <a:rPr lang="en-US" sz="3200" b="1" dirty="0" smtClean="0">
                <a:solidFill>
                  <a:srgbClr val="4F6228"/>
                </a:solidFill>
              </a:rPr>
              <a:t>		Species</a:t>
            </a:r>
          </a:p>
          <a:p>
            <a:pPr lvl="1">
              <a:lnSpc>
                <a:spcPct val="130000"/>
              </a:lnSpc>
            </a:pPr>
            <a:r>
              <a:rPr lang="en-US" sz="3200" b="1" dirty="0">
                <a:solidFill>
                  <a:srgbClr val="4F6228"/>
                </a:solidFill>
              </a:rPr>
              <a:t>	</a:t>
            </a:r>
            <a:r>
              <a:rPr lang="en-US" sz="3200" b="1" dirty="0" smtClean="0">
                <a:solidFill>
                  <a:srgbClr val="4F6228"/>
                </a:solidFill>
              </a:rPr>
              <a:t>		</a:t>
            </a:r>
            <a:r>
              <a:rPr lang="en-US" sz="3200" b="1" dirty="0" smtClean="0">
                <a:solidFill>
                  <a:srgbClr val="0070C0"/>
                </a:solidFill>
              </a:rPr>
              <a:t>Water Quality</a:t>
            </a:r>
          </a:p>
          <a:p>
            <a:pPr lvl="1">
              <a:lnSpc>
                <a:spcPct val="13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	</a:t>
            </a:r>
            <a:r>
              <a:rPr lang="en-US" sz="3200" b="1" dirty="0" smtClean="0">
                <a:solidFill>
                  <a:srgbClr val="0070C0"/>
                </a:solidFill>
              </a:rPr>
              <a:t>		Water Quantity</a:t>
            </a:r>
          </a:p>
          <a:p>
            <a:pPr lvl="1">
              <a:lnSpc>
                <a:spcPct val="13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	</a:t>
            </a:r>
            <a:r>
              <a:rPr lang="en-US" sz="3200" b="1" dirty="0" smtClean="0">
                <a:solidFill>
                  <a:srgbClr val="0070C0"/>
                </a:solidFill>
              </a:rPr>
              <a:t>		</a:t>
            </a:r>
            <a:r>
              <a:rPr lang="en-US" sz="3200" b="1" dirty="0" smtClean="0">
                <a:solidFill>
                  <a:srgbClr val="FF6600"/>
                </a:solidFill>
              </a:rPr>
              <a:t>Human Health</a:t>
            </a:r>
          </a:p>
          <a:p>
            <a:pPr lvl="1">
              <a:lnSpc>
                <a:spcPct val="130000"/>
              </a:lnSpc>
            </a:pPr>
            <a:r>
              <a:rPr lang="en-US" sz="3200" b="1" dirty="0">
                <a:solidFill>
                  <a:srgbClr val="FF6600"/>
                </a:solidFill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</a:rPr>
              <a:t>		Human </a:t>
            </a:r>
            <a:r>
              <a:rPr lang="en-US" sz="3200" b="1" dirty="0">
                <a:solidFill>
                  <a:srgbClr val="FF6600"/>
                </a:solidFill>
              </a:rPr>
              <a:t>Well </a:t>
            </a:r>
            <a:r>
              <a:rPr lang="en-US" sz="3200" b="1" dirty="0" smtClean="0">
                <a:solidFill>
                  <a:srgbClr val="FF6600"/>
                </a:solidFill>
              </a:rPr>
              <a:t>Being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511" y="942076"/>
            <a:ext cx="8605230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2800" i="1" dirty="0">
                <a:solidFill>
                  <a:srgbClr val="00517C"/>
                </a:solidFill>
              </a:rPr>
              <a:t>“swimmable, fishable, </a:t>
            </a:r>
            <a:r>
              <a:rPr lang="en-US" sz="2800" i="1" dirty="0" err="1">
                <a:solidFill>
                  <a:srgbClr val="00517C"/>
                </a:solidFill>
              </a:rPr>
              <a:t>diggable</a:t>
            </a:r>
            <a:r>
              <a:rPr lang="en-US" sz="2800" i="1" dirty="0">
                <a:solidFill>
                  <a:srgbClr val="00517C"/>
                </a:solidFill>
              </a:rPr>
              <a:t>, drinkable”</a:t>
            </a:r>
            <a:endParaRPr lang="en-US" sz="2800" dirty="0">
              <a:solidFill>
                <a:srgbClr val="00517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989" y="242035"/>
            <a:ext cx="6801862" cy="737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00517C"/>
                </a:solidFill>
              </a:rPr>
              <a:t>Recover Puget Sound by 2020</a:t>
            </a:r>
            <a:endParaRPr lang="en-US" sz="3600" b="1" dirty="0">
              <a:solidFill>
                <a:srgbClr val="0051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266699" y="193964"/>
            <a:ext cx="834159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b="1" dirty="0" smtClean="0">
                <a:solidFill>
                  <a:srgbClr val="00517C"/>
                </a:solidFill>
              </a:rPr>
              <a:t>Puget Sound restoration and protection (2007)</a:t>
            </a:r>
            <a:r>
              <a:rPr lang="en-US" dirty="0" smtClean="0">
                <a:solidFill>
                  <a:srgbClr val="00517C"/>
                </a:solidFill>
              </a:rPr>
              <a:t/>
            </a:r>
            <a:br>
              <a:rPr lang="en-US" dirty="0" smtClean="0">
                <a:solidFill>
                  <a:srgbClr val="00517C"/>
                </a:solidFill>
              </a:rPr>
            </a:br>
            <a:r>
              <a:rPr lang="en-US" sz="1600" i="1" dirty="0" smtClean="0">
                <a:solidFill>
                  <a:srgbClr val="00517C"/>
                </a:solidFill>
              </a:rPr>
              <a:t>Washington State Statute at RCW 90.71.200(2) </a:t>
            </a:r>
            <a:endParaRPr lang="en-US" sz="1800" i="1" dirty="0">
              <a:solidFill>
                <a:srgbClr val="00517C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190500" y="1114358"/>
            <a:ext cx="8763000" cy="497821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 smtClean="0"/>
              <a:t>Puget Sound Partnership: </a:t>
            </a:r>
            <a:r>
              <a:rPr lang="en-US" b="1" i="1" dirty="0" smtClean="0">
                <a:solidFill>
                  <a:srgbClr val="0070C0"/>
                </a:solidFill>
              </a:rPr>
              <a:t>coordinate </a:t>
            </a:r>
            <a:r>
              <a:rPr lang="en-US" b="1" i="1" dirty="0">
                <a:solidFill>
                  <a:srgbClr val="0070C0"/>
                </a:solidFill>
              </a:rPr>
              <a:t>and lead </a:t>
            </a:r>
            <a:r>
              <a:rPr lang="en-US" dirty="0"/>
              <a:t>the effort to restore and protect Puget </a:t>
            </a:r>
            <a:r>
              <a:rPr lang="en-US" dirty="0" smtClean="0"/>
              <a:t>Sound.  The partnership will:</a:t>
            </a:r>
          </a:p>
          <a:p>
            <a:pPr lvl="1">
              <a:lnSpc>
                <a:spcPct val="120000"/>
              </a:lnSpc>
            </a:pPr>
            <a:r>
              <a:rPr lang="en-US" sz="2900" dirty="0" smtClean="0"/>
              <a:t>Define </a:t>
            </a:r>
            <a:r>
              <a:rPr lang="en-US" sz="2900" dirty="0"/>
              <a:t>a </a:t>
            </a:r>
            <a:r>
              <a:rPr lang="en-US" sz="2900" b="1" u="sng" dirty="0">
                <a:solidFill>
                  <a:srgbClr val="0070C0"/>
                </a:solidFill>
              </a:rPr>
              <a:t>strategic action agenda </a:t>
            </a:r>
            <a:r>
              <a:rPr lang="en-US" sz="2900" dirty="0" smtClean="0"/>
              <a:t>(2-year cycle)</a:t>
            </a:r>
            <a:endParaRPr lang="en-US" sz="2900" dirty="0"/>
          </a:p>
          <a:p>
            <a:pPr lvl="2">
              <a:lnSpc>
                <a:spcPct val="120000"/>
              </a:lnSpc>
            </a:pPr>
            <a:r>
              <a:rPr lang="en-US" sz="2900" b="1" dirty="0" smtClean="0"/>
              <a:t>prioritizing</a:t>
            </a:r>
            <a:r>
              <a:rPr lang="en-US" sz="2900" dirty="0" smtClean="0"/>
              <a:t> </a:t>
            </a:r>
            <a:r>
              <a:rPr lang="en-US" sz="2900" dirty="0"/>
              <a:t>necessary actions, both basin-wide and within specific areas</a:t>
            </a:r>
          </a:p>
          <a:p>
            <a:pPr lvl="2">
              <a:lnSpc>
                <a:spcPct val="120000"/>
              </a:lnSpc>
            </a:pPr>
            <a:r>
              <a:rPr lang="en-US" sz="2900" dirty="0" smtClean="0"/>
              <a:t>addressing complex </a:t>
            </a:r>
            <a:r>
              <a:rPr lang="en-US" sz="2900" dirty="0"/>
              <a:t>connections among </a:t>
            </a:r>
            <a:r>
              <a:rPr lang="en-US" sz="2900" dirty="0" smtClean="0"/>
              <a:t>land</a:t>
            </a:r>
            <a:r>
              <a:rPr lang="en-US" sz="2900" dirty="0"/>
              <a:t>, water, </a:t>
            </a:r>
            <a:r>
              <a:rPr lang="en-US" sz="2900" dirty="0" smtClean="0"/>
              <a:t>species</a:t>
            </a:r>
            <a:r>
              <a:rPr lang="en-US" sz="2900" dirty="0"/>
              <a:t>, </a:t>
            </a:r>
            <a:r>
              <a:rPr lang="en-US" sz="2900" dirty="0" smtClean="0"/>
              <a:t>human needs </a:t>
            </a:r>
            <a:endParaRPr lang="en-US" sz="2900" dirty="0"/>
          </a:p>
          <a:p>
            <a:pPr lvl="2">
              <a:lnSpc>
                <a:spcPct val="120000"/>
              </a:lnSpc>
            </a:pPr>
            <a:r>
              <a:rPr lang="en-US" sz="2900" b="1" dirty="0"/>
              <a:t>based on science </a:t>
            </a:r>
          </a:p>
          <a:p>
            <a:pPr lvl="2">
              <a:lnSpc>
                <a:spcPct val="120000"/>
              </a:lnSpc>
            </a:pPr>
            <a:r>
              <a:rPr lang="en-US" sz="2900" dirty="0"/>
              <a:t>include </a:t>
            </a:r>
            <a:r>
              <a:rPr lang="en-US" sz="2900" b="1" dirty="0"/>
              <a:t>clear, measurable goals </a:t>
            </a:r>
            <a:r>
              <a:rPr lang="en-US" sz="2900" dirty="0"/>
              <a:t>for the recovery of Puget Sound by 2020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D</a:t>
            </a:r>
            <a:r>
              <a:rPr lang="en-US" sz="2900" dirty="0" smtClean="0"/>
              <a:t>etermine </a:t>
            </a:r>
            <a:r>
              <a:rPr lang="en-US" sz="2900" b="1" u="sng" dirty="0">
                <a:solidFill>
                  <a:srgbClr val="0070C0"/>
                </a:solidFill>
              </a:rPr>
              <a:t>accountability for performance</a:t>
            </a:r>
            <a:r>
              <a:rPr lang="en-US" sz="2900" dirty="0"/>
              <a:t>, oversee the efficiency and effectiveness of money spent</a:t>
            </a:r>
          </a:p>
          <a:p>
            <a:pPr lvl="1">
              <a:lnSpc>
                <a:spcPct val="120000"/>
              </a:lnSpc>
            </a:pPr>
            <a:r>
              <a:rPr lang="en-US" sz="2900" b="1" dirty="0" smtClean="0"/>
              <a:t>Educate </a:t>
            </a:r>
            <a:r>
              <a:rPr lang="en-US" sz="2900" b="1" dirty="0"/>
              <a:t>and engage </a:t>
            </a:r>
            <a:r>
              <a:rPr lang="en-US" sz="2900" dirty="0"/>
              <a:t>the public</a:t>
            </a:r>
          </a:p>
          <a:p>
            <a:pPr lvl="1">
              <a:lnSpc>
                <a:spcPct val="120000"/>
              </a:lnSpc>
            </a:pPr>
            <a:r>
              <a:rPr lang="en-US" sz="2900" b="1" u="sng" dirty="0" smtClean="0">
                <a:solidFill>
                  <a:srgbClr val="0070C0"/>
                </a:solidFill>
              </a:rPr>
              <a:t>Track </a:t>
            </a:r>
            <a:r>
              <a:rPr lang="en-US" sz="2900" b="1" u="sng" dirty="0">
                <a:solidFill>
                  <a:srgbClr val="0070C0"/>
                </a:solidFill>
              </a:rPr>
              <a:t>and report results </a:t>
            </a:r>
            <a:r>
              <a:rPr lang="en-US" sz="2900" dirty="0"/>
              <a:t>to the legislature, the governor, and the </a:t>
            </a:r>
            <a:r>
              <a:rPr lang="en-US" sz="2900" dirty="0" smtClean="0"/>
              <a:t>public</a:t>
            </a:r>
          </a:p>
          <a:p>
            <a:pPr lvl="1">
              <a:lnSpc>
                <a:spcPct val="120000"/>
              </a:lnSpc>
            </a:pPr>
            <a:r>
              <a:rPr lang="en-US" sz="2900" b="1" dirty="0" smtClean="0"/>
              <a:t>Not </a:t>
            </a:r>
            <a:r>
              <a:rPr lang="en-US" sz="2900" b="1" dirty="0"/>
              <a:t>have regulatory authority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b="1" dirty="0" smtClean="0"/>
              <a:t>Partners: </a:t>
            </a:r>
            <a:r>
              <a:rPr lang="en-US" dirty="0" smtClean="0"/>
              <a:t>All </a:t>
            </a:r>
            <a:r>
              <a:rPr lang="en-US" dirty="0"/>
              <a:t>governmental entities, including federal and state agencies, tribes, cities, counties, ports, and special purpose </a:t>
            </a:r>
            <a:r>
              <a:rPr lang="en-US" dirty="0" smtClean="0"/>
              <a:t>districts</a:t>
            </a:r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dirty="0" smtClean="0">
                <a:solidFill>
                  <a:srgbClr val="0070C0"/>
                </a:solidFill>
              </a:rPr>
              <a:t>upport </a:t>
            </a:r>
            <a:r>
              <a:rPr lang="en-US" b="1" dirty="0">
                <a:solidFill>
                  <a:srgbClr val="0070C0"/>
                </a:solidFill>
              </a:rPr>
              <a:t>and help implement </a:t>
            </a:r>
            <a:r>
              <a:rPr lang="en-US" dirty="0"/>
              <a:t>the partnership's </a:t>
            </a:r>
            <a:r>
              <a:rPr lang="en-US" dirty="0" smtClean="0"/>
              <a:t>recovery efforts</a:t>
            </a:r>
          </a:p>
        </p:txBody>
      </p:sp>
    </p:spTree>
    <p:extLst>
      <p:ext uri="{BB962C8B-B14F-4D97-AF65-F5344CB8AC3E}">
        <p14:creationId xmlns:p14="http://schemas.microsoft.com/office/powerpoint/2010/main" val="28386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" t="14161" r="4492" b="12672"/>
          <a:stretch/>
        </p:blipFill>
        <p:spPr>
          <a:xfrm>
            <a:off x="0" y="405114"/>
            <a:ext cx="9144000" cy="57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870" y="1770599"/>
            <a:ext cx="85480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517C"/>
                </a:solidFill>
              </a:rPr>
              <a:t>PUGET </a:t>
            </a:r>
            <a:r>
              <a:rPr lang="en-US" sz="3600" dirty="0">
                <a:solidFill>
                  <a:srgbClr val="00517C"/>
                </a:solidFill>
              </a:rPr>
              <a:t>SOUND RECOVERY </a:t>
            </a:r>
            <a:r>
              <a:rPr lang="en-US" sz="3600" dirty="0" smtClean="0">
                <a:solidFill>
                  <a:srgbClr val="00517C"/>
                </a:solidFill>
              </a:rPr>
              <a:t>CONTEXT</a:t>
            </a:r>
          </a:p>
          <a:p>
            <a:pPr algn="ctr"/>
            <a:endParaRPr lang="en-US" sz="3600" dirty="0">
              <a:solidFill>
                <a:srgbClr val="00517C"/>
              </a:solidFill>
            </a:endParaRPr>
          </a:p>
          <a:p>
            <a:pPr algn="ctr"/>
            <a:r>
              <a:rPr lang="en-US" sz="3600" dirty="0" smtClean="0">
                <a:solidFill>
                  <a:srgbClr val="00517C"/>
                </a:solidFill>
              </a:rPr>
              <a:t>2008</a:t>
            </a:r>
            <a:endParaRPr lang="en-US" sz="3600" dirty="0">
              <a:solidFill>
                <a:srgbClr val="00517C"/>
              </a:solidFill>
            </a:endParaRPr>
          </a:p>
          <a:p>
            <a:pPr algn="ctr"/>
            <a:endParaRPr lang="en-US" sz="3600" dirty="0">
              <a:solidFill>
                <a:srgbClr val="0051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ons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2806</TotalTime>
  <Words>729</Words>
  <Application>Microsoft Office PowerPoint</Application>
  <PresentationFormat>On-screen Show (4:3)</PresentationFormat>
  <Paragraphs>224</Paragraphs>
  <Slides>44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Helvetica</vt:lpstr>
      <vt:lpstr>Wingdings</vt:lpstr>
      <vt:lpstr>jonstheme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Salmon Recovery in Washington</dc:title>
  <dc:creator>Zemek, Susan</dc:creator>
  <cp:lastModifiedBy>Stiles, Kari (PSP)</cp:lastModifiedBy>
  <cp:revision>171</cp:revision>
  <dcterms:created xsi:type="dcterms:W3CDTF">2013-04-26T19:34:12Z</dcterms:created>
  <dcterms:modified xsi:type="dcterms:W3CDTF">2014-10-08T17:42:08Z</dcterms:modified>
</cp:coreProperties>
</file>