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81" r:id="rId2"/>
    <p:sldId id="284" r:id="rId3"/>
    <p:sldId id="288" r:id="rId4"/>
    <p:sldId id="287" r:id="rId5"/>
    <p:sldId id="277" r:id="rId6"/>
    <p:sldId id="276" r:id="rId7"/>
    <p:sldId id="278" r:id="rId8"/>
    <p:sldId id="286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83" autoAdjust="0"/>
  </p:normalViewPr>
  <p:slideViewPr>
    <p:cSldViewPr snapToGrid="0" snapToObjects="1">
      <p:cViewPr varScale="1">
        <p:scale>
          <a:sx n="68" d="100"/>
          <a:sy n="68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44C5E-9DBF-934C-9C42-8117FF311D5B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37D2B-3B57-3D49-9DD2-262B8791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2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37D2B-3B57-3D49-9DD2-262B8791C0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68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7A6D-84E4-564A-A271-4A497D46CA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8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Message points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 roles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Action oriented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Simple/transactions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2- 2 clicks per action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PSC links to BSC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7A6D-84E4-564A-A271-4A497D46CA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8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7A6D-84E4-564A-A271-4A497D46CA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47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7A6D-84E4-564A-A271-4A497D46CA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850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7A6D-84E4-564A-A271-4A497D46CA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07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7A6D-84E4-564A-A271-4A497D46CA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47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646" y="4333769"/>
            <a:ext cx="7612153" cy="441829"/>
          </a:xfrm>
        </p:spPr>
        <p:txBody>
          <a:bodyPr/>
          <a:lstStyle>
            <a:lvl1pPr>
              <a:defRPr sz="4500" b="1" i="0">
                <a:latin typeface="+mj-lt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/>
          </p:nvPr>
        </p:nvSpPr>
        <p:spPr>
          <a:xfrm>
            <a:off x="0" y="227967"/>
            <a:ext cx="9144000" cy="3495490"/>
          </a:xfrm>
        </p:spPr>
        <p:txBody>
          <a:bodyPr/>
          <a:lstStyle>
            <a:lvl1pPr marL="0" indent="0" algn="ctr">
              <a:buNone/>
              <a:defRPr sz="20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85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933532" y="1248389"/>
            <a:ext cx="7753268" cy="3886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933532" y="542771"/>
            <a:ext cx="7753268" cy="441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5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32" y="1241960"/>
            <a:ext cx="7753268" cy="37841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8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33532" y="3553031"/>
            <a:ext cx="7753268" cy="441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33532" y="4125113"/>
            <a:ext cx="7753268" cy="20625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933532" y="227966"/>
            <a:ext cx="7753268" cy="3224101"/>
          </a:xfrm>
        </p:spPr>
        <p:txBody>
          <a:bodyPr/>
          <a:lstStyle>
            <a:lvl1pPr marL="0" indent="0" algn="ctr">
              <a:buNone/>
              <a:defRPr sz="20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Slide two photo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14592" y="580593"/>
            <a:ext cx="3659859" cy="441829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14592" y="1495226"/>
            <a:ext cx="3659859" cy="4692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5034715" y="396325"/>
            <a:ext cx="3764779" cy="2846335"/>
          </a:xfrm>
        </p:spPr>
        <p:txBody>
          <a:bodyPr/>
          <a:lstStyle>
            <a:lvl1pPr marL="0" indent="0" algn="ctr">
              <a:buNone/>
              <a:defRPr sz="20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/>
          </p:nvPr>
        </p:nvSpPr>
        <p:spPr>
          <a:xfrm>
            <a:off x="5034715" y="3481281"/>
            <a:ext cx="3764779" cy="2706386"/>
          </a:xfrm>
        </p:spPr>
        <p:txBody>
          <a:bodyPr/>
          <a:lstStyle>
            <a:lvl1pPr marL="0" indent="0" algn="ctr">
              <a:buNone/>
              <a:defRPr sz="20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Slide two photo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052730" y="571585"/>
            <a:ext cx="3494579" cy="441829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052730" y="1495226"/>
            <a:ext cx="3494579" cy="4692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3"/>
          </p:nvPr>
        </p:nvSpPr>
        <p:spPr>
          <a:xfrm>
            <a:off x="969558" y="396325"/>
            <a:ext cx="3764779" cy="2846335"/>
          </a:xfrm>
        </p:spPr>
        <p:txBody>
          <a:bodyPr/>
          <a:lstStyle>
            <a:lvl1pPr marL="0" indent="0" algn="ctr">
              <a:buNone/>
              <a:defRPr sz="20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/>
          </p:nvPr>
        </p:nvSpPr>
        <p:spPr>
          <a:xfrm>
            <a:off x="969558" y="3481281"/>
            <a:ext cx="3764779" cy="2706386"/>
          </a:xfrm>
        </p:spPr>
        <p:txBody>
          <a:bodyPr/>
          <a:lstStyle>
            <a:lvl1pPr marL="0" indent="0" algn="ctr">
              <a:buNone/>
              <a:defRPr sz="20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5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3532" y="542771"/>
            <a:ext cx="7753268" cy="441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532" y="1350520"/>
            <a:ext cx="7753268" cy="37841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933532" y="6621227"/>
            <a:ext cx="8527968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rare_Vert_RGB T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24" y="5937250"/>
            <a:ext cx="606362" cy="80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18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Tx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re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238519"/>
            <a:ext cx="7829549" cy="441829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n-lt"/>
              </a:rPr>
              <a:t>Rare’s </a:t>
            </a:r>
            <a:r>
              <a:rPr lang="en-US" dirty="0" err="1" smtClean="0">
                <a:solidFill>
                  <a:schemeClr val="tx2"/>
                </a:solidFill>
                <a:latin typeface="+mn-lt"/>
              </a:rPr>
              <a:t>CampaignTracker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1061" y="5008879"/>
            <a:ext cx="6051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5BBB"/>
                </a:solidFill>
                <a:latin typeface="Arial"/>
                <a:cs typeface="Arial"/>
              </a:rPr>
              <a:t>A brief overview of its design and function and what we have learned so far.</a:t>
            </a:r>
            <a:endParaRPr lang="en-US" sz="2000" b="1" dirty="0">
              <a:solidFill>
                <a:srgbClr val="005BBB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1061" y="5842000"/>
            <a:ext cx="6714189" cy="3436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 smtClean="0"/>
          </a:p>
        </p:txBody>
      </p:sp>
      <p:pic>
        <p:nvPicPr>
          <p:cNvPr id="10" name="Picture Placeholder 9" descr="Porpoise mascot.jpg"/>
          <p:cNvPicPr>
            <a:picLocks noGrp="1" noChangeAspect="1"/>
          </p:cNvPicPr>
          <p:nvPr>
            <p:ph type="pic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11" b="13271"/>
          <a:stretch/>
        </p:blipFill>
        <p:spPr/>
      </p:pic>
    </p:spTree>
    <p:extLst>
      <p:ext uri="{BB962C8B-B14F-4D97-AF65-F5344CB8AC3E}">
        <p14:creationId xmlns:p14="http://schemas.microsoft.com/office/powerpoint/2010/main" val="12853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3358" y="638869"/>
            <a:ext cx="5103149" cy="524904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rgbClr val="008542"/>
                </a:solidFill>
                <a:latin typeface="Arial"/>
                <a:cs typeface="Arial"/>
              </a:rPr>
              <a:t>Background &amp; Purpose</a:t>
            </a:r>
            <a:endParaRPr lang="en-US" sz="2800" b="1" dirty="0">
              <a:solidFill>
                <a:srgbClr val="008542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3356" y="1682876"/>
            <a:ext cx="6878947" cy="1686857"/>
          </a:xfrm>
          <a:prstGeom prst="rect">
            <a:avLst/>
          </a:prstGeom>
          <a:solidFill>
            <a:srgbClr val="008542"/>
          </a:solidFill>
        </p:spPr>
        <p:txBody>
          <a:bodyPr wrap="square" tIns="45720" rtlCol="0" anchor="ctr" anchorCtr="0"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lang="en-US" dirty="0" err="1" smtClean="0">
                <a:solidFill>
                  <a:schemeClr val="bg1"/>
                </a:solidFill>
                <a:latin typeface="Arial"/>
                <a:cs typeface="Arial"/>
              </a:rPr>
              <a:t>CampaignTracker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 is a tool built to house Rare’s reporting tools and processes that provide a consistent global language with which to measure and assess the progress and quality of Rare’s work around the world.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3357" y="3945466"/>
            <a:ext cx="6878947" cy="1151467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/>
              </a:rPr>
              <a:t>GOALS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: </a:t>
            </a:r>
            <a:r>
              <a:rPr lang="en-US" dirty="0">
                <a:solidFill>
                  <a:schemeClr val="bg1"/>
                </a:solidFill>
                <a:cs typeface="Arial"/>
              </a:rPr>
              <a:t>reduce barriers to data entry for Rare staff and Partners 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and improve </a:t>
            </a:r>
            <a:r>
              <a:rPr lang="en-US" dirty="0">
                <a:solidFill>
                  <a:schemeClr val="bg1"/>
                </a:solidFill>
                <a:cs typeface="Arial"/>
              </a:rPr>
              <a:t>campaign management and impact.</a:t>
            </a:r>
          </a:p>
        </p:txBody>
      </p:sp>
    </p:spTree>
    <p:extLst>
      <p:ext uri="{BB962C8B-B14F-4D97-AF65-F5344CB8AC3E}">
        <p14:creationId xmlns:p14="http://schemas.microsoft.com/office/powerpoint/2010/main" val="111649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3357" y="638869"/>
            <a:ext cx="6982414" cy="725474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8542"/>
                </a:solidFill>
                <a:latin typeface="Arial"/>
                <a:cs typeface="Arial"/>
              </a:rPr>
              <a:t>Design Guide: </a:t>
            </a:r>
            <a:r>
              <a:rPr lang="en-US" dirty="0" smtClean="0">
                <a:solidFill>
                  <a:srgbClr val="008542"/>
                </a:solidFill>
                <a:latin typeface="Arial"/>
                <a:cs typeface="Arial"/>
              </a:rPr>
              <a:t>Clear </a:t>
            </a:r>
            <a:r>
              <a:rPr lang="en-US" dirty="0" smtClean="0">
                <a:solidFill>
                  <a:srgbClr val="008542"/>
                </a:solidFill>
                <a:latin typeface="Arial"/>
                <a:cs typeface="Arial"/>
              </a:rPr>
              <a:t>Audience, Action Oriented</a:t>
            </a:r>
            <a:endParaRPr lang="en-US" sz="2800" b="1" dirty="0">
              <a:solidFill>
                <a:srgbClr val="008542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553" y="1952507"/>
            <a:ext cx="4046561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Rare Campaign Team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(Rare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EDF, UCSB, UTEP) 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approve milestones</a:t>
            </a: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campaign progress through Weekly Flash Reports and the Pride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Scorecard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7501" y="3956132"/>
            <a:ext cx="8353544" cy="1976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Designed for Action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designing features in the CampaignTracker, or considering new features, we will ask these questions: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this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feature highlight key actions required by users?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this feature make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transaction simpler/faster?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89501" y="1888386"/>
            <a:ext cx="3877078" cy="2450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Implementation Partner Team</a:t>
            </a: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Upload milestones, see milestone scores</a:t>
            </a: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Blog and upload multimedia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View their own and other campaign pages and updates on rare.org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3553" y="1495307"/>
            <a:ext cx="2724364" cy="457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 Audience</a:t>
            </a:r>
          </a:p>
        </p:txBody>
      </p:sp>
    </p:spTree>
    <p:extLst>
      <p:ext uri="{BB962C8B-B14F-4D97-AF65-F5344CB8AC3E}">
        <p14:creationId xmlns:p14="http://schemas.microsoft.com/office/powerpoint/2010/main" val="16735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542"/>
                </a:solidFill>
                <a:cs typeface="Arial"/>
              </a:rPr>
              <a:t>Key </a:t>
            </a:r>
            <a:r>
              <a:rPr lang="en-US" dirty="0" err="1" smtClean="0">
                <a:solidFill>
                  <a:srgbClr val="008542"/>
                </a:solidFill>
                <a:cs typeface="Arial"/>
              </a:rPr>
              <a:t>CampaignTracker</a:t>
            </a:r>
            <a:r>
              <a:rPr lang="en-US" dirty="0" smtClean="0">
                <a:solidFill>
                  <a:srgbClr val="008542"/>
                </a:solidFill>
                <a:cs typeface="Arial"/>
              </a:rPr>
              <a:t> Components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933529" y="984600"/>
            <a:ext cx="7042853" cy="5458404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cs typeface="Arial"/>
              </a:rPr>
              <a:t>User Dashboards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cs typeface="Arial"/>
              </a:rPr>
              <a:t>Designed to direct users to the actions they need to complete next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cs typeface="Arial"/>
              </a:rPr>
              <a:t>Find a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cs typeface="Arial"/>
              </a:rPr>
              <a:t>Sortable list to find campaigns within a specific cohort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cs typeface="Arial"/>
              </a:rPr>
              <a:t>Find a Campaign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cs typeface="Arial"/>
              </a:rPr>
              <a:t>Searchable list of all campaigns ever launched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cs typeface="Arial"/>
              </a:rPr>
              <a:t>Navigate to see more details via Action button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cs typeface="Arial"/>
              </a:rPr>
              <a:t>Reports and Snapshots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cs typeface="Arial"/>
              </a:rPr>
              <a:t>Monthly cohort snapshot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cs typeface="Arial"/>
              </a:rPr>
              <a:t>Campaign Pride Scorecard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cs typeface="Arial"/>
              </a:rPr>
              <a:t>Pride Scorecards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cs typeface="Arial"/>
              </a:rPr>
              <a:t>Aligns institutional data collection with site level data </a:t>
            </a:r>
            <a:r>
              <a:rPr lang="en-US" dirty="0" smtClean="0">
                <a:solidFill>
                  <a:schemeClr val="bg1"/>
                </a:solidFill>
                <a:cs typeface="Arial"/>
              </a:rPr>
              <a:t>collection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cs typeface="Arial"/>
              </a:rPr>
              <a:t>Weekly Flash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cs typeface="Arial"/>
              </a:rPr>
              <a:t>Milestone management</a:t>
            </a:r>
            <a:endParaRPr lang="en-US" b="1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cs typeface="Arial"/>
                <a:hlinkClick r:id="rId2"/>
              </a:rPr>
              <a:t>www.rare.org</a:t>
            </a:r>
            <a:r>
              <a:rPr lang="en-US" b="1" dirty="0" smtClean="0">
                <a:solidFill>
                  <a:schemeClr val="bg1"/>
                </a:solidFill>
                <a:cs typeface="Arial"/>
              </a:rPr>
              <a:t> links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cs typeface="Arial"/>
              </a:rPr>
              <a:t>Hierarchy and organization of campaign display, map and campaign page info all from the CT</a:t>
            </a:r>
          </a:p>
        </p:txBody>
      </p:sp>
    </p:spTree>
    <p:extLst>
      <p:ext uri="{BB962C8B-B14F-4D97-AF65-F5344CB8AC3E}">
        <p14:creationId xmlns:p14="http://schemas.microsoft.com/office/powerpoint/2010/main" val="62797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282" y="1031318"/>
            <a:ext cx="8210468" cy="441829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What has Worked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79907" y="1741193"/>
            <a:ext cx="3841750" cy="43788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Simple design &amp; workflows: no distractions, no extras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Its easy to get data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Low tech users find the interface smooth &amp; intuitive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</a:t>
            </a:r>
            <a:r>
              <a:rPr lang="en-US" sz="2000" dirty="0" smtClean="0"/>
              <a:t>an add anything we want or change anything we want (features</a:t>
            </a:r>
            <a:r>
              <a:rPr lang="en-US" sz="2000" smtClean="0"/>
              <a:t>, workflows</a:t>
            </a:r>
            <a:r>
              <a:rPr lang="en-US" sz="2000" dirty="0" smtClean="0"/>
              <a:t>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Pushes data to our public website</a:t>
            </a:r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946906" y="405882"/>
            <a:ext cx="2411756" cy="1985626"/>
            <a:chOff x="6020789" y="1890508"/>
            <a:chExt cx="2234210" cy="2010206"/>
          </a:xfrm>
        </p:grpSpPr>
        <p:sp>
          <p:nvSpPr>
            <p:cNvPr id="8" name="Rectangle 7"/>
            <p:cNvSpPr/>
            <p:nvPr/>
          </p:nvSpPr>
          <p:spPr>
            <a:xfrm>
              <a:off x="6020789" y="1890508"/>
              <a:ext cx="2187039" cy="201020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50427" y="2013857"/>
              <a:ext cx="2104572" cy="1651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lvl="0"/>
              <a:r>
                <a:rPr lang="en-US" sz="2400" b="1" dirty="0" smtClean="0">
                  <a:solidFill>
                    <a:srgbClr val="FFFFFF"/>
                  </a:solidFill>
                </a:rPr>
                <a:t>Simple Design &amp; User Interface</a:t>
              </a:r>
              <a:endParaRPr lang="en-US" sz="2400" b="1" dirty="0">
                <a:solidFill>
                  <a:srgbClr val="FFFFFF"/>
                </a:solidFill>
              </a:endParaRPr>
            </a:p>
            <a:p>
              <a:endParaRPr lang="en-US" dirty="0" err="1" smtClean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06" y="2625493"/>
            <a:ext cx="2360836" cy="7155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06" y="3397135"/>
            <a:ext cx="2360836" cy="53347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06" y="4194378"/>
            <a:ext cx="2360836" cy="223441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52410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5907" y="972859"/>
            <a:ext cx="5406035" cy="441829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has not worked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8673" y="2871819"/>
            <a:ext cx="7753269" cy="3059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Foundational database structure will not meet Rare’s growing organizational needs at a sustainable cost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 significant investment went into creating basic functionality that exists in off-the-shelf tools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Maintenance &amp; support costs add up quickly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rgbClr val="005BBB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Built interim workarounds initially due to high cost of certain features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/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grpSp>
        <p:nvGrpSpPr>
          <p:cNvPr id="8" name="Group 7"/>
          <p:cNvGrpSpPr/>
          <p:nvPr/>
        </p:nvGrpSpPr>
        <p:grpSpPr>
          <a:xfrm>
            <a:off x="1078673" y="430828"/>
            <a:ext cx="2187039" cy="2010206"/>
            <a:chOff x="933532" y="1890508"/>
            <a:chExt cx="2187039" cy="2010206"/>
          </a:xfrm>
        </p:grpSpPr>
        <p:sp>
          <p:nvSpPr>
            <p:cNvPr id="9" name="Rectangle 8"/>
            <p:cNvSpPr/>
            <p:nvPr/>
          </p:nvSpPr>
          <p:spPr>
            <a:xfrm>
              <a:off x="933532" y="1890508"/>
              <a:ext cx="2187039" cy="20102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78674" y="2013857"/>
              <a:ext cx="1951182" cy="134568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Custom Built = High Costs</a:t>
              </a:r>
              <a:endParaRPr lang="en-US" sz="2000" dirty="0">
                <a:solidFill>
                  <a:schemeClr val="bg1"/>
                </a:solidFill>
              </a:endParaRPr>
            </a:p>
            <a:p>
              <a:endParaRPr lang="en-US" sz="2000" dirty="0" smtClean="0"/>
            </a:p>
            <a:p>
              <a:endParaRPr lang="en-US" sz="2000" dirty="0"/>
            </a:p>
            <a:p>
              <a:endParaRPr lang="en-US" sz="2000" dirty="0" smtClean="0"/>
            </a:p>
            <a:p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383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801" y="751945"/>
            <a:ext cx="7435768" cy="441829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we would do differently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1032" y="1456870"/>
            <a:ext cx="3971843" cy="48332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Involve and utilize IT department and expertise from the beginning to better understand the current and long term cost and technological implications of our options.</a:t>
            </a:r>
          </a:p>
          <a:p>
            <a:endParaRPr lang="en-US" sz="2000" dirty="0"/>
          </a:p>
          <a:p>
            <a:r>
              <a:rPr lang="en-US" sz="2000" dirty="0" smtClean="0"/>
              <a:t>Explore existing platforms and tools, not just vendors. 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6140531" y="617320"/>
            <a:ext cx="2143171" cy="177434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Utilize IT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47415" y="2552717"/>
            <a:ext cx="2235655" cy="1774349"/>
            <a:chOff x="3109616" y="1572164"/>
            <a:chExt cx="2532832" cy="2010206"/>
          </a:xfrm>
        </p:grpSpPr>
        <p:sp>
          <p:nvSpPr>
            <p:cNvPr id="12" name="Rectangle 11"/>
            <p:cNvSpPr/>
            <p:nvPr/>
          </p:nvSpPr>
          <p:spPr>
            <a:xfrm>
              <a:off x="3109616" y="1572164"/>
              <a:ext cx="2420257" cy="201020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75019" y="1654153"/>
              <a:ext cx="2467429" cy="146957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/>
              <a:r>
                <a:rPr lang="en-US" sz="2000" b="1" dirty="0" smtClean="0">
                  <a:solidFill>
                    <a:srgbClr val="FFFFFF"/>
                  </a:solidFill>
                </a:rPr>
                <a:t>Evaluate long term application of database structure</a:t>
              </a:r>
              <a:endParaRPr lang="en-US" sz="2000" b="1" dirty="0">
                <a:solidFill>
                  <a:srgbClr val="FFFFFF"/>
                </a:solidFill>
              </a:endParaRPr>
            </a:p>
            <a:p>
              <a:endParaRPr lang="en-US" dirty="0" err="1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147416" y="4515761"/>
            <a:ext cx="2136286" cy="1774349"/>
            <a:chOff x="6020789" y="1890508"/>
            <a:chExt cx="2420254" cy="2010206"/>
          </a:xfrm>
        </p:grpSpPr>
        <p:sp>
          <p:nvSpPr>
            <p:cNvPr id="15" name="Rectangle 14"/>
            <p:cNvSpPr/>
            <p:nvPr/>
          </p:nvSpPr>
          <p:spPr>
            <a:xfrm>
              <a:off x="6020789" y="1890508"/>
              <a:ext cx="2420254" cy="201020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60501" y="2013856"/>
              <a:ext cx="2104572" cy="165100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lvl="0"/>
              <a:r>
                <a:rPr lang="en-US" sz="2000" b="1" dirty="0" smtClean="0">
                  <a:solidFill>
                    <a:srgbClr val="FFFFFF"/>
                  </a:solidFill>
                </a:rPr>
                <a:t>Build to sync with other existing platforms</a:t>
              </a:r>
              <a:endParaRPr lang="en-US" sz="2000" b="1" dirty="0">
                <a:solidFill>
                  <a:srgbClr val="FFFFFF"/>
                </a:solidFill>
              </a:endParaRPr>
            </a:p>
            <a:p>
              <a:endParaRPr lang="en-US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98241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9522" y="1031318"/>
            <a:ext cx="8210468" cy="441829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Future Use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9522" y="2180230"/>
            <a:ext cx="3841750" cy="27082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dirty="0" smtClean="0"/>
              <a:t>Currently, we’re exploring syncing with Salesforce and off-the-shelf reporting </a:t>
            </a:r>
            <a:r>
              <a:rPr lang="en-US" sz="2000" dirty="0" smtClean="0"/>
              <a:t>software to leverage reporting and data visua</a:t>
            </a:r>
            <a:r>
              <a:rPr lang="en-US" sz="2000" dirty="0" smtClean="0"/>
              <a:t>lization capabilities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We’re designing more program level </a:t>
            </a:r>
            <a:r>
              <a:rPr lang="en-US" sz="2000" dirty="0" smtClean="0"/>
              <a:t>roll-ups, snapshots and reports.</a:t>
            </a:r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grpSp>
        <p:nvGrpSpPr>
          <p:cNvPr id="7" name="Group 6"/>
          <p:cNvGrpSpPr/>
          <p:nvPr/>
        </p:nvGrpSpPr>
        <p:grpSpPr>
          <a:xfrm>
            <a:off x="946904" y="405882"/>
            <a:ext cx="2605187" cy="2161472"/>
            <a:chOff x="6020789" y="1890508"/>
            <a:chExt cx="2187039" cy="2010206"/>
          </a:xfrm>
          <a:solidFill>
            <a:schemeClr val="tx2"/>
          </a:solidFill>
        </p:grpSpPr>
        <p:sp>
          <p:nvSpPr>
            <p:cNvPr id="8" name="Rectangle 7"/>
            <p:cNvSpPr/>
            <p:nvPr/>
          </p:nvSpPr>
          <p:spPr>
            <a:xfrm>
              <a:off x="6020789" y="1890508"/>
              <a:ext cx="2187039" cy="201020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50427" y="2013857"/>
              <a:ext cx="2057401" cy="1651000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 anchor="ctr">
              <a:no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</a:rPr>
                <a:t>Extend to other databases &amp; build reports</a:t>
              </a:r>
            </a:p>
            <a:p>
              <a:endParaRPr lang="en-US" dirty="0" err="1" smtClean="0"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05" y="2859531"/>
            <a:ext cx="2605187" cy="71558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04" y="4038788"/>
            <a:ext cx="2605188" cy="102558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276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9642" y="4407643"/>
            <a:ext cx="5302768" cy="127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600" b="1" dirty="0" smtClean="0">
                <a:solidFill>
                  <a:schemeClr val="accent1"/>
                </a:solidFill>
              </a:rPr>
              <a:t>Rare inspires change so </a:t>
            </a:r>
          </a:p>
          <a:p>
            <a:pPr algn="ctr"/>
            <a:r>
              <a:rPr lang="en-US" sz="2600" b="1" dirty="0" smtClean="0">
                <a:solidFill>
                  <a:schemeClr val="accent1"/>
                </a:solidFill>
              </a:rPr>
              <a:t>people and nature thrive.</a:t>
            </a:r>
          </a:p>
        </p:txBody>
      </p:sp>
      <p:pic>
        <p:nvPicPr>
          <p:cNvPr id="6" name="Picture 5" descr="rare_Vert_RGB 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167" y="1275291"/>
            <a:ext cx="1941718" cy="258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8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Brand Powerpoint">
  <a:themeElements>
    <a:clrScheme name="Custom 3">
      <a:dk1>
        <a:sysClr val="windowText" lastClr="000000"/>
      </a:dk1>
      <a:lt1>
        <a:srgbClr val="FFFFFF"/>
      </a:lt1>
      <a:dk2>
        <a:srgbClr val="005BBB"/>
      </a:dk2>
      <a:lt2>
        <a:srgbClr val="008542"/>
      </a:lt2>
      <a:accent1>
        <a:srgbClr val="5E6A71"/>
      </a:accent1>
      <a:accent2>
        <a:srgbClr val="7AB800"/>
      </a:accent2>
      <a:accent3>
        <a:srgbClr val="00AFD8"/>
      </a:accent3>
      <a:accent4>
        <a:srgbClr val="EEAF00"/>
      </a:accent4>
      <a:accent5>
        <a:srgbClr val="A76F3E"/>
      </a:accent5>
      <a:accent6>
        <a:srgbClr val="AA1948"/>
      </a:accent6>
      <a:hlink>
        <a:srgbClr val="0F227E"/>
      </a:hlink>
      <a:folHlink>
        <a:srgbClr val="030923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Brand Powerpoint.thmx</Template>
  <TotalTime>1746</TotalTime>
  <Words>508</Words>
  <Application>Microsoft Office PowerPoint</Application>
  <PresentationFormat>On-screen Show (4:3)</PresentationFormat>
  <Paragraphs>94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New Brand Powerpoint</vt:lpstr>
      <vt:lpstr>Rare’s CampaignTracker</vt:lpstr>
      <vt:lpstr>Background &amp; Purpose</vt:lpstr>
      <vt:lpstr>Design Guide: Clear Audience, Action Oriented</vt:lpstr>
      <vt:lpstr>Key CampaignTracker Components</vt:lpstr>
      <vt:lpstr>What has Worked</vt:lpstr>
      <vt:lpstr>What has not worked</vt:lpstr>
      <vt:lpstr>What we would do differently</vt:lpstr>
      <vt:lpstr>Future Use</vt:lpstr>
      <vt:lpstr>PowerPoint Presentation</vt:lpstr>
    </vt:vector>
  </TitlesOfParts>
  <Company>Rare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Bellard</dc:creator>
  <cp:lastModifiedBy>Elizabeth Tully</cp:lastModifiedBy>
  <cp:revision>19</cp:revision>
  <dcterms:created xsi:type="dcterms:W3CDTF">2013-11-18T21:58:39Z</dcterms:created>
  <dcterms:modified xsi:type="dcterms:W3CDTF">2014-10-09T12:16:30Z</dcterms:modified>
</cp:coreProperties>
</file>