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4" r:id="rId2"/>
    <p:sldId id="274" r:id="rId3"/>
    <p:sldId id="258" r:id="rId4"/>
    <p:sldId id="279" r:id="rId5"/>
    <p:sldId id="267" r:id="rId6"/>
    <p:sldId id="259" r:id="rId7"/>
    <p:sldId id="281" r:id="rId8"/>
    <p:sldId id="284" r:id="rId9"/>
    <p:sldId id="260" r:id="rId10"/>
    <p:sldId id="269" r:id="rId11"/>
    <p:sldId id="271" r:id="rId12"/>
    <p:sldId id="293" r:id="rId13"/>
    <p:sldId id="283" r:id="rId14"/>
    <p:sldId id="275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0" autoAdjust="0"/>
    <p:restoredTop sz="98987" autoAdjust="0"/>
  </p:normalViewPr>
  <p:slideViewPr>
    <p:cSldViewPr snapToGrid="0" snapToObjects="1">
      <p:cViewPr varScale="1">
        <p:scale>
          <a:sx n="79" d="100"/>
          <a:sy n="79" d="100"/>
        </p:scale>
        <p:origin x="7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lasch\Documents\TNC-Mexico\Programa_estrategias\PCA\Efroymson%20coaches%20network\CL%20Network%20tasks\CCNet\coaches_lists\CCNet_map_database_25Mar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sch\Documents\TNC-Mexico\Programa_estrategias\PCA\Efroymson%20coaches%20network\CL%20Network%20tasks\CCNet\coaches_lists\CCNet_map_database_25Mar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sch\Documents\TNC-Mexico\Programa_estrategias\PCA\Efroymson%20coaches%20network\CL%20Network%20tasks\CCNet\coaches_lists\CCNet_map_database_25Mar201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CNET\CCNet%20Coach%20Trainings\Coach%20trainings%20per%20ye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05074365704306E-2"/>
          <c:y val="0.22988921411796701"/>
          <c:w val="0.88337270341207397"/>
          <c:h val="0.63468312855246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Historic!$B$3:$F$3</c:f>
              <c:numCache>
                <c:formatCode>General</c:formatCode>
                <c:ptCount val="5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Historic!$B$4:$F$4</c:f>
              <c:numCache>
                <c:formatCode>General</c:formatCode>
                <c:ptCount val="5"/>
                <c:pt idx="0">
                  <c:v>158</c:v>
                </c:pt>
                <c:pt idx="1">
                  <c:v>255</c:v>
                </c:pt>
                <c:pt idx="2">
                  <c:v>292</c:v>
                </c:pt>
                <c:pt idx="3">
                  <c:v>350</c:v>
                </c:pt>
                <c:pt idx="4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377664"/>
        <c:axId val="199378056"/>
      </c:barChart>
      <c:catAx>
        <c:axId val="19937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9378056"/>
        <c:crosses val="autoZero"/>
        <c:auto val="1"/>
        <c:lblAlgn val="ctr"/>
        <c:lblOffset val="100"/>
        <c:noMultiLvlLbl val="0"/>
      </c:catAx>
      <c:valAx>
        <c:axId val="199378056"/>
        <c:scaling>
          <c:orientation val="minMax"/>
          <c:max val="5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9377664"/>
        <c:crosses val="autoZero"/>
        <c:crossBetween val="between"/>
        <c:majorUnit val="100"/>
      </c:valAx>
    </c:plotArea>
    <c:plotVisOnly val="1"/>
    <c:dispBlanksAs val="gap"/>
    <c:showDLblsOverMax val="0"/>
  </c:chart>
  <c:spPr>
    <a:ln w="19050">
      <a:solidFill>
        <a:schemeClr val="tx2">
          <a:lumMod val="60000"/>
          <a:lumOff val="40000"/>
        </a:schemeClr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791259207518402"/>
          <c:y val="1.3067882965277401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512603530301"/>
          <c:y val="0.18663981657465201"/>
          <c:w val="0.88337270341207397"/>
          <c:h val="0.68237891263110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Historic!$A$5</c:f>
              <c:strCache>
                <c:ptCount val="1"/>
                <c:pt idx="0">
                  <c:v>Countries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Historic!$B$3:$F$3</c:f>
              <c:numCache>
                <c:formatCode>General</c:formatCode>
                <c:ptCount val="5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Historic!$B$5:$F$5</c:f>
              <c:numCache>
                <c:formatCode>General</c:formatCode>
                <c:ptCount val="5"/>
                <c:pt idx="0">
                  <c:v>27</c:v>
                </c:pt>
                <c:pt idx="1">
                  <c:v>51</c:v>
                </c:pt>
                <c:pt idx="2">
                  <c:v>54</c:v>
                </c:pt>
                <c:pt idx="3">
                  <c:v>56</c:v>
                </c:pt>
                <c:pt idx="4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377272"/>
        <c:axId val="299843680"/>
      </c:barChart>
      <c:catAx>
        <c:axId val="199377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99843680"/>
        <c:crosses val="autoZero"/>
        <c:auto val="1"/>
        <c:lblAlgn val="ctr"/>
        <c:lblOffset val="100"/>
        <c:noMultiLvlLbl val="0"/>
      </c:catAx>
      <c:valAx>
        <c:axId val="29984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99377272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chemeClr val="tx2">
          <a:lumMod val="60000"/>
          <a:lumOff val="4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788894035304399"/>
          <c:y val="1.9598694529381001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405074365704306E-2"/>
          <c:y val="0.20034379505378699"/>
          <c:w val="0.88337270341207397"/>
          <c:h val="0.59496189736846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Historic!$A$6</c:f>
              <c:strCache>
                <c:ptCount val="1"/>
                <c:pt idx="0">
                  <c:v>Organizations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Historic!$B$3:$F$3</c:f>
              <c:numCache>
                <c:formatCode>General</c:formatCode>
                <c:ptCount val="5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Historic!$B$6:$F$6</c:f>
              <c:numCache>
                <c:formatCode>General</c:formatCode>
                <c:ptCount val="5"/>
                <c:pt idx="0">
                  <c:v>11</c:v>
                </c:pt>
                <c:pt idx="1">
                  <c:v>39</c:v>
                </c:pt>
                <c:pt idx="2">
                  <c:v>60</c:v>
                </c:pt>
                <c:pt idx="3">
                  <c:v>66</c:v>
                </c:pt>
                <c:pt idx="4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844464"/>
        <c:axId val="299844856"/>
      </c:barChart>
      <c:catAx>
        <c:axId val="29984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99844856"/>
        <c:crosses val="autoZero"/>
        <c:auto val="1"/>
        <c:lblAlgn val="ctr"/>
        <c:lblOffset val="100"/>
        <c:noMultiLvlLbl val="0"/>
      </c:catAx>
      <c:valAx>
        <c:axId val="299844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99844464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chemeClr val="tx2">
          <a:lumMod val="60000"/>
          <a:lumOff val="40000"/>
        </a:schemeClr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# Coach Trainings </a:t>
            </a:r>
            <a:r>
              <a:rPr lang="en-US" dirty="0"/>
              <a:t>2003-2014</a:t>
            </a:r>
          </a:p>
        </c:rich>
      </c:tx>
      <c:layout>
        <c:manualLayout>
          <c:xMode val="edge"/>
          <c:yMode val="edge"/>
          <c:x val="0.12781834613814"/>
          <c:y val="3.6310574060883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Sheet1!$G$5:$G$16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Sheet1!$H$5:$H$16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99846032"/>
        <c:axId val="299846424"/>
      </c:barChart>
      <c:catAx>
        <c:axId val="299846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46424"/>
        <c:crossesAt val="0"/>
        <c:auto val="1"/>
        <c:lblAlgn val="ctr"/>
        <c:lblOffset val="100"/>
        <c:tickLblSkip val="1"/>
        <c:noMultiLvlLbl val="0"/>
      </c:catAx>
      <c:valAx>
        <c:axId val="29984642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Coach Trainings/Year</a:t>
                </a:r>
              </a:p>
            </c:rich>
          </c:tx>
          <c:layout>
            <c:manualLayout>
              <c:xMode val="edge"/>
              <c:yMode val="edge"/>
              <c:x val="1.76399832211813E-2"/>
              <c:y val="0.274639815902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8460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0.17548</cdr:x>
      <cdr:y>0.06079</cdr:y>
    </cdr:from>
    <cdr:to>
      <cdr:x>0.8663</cdr:x>
      <cdr:y>0.18237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114300"/>
          <a:ext cx="1799866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horzOverflow="clip" wrap="square" rtlCol="0" anchor="ctr" anchorCtr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s-MX" sz="1100" b="1" dirty="0" err="1">
              <a:solidFill>
                <a:schemeClr val="tx1"/>
              </a:solidFill>
            </a:rPr>
            <a:t>Trained</a:t>
          </a:r>
          <a:r>
            <a:rPr lang="es-MX" sz="1100" b="1" dirty="0">
              <a:solidFill>
                <a:schemeClr val="tx1"/>
              </a:solidFill>
            </a:rPr>
            <a:t> </a:t>
          </a:r>
          <a:r>
            <a:rPr lang="es-MX" sz="1100" b="1" dirty="0" err="1">
              <a:solidFill>
                <a:schemeClr val="tx1"/>
              </a:solidFill>
            </a:rPr>
            <a:t>Coaches</a:t>
          </a:r>
          <a:endParaRPr lang="es-MX" sz="11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7890C-6964-A346-B801-585B8BED0FCF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0DD87-F172-7743-8C9D-317F3EB29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4C777-1271-0A4E-87A6-1274DCDE39D7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12657-4BC4-CB4A-A227-75D9B47A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3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6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6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5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4AC3-2E07-C04F-B1E8-0B4C8D16561C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37B4F-36DA-8E49-83AB-53DC04DC1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7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4508"/>
            <a:ext cx="8229600" cy="47616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5/5/14 11:12 AM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CCNet/CMP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37B4F-36DA-8E49-83AB-53DC04DC13A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89446" y="1098074"/>
            <a:ext cx="8069206" cy="39690"/>
          </a:xfrm>
          <a:prstGeom prst="line">
            <a:avLst/>
          </a:prstGeom>
          <a:ln w="508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7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oleObject" Target="../embeddings/oleObject1.bin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problem CCNet is trying to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141"/>
            <a:ext cx="8686800" cy="15752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Problem: Project teams lacking good project design for RBM and the capacity, knowledge and skills to facilitate and improve this process.</a:t>
            </a:r>
          </a:p>
          <a:p>
            <a:r>
              <a:rPr lang="en-US" dirty="0" smtClean="0"/>
              <a:t>Evolution of approaches to problem: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286500" y="2303082"/>
            <a:ext cx="2544844" cy="2031018"/>
            <a:chOff x="5929377" y="2402787"/>
            <a:chExt cx="2901967" cy="2986080"/>
          </a:xfrm>
        </p:grpSpPr>
        <p:pic>
          <p:nvPicPr>
            <p:cNvPr id="6" name="Picture 5" descr="audrey and gre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929377" y="2402787"/>
              <a:ext cx="2757423" cy="2239085"/>
            </a:xfrm>
            <a:prstGeom prst="rect">
              <a:avLst/>
            </a:prstGeom>
            <a:noFill/>
            <a:ln w="25400">
              <a:solidFill>
                <a:srgbClr val="9966FF"/>
              </a:solidFill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929377" y="4619609"/>
              <a:ext cx="2901967" cy="769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2004 </a:t>
              </a:r>
              <a:r>
                <a:rPr lang="en-US" sz="1400" dirty="0"/>
                <a:t>- First coaches trained and first </a:t>
              </a:r>
              <a:r>
                <a:rPr lang="en-US" sz="1400" dirty="0" smtClean="0"/>
                <a:t>franchise - Pacific Islands</a:t>
              </a:r>
              <a:endParaRPr lang="en-US" sz="14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988829" y="5295014"/>
            <a:ext cx="2266385" cy="404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82502" y="5146158"/>
            <a:ext cx="10633" cy="73364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464" y="3041937"/>
            <a:ext cx="1540729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Conservation by Design becomes core TNC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practice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leading to the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development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Conservation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Action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Planning” (CAP)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265" y="5963891"/>
            <a:ext cx="71247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1996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374166" y="5146158"/>
            <a:ext cx="10633" cy="73364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28563" y="5960848"/>
            <a:ext cx="712472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2002</a:t>
            </a:r>
          </a:p>
          <a:p>
            <a:pPr algn="ctr">
              <a:lnSpc>
                <a:spcPct val="110000"/>
              </a:lnSpc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5150" y="3860998"/>
            <a:ext cx="134863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Conservation Measures Partnership (CMP)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3751" y="5310962"/>
            <a:ext cx="643108" cy="404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265811" y="5146158"/>
            <a:ext cx="10633" cy="73364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09575" y="5948793"/>
            <a:ext cx="71247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2004</a:t>
            </a:r>
          </a:p>
          <a:p>
            <a:pPr algn="ctr">
              <a:lnSpc>
                <a:spcPct val="110000"/>
              </a:lnSpc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2125" y="3448894"/>
            <a:ext cx="1348638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CMP Open Standards developed;</a:t>
            </a:r>
          </a:p>
          <a:p>
            <a:pPr algn="ctr">
              <a:lnSpc>
                <a:spcPct val="110000"/>
              </a:lnSpc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TNC Coaches Network formed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84762" y="5300330"/>
            <a:ext cx="858408" cy="404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351488" y="5169874"/>
            <a:ext cx="10633" cy="73364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16519" y="5951026"/>
            <a:ext cx="71247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2007</a:t>
            </a:r>
          </a:p>
          <a:p>
            <a:pPr algn="ctr">
              <a:lnSpc>
                <a:spcPct val="110000"/>
              </a:lnSpc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8436" y="3810880"/>
            <a:ext cx="134863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11 NGOs sign CMP Partnership Agreement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4" grpId="0"/>
      <p:bldP spid="15" grpId="0"/>
      <p:bldP spid="16" grpId="0" animBg="1"/>
      <p:bldP spid="19" grpId="0"/>
      <p:bldP spid="20" grpId="0"/>
      <p:bldP spid="21" grpId="0" animBg="1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are ​CCNet's </a:t>
            </a:r>
            <a:r>
              <a:rPr lang="en-US" dirty="0"/>
              <a:t>C</a:t>
            </a:r>
            <a:r>
              <a:rPr lang="en-US" dirty="0" smtClean="0"/>
              <a:t>ore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508"/>
            <a:ext cx="8587648" cy="531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Coach Rallies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5 Rallies (2005-2013) held in US &amp; Mexico to date</a:t>
            </a:r>
          </a:p>
          <a:p>
            <a:r>
              <a:rPr lang="en-US" dirty="0">
                <a:solidFill>
                  <a:srgbClr val="00B050"/>
                </a:solidFill>
              </a:rPr>
              <a:t>Composition </a:t>
            </a:r>
            <a:r>
              <a:rPr lang="en-US" dirty="0" smtClean="0">
                <a:solidFill>
                  <a:srgbClr val="00B050"/>
                </a:solidFill>
              </a:rPr>
              <a:t>&amp; tone has </a:t>
            </a:r>
            <a:r>
              <a:rPr lang="en-US" dirty="0">
                <a:solidFill>
                  <a:srgbClr val="00B050"/>
                </a:solidFill>
              </a:rPr>
              <a:t>changed over time, from </a:t>
            </a:r>
            <a:r>
              <a:rPr lang="en-US" dirty="0" smtClean="0">
                <a:solidFill>
                  <a:srgbClr val="00B050"/>
                </a:solidFill>
              </a:rPr>
              <a:t>TNC-focused to a                                          worldwide </a:t>
            </a:r>
            <a:r>
              <a:rPr lang="en-US" dirty="0">
                <a:solidFill>
                  <a:srgbClr val="00B050"/>
                </a:solidFill>
              </a:rPr>
              <a:t>mix of global participants from many organizations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2013 Rally (Pine Mountain, GA)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137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participants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47 different institutions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29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countries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33 sessions over 3 days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Next Rally September 2015 in Barcelona</a:t>
            </a:r>
            <a:endParaRPr lang="en-US" dirty="0">
              <a:solidFill>
                <a:srgbClr val="00B050"/>
              </a:solidFill>
            </a:endParaRPr>
          </a:p>
          <a:p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323" y="1853606"/>
            <a:ext cx="4946574" cy="16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3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are ​CCNet's </a:t>
            </a:r>
            <a:r>
              <a:rPr lang="en-US" dirty="0"/>
              <a:t>C</a:t>
            </a:r>
            <a:r>
              <a:rPr lang="en-US" dirty="0" smtClean="0"/>
              <a:t>ore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427"/>
            <a:ext cx="8609682" cy="5241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CCNet News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Since 2007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00B050"/>
                </a:solidFill>
              </a:rPr>
              <a:t>Semi-annual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Franchise stories, upcoming events, 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training/education opportunities</a:t>
            </a:r>
          </a:p>
          <a:p>
            <a:pPr marL="0" indent="0">
              <a:lnSpc>
                <a:spcPct val="90000"/>
              </a:lnSpc>
              <a:spcBef>
                <a:spcPts val="1250"/>
              </a:spcBef>
              <a:buNone/>
            </a:pPr>
            <a:r>
              <a:rPr lang="en-US" sz="2600" b="1" dirty="0" smtClean="0"/>
              <a:t>CCNet/CMP Website</a:t>
            </a:r>
            <a:endParaRPr lang="en-US" sz="2600" dirty="0"/>
          </a:p>
          <a:p>
            <a:pPr marL="0" indent="0">
              <a:lnSpc>
                <a:spcPct val="90000"/>
              </a:lnSpc>
              <a:buNone/>
            </a:pPr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List Serve –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A forum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for questions, innovations.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11" y="1391528"/>
            <a:ext cx="1300544" cy="1634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CCNet_News_July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06" y="1364508"/>
            <a:ext cx="1381467" cy="1661726"/>
          </a:xfrm>
          <a:prstGeom prst="rect">
            <a:avLst/>
          </a:prstGeom>
        </p:spPr>
      </p:pic>
      <p:pic>
        <p:nvPicPr>
          <p:cNvPr id="7" name="Content Placeholder 3" descr="screencapture-www-ccnetglobal-com-about-ccne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88239"/>
          <a:stretch/>
        </p:blipFill>
        <p:spPr>
          <a:xfrm>
            <a:off x="567487" y="3607162"/>
            <a:ext cx="8085855" cy="14316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5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FY </a:t>
            </a:r>
            <a:r>
              <a:rPr lang="en-US" dirty="0" smtClean="0">
                <a:solidFill>
                  <a:srgbClr val="000000"/>
                </a:solidFill>
              </a:rPr>
              <a:t>2015 </a:t>
            </a:r>
            <a:r>
              <a:rPr lang="en-US" dirty="0">
                <a:solidFill>
                  <a:srgbClr val="000000"/>
                </a:solidFill>
              </a:rPr>
              <a:t>CCNet </a:t>
            </a:r>
            <a:r>
              <a:rPr lang="en-US" dirty="0" smtClean="0">
                <a:solidFill>
                  <a:srgbClr val="000000"/>
                </a:solidFill>
              </a:rPr>
              <a:t>Work Plan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229408"/>
            <a:ext cx="8229600" cy="476165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Strengthen Franchises</a:t>
            </a: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Training (new &amp; continuing)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Implement a communications plan</a:t>
            </a:r>
          </a:p>
          <a:p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Improve coach database</a:t>
            </a:r>
          </a:p>
          <a:p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Long-term funding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86801" cy="9547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the challenges &amp; trends that influence our work?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508"/>
            <a:ext cx="8537944" cy="4761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Opportunities: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Growth in number of coaches and demand for OS use;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Growth in number and interest in franchises;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Donors’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interest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capacity building, networks and organizational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collaboration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​;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Availability and use of social network technology.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Challenges:</a:t>
            </a:r>
            <a:endParaRPr lang="en-US" u="sng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Variability and fluctuation in funding and programmatic support within partner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organizations;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Variability in coach experience, ability and </a:t>
            </a:r>
            <a:r>
              <a:rPr lang="en-US" dirty="0" smtClean="0">
                <a:solidFill>
                  <a:srgbClr val="00B050"/>
                </a:solidFill>
              </a:rPr>
              <a:t>skills;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Absence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franchise and coach coverage in some geographic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areas;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Persistent </a:t>
            </a:r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 smtClean="0">
                <a:solidFill>
                  <a:srgbClr val="00B050"/>
                </a:solidFill>
              </a:rPr>
              <a:t>eakness in implementation of M&amp;E and adaptation components of OS;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Adapting OS to complex non-place based projects.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CMP-CCNet’s Operational Relationship?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507"/>
            <a:ext cx="8229600" cy="50445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Development of a formal relationship</a:t>
            </a:r>
            <a:endParaRPr lang="en-US" sz="1600" dirty="0" smtClean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2010 CCNet and CMP Board members met to discuss shared aspirations and unique attributes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2011 “Collaboration Statement”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2012 MOU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2013 Joint Board Meeting</a:t>
            </a: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/>
          </a:p>
          <a:p>
            <a:pPr lvl="1"/>
            <a:r>
              <a:rPr lang="en-US" sz="2100" dirty="0" smtClean="0"/>
              <a:t>Specific Joint Activities include:</a:t>
            </a:r>
          </a:p>
          <a:p>
            <a:pPr lvl="2"/>
            <a:r>
              <a:rPr lang="en-US" dirty="0"/>
              <a:t>Reviewing structure and governance </a:t>
            </a:r>
          </a:p>
          <a:p>
            <a:pPr lvl="2"/>
            <a:r>
              <a:rPr lang="en-US" dirty="0"/>
              <a:t>Holding Joint meetings</a:t>
            </a:r>
          </a:p>
          <a:p>
            <a:pPr lvl="2"/>
            <a:r>
              <a:rPr lang="en-US" dirty="0" smtClean="0"/>
              <a:t>Third-party </a:t>
            </a:r>
            <a:r>
              <a:rPr lang="en-US" dirty="0"/>
              <a:t>CMP/CCNet evaluation</a:t>
            </a:r>
          </a:p>
          <a:p>
            <a:pPr lvl="2"/>
            <a:r>
              <a:rPr lang="en-US" dirty="0" smtClean="0"/>
              <a:t>Joint </a:t>
            </a:r>
            <a:r>
              <a:rPr lang="en-US" dirty="0"/>
              <a:t>website</a:t>
            </a:r>
          </a:p>
          <a:p>
            <a:pPr lvl="2"/>
            <a:r>
              <a:rPr lang="en-US" dirty="0" smtClean="0"/>
              <a:t>Guidance material review</a:t>
            </a:r>
            <a:endParaRPr lang="en-US" dirty="0"/>
          </a:p>
          <a:p>
            <a:pPr lvl="2"/>
            <a:r>
              <a:rPr lang="en-US" dirty="0"/>
              <a:t>Conducting coaching capability assessment</a:t>
            </a:r>
          </a:p>
          <a:p>
            <a:pPr lvl="2"/>
            <a:r>
              <a:rPr lang="en-US" dirty="0"/>
              <a:t>Examining royalty and property rights </a:t>
            </a:r>
            <a:r>
              <a:rPr lang="en-US" dirty="0" smtClean="0"/>
              <a:t>issues</a:t>
            </a:r>
          </a:p>
          <a:p>
            <a:pPr lvl="2"/>
            <a:endParaRPr lang="en-US" dirty="0"/>
          </a:p>
          <a:p>
            <a:r>
              <a:rPr lang="en-US" dirty="0"/>
              <a:t>Unresolved relationship issues: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tight a bind (loose to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merged)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00B050"/>
                </a:solidFill>
              </a:rPr>
              <a:t>Funding confusion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Who is promoting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OS?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pPr lvl="1"/>
            <a:endParaRPr lang="en-US" sz="2100" dirty="0">
              <a:solidFill>
                <a:srgbClr val="00B050"/>
              </a:solidFill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206375" y="4953000"/>
              <a:ext cx="3127375" cy="635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875" y="5064125"/>
              <a:ext cx="1127126" cy="1698626"/>
              <a:chOff x="0" y="5016500"/>
              <a:chExt cx="1206500" cy="1730375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47625" y="5057577"/>
                <a:ext cx="1158875" cy="1689298"/>
              </a:xfrm>
              <a:prstGeom prst="rect">
                <a:avLst/>
              </a:prstGeom>
              <a:solidFill>
                <a:srgbClr val="CCFFCC">
                  <a:alpha val="39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874" y="5016500"/>
                <a:ext cx="11588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err="1" smtClean="0"/>
                  <a:t>Obj</a:t>
                </a:r>
                <a:r>
                  <a:rPr lang="en-US" sz="800" b="1" dirty="0" smtClean="0"/>
                  <a:t> 1: Recruit &amp; Train Coaches</a:t>
                </a:r>
                <a:endParaRPr lang="en-US" sz="8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0" y="6381750"/>
                <a:ext cx="11747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 err="1" smtClean="0"/>
                  <a:t>Obj</a:t>
                </a:r>
                <a:r>
                  <a:rPr lang="en-US" sz="800" b="1" dirty="0" smtClean="0"/>
                  <a:t> 2: Enhance Coach Training</a:t>
                </a:r>
                <a:endParaRPr lang="en-US" sz="800" b="1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603500" y="666750"/>
              <a:ext cx="682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627460" y="477888"/>
              <a:ext cx="2627289" cy="760362"/>
            </a:xfrm>
            <a:prstGeom prst="rect">
              <a:avLst/>
            </a:prstGeom>
            <a:solidFill>
              <a:srgbClr val="CCFFCC">
                <a:alpha val="39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65525" y="422275"/>
              <a:ext cx="12731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Obj</a:t>
              </a:r>
              <a:r>
                <a:rPr lang="en-US" sz="800" b="1" dirty="0" smtClean="0"/>
                <a:t> 3: Enhance Knowledge Sharing</a:t>
              </a:r>
              <a:endParaRPr lang="en-US" sz="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78375" y="431799"/>
              <a:ext cx="15362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Obj</a:t>
              </a:r>
              <a:r>
                <a:rPr lang="en-US" sz="800" b="1" dirty="0" smtClean="0"/>
                <a:t> 4: Maintain &amp; Improve Tools &amp; Materials</a:t>
              </a:r>
              <a:endParaRPr lang="en-US" sz="800" b="1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540125" y="6223000"/>
              <a:ext cx="4873625" cy="635000"/>
            </a:xfrm>
            <a:prstGeom prst="rect">
              <a:avLst/>
            </a:prstGeom>
            <a:solidFill>
              <a:srgbClr val="CCFFCC">
                <a:alpha val="38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87782" y="6183993"/>
              <a:ext cx="240183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Obj</a:t>
              </a:r>
              <a:r>
                <a:rPr lang="en-US" sz="800" b="1" dirty="0" smtClean="0"/>
                <a:t> 3: Enhance Knowledge Sharing</a:t>
              </a:r>
              <a:endParaRPr lang="en-US" sz="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8049" y="6184900"/>
              <a:ext cx="24733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Obj</a:t>
              </a:r>
              <a:r>
                <a:rPr lang="en-US" sz="800" b="1" dirty="0" smtClean="0"/>
                <a:t> 4: Maintain &amp; Improve Tools &amp; Materials</a:t>
              </a:r>
              <a:endParaRPr lang="en-US" sz="800" b="1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166072" y="2974081"/>
              <a:ext cx="2405803" cy="1947170"/>
            </a:xfrm>
            <a:prstGeom prst="rect">
              <a:avLst/>
            </a:prstGeom>
            <a:solidFill>
              <a:srgbClr val="CCFFCC">
                <a:alpha val="39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2996" y="2968618"/>
              <a:ext cx="26035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Obj</a:t>
              </a:r>
              <a:r>
                <a:rPr lang="en-US" sz="800" b="1" dirty="0" smtClean="0"/>
                <a:t> 5: Institutionalize &amp; Strengthen Network</a:t>
              </a:r>
              <a:endParaRPr lang="en-US" sz="800" b="1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2751" y="476250"/>
              <a:ext cx="3127374" cy="1031875"/>
            </a:xfrm>
            <a:prstGeom prst="rect">
              <a:avLst/>
            </a:prstGeom>
            <a:solidFill>
              <a:srgbClr val="CCFFCC">
                <a:alpha val="39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875" y="492126"/>
              <a:ext cx="1384333" cy="32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Obj</a:t>
              </a:r>
              <a:r>
                <a:rPr lang="en-US" sz="800" b="1" dirty="0" smtClean="0"/>
                <a:t> 3: Enhance Knowledge Sharing</a:t>
              </a:r>
              <a:endParaRPr lang="en-US" sz="8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33650" y="485774"/>
              <a:ext cx="1167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err="1" smtClean="0"/>
                <a:t>Obj</a:t>
              </a:r>
              <a:r>
                <a:rPr lang="en-US" sz="800" b="1" dirty="0" smtClean="0"/>
                <a:t> 4: Maintain &amp; Improve Tools &amp; Materials</a:t>
              </a:r>
              <a:endParaRPr lang="en-US" sz="8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124" y="1317623"/>
              <a:ext cx="33813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Develop &amp; share </a:t>
              </a:r>
              <a:r>
                <a:rPr lang="en-US" sz="800" b="1" dirty="0"/>
                <a:t>a</a:t>
              </a:r>
              <a:r>
                <a:rPr lang="en-US" sz="800" b="1" dirty="0" smtClean="0"/>
                <a:t>pproaches, rate coaches on all RMB steps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1400" y="1041400"/>
              <a:ext cx="27051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Update training materials, share, &amp; train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46876" y="6397625"/>
              <a:ext cx="171449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Web site, Rally, fellowships, online tools, OS Tutorial, rate current tools</a:t>
              </a:r>
              <a:endParaRPr lang="en-US" sz="8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58875" y="4476750"/>
              <a:ext cx="2444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Strength ties to CMP,  aggressive funding strategy, expand and diversity partners/franchises, increased outreach</a:t>
              </a:r>
              <a:endParaRPr lang="en-US" sz="800" b="1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142999" y="6492875"/>
              <a:ext cx="2127252" cy="269875"/>
            </a:xfrm>
            <a:prstGeom prst="rect">
              <a:avLst/>
            </a:prstGeom>
            <a:solidFill>
              <a:srgbClr val="CCFFCC">
                <a:alpha val="37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5374" y="6461125"/>
              <a:ext cx="2222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Training events, needs evaluations, skill assessment tools, mentoring program</a:t>
              </a:r>
              <a:endParaRPr lang="en-US" sz="800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8159750" y="5476874"/>
              <a:ext cx="889000" cy="508001"/>
            </a:xfrm>
            <a:prstGeom prst="ellipse">
              <a:avLst/>
            </a:prstGeom>
            <a:solidFill>
              <a:srgbClr val="26FF00">
                <a:alpha val="37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43875" y="5508625"/>
              <a:ext cx="920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/>
                <a:t>Empowered Human Capacity </a:t>
              </a:r>
              <a:endParaRPr lang="en-US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99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opportunities needed to be addressed?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229408"/>
            <a:ext cx="8229602" cy="524895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CCNet </a:t>
            </a:r>
            <a:r>
              <a:rPr lang="en-US" dirty="0"/>
              <a:t>evolved from CMP and </a:t>
            </a:r>
            <a:r>
              <a:rPr lang="en-US" dirty="0" smtClean="0"/>
              <a:t>TNC’s </a:t>
            </a:r>
            <a:r>
              <a:rPr lang="en-US" dirty="0" err="1" smtClean="0"/>
              <a:t>Efroymson</a:t>
            </a:r>
            <a:r>
              <a:rPr lang="en-US" dirty="0" smtClean="0"/>
              <a:t> </a:t>
            </a:r>
            <a:r>
              <a:rPr lang="en-US" dirty="0"/>
              <a:t>Coaches Network </a:t>
            </a:r>
            <a:r>
              <a:rPr lang="en-US" dirty="0" smtClean="0"/>
              <a:t>in response to the opportunity to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nfluence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growing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community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OS/CAP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users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B050"/>
                </a:solidFill>
              </a:rPr>
              <a:t>ddress demand for project team support (</a:t>
            </a:r>
            <a:r>
              <a:rPr lang="en-US" b="1" dirty="0" smtClean="0">
                <a:solidFill>
                  <a:srgbClr val="00B050"/>
                </a:solidFill>
              </a:rPr>
              <a:t>Conservation Coaches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Expand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serve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areas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beyond those served by CMP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Partners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</a:t>
            </a:r>
            <a:r>
              <a:rPr lang="en-US" dirty="0" smtClean="0">
                <a:solidFill>
                  <a:srgbClr val="00B050"/>
                </a:solidFill>
              </a:rPr>
              <a:t>xpand and enrich the </a:t>
            </a:r>
            <a:r>
              <a:rPr lang="en-US" dirty="0">
                <a:solidFill>
                  <a:srgbClr val="00B050"/>
                </a:solidFill>
              </a:rPr>
              <a:t>network’s </a:t>
            </a:r>
            <a:r>
              <a:rPr lang="en-US" dirty="0" smtClean="0">
                <a:solidFill>
                  <a:srgbClr val="00B050"/>
                </a:solidFill>
              </a:rPr>
              <a:t>community </a:t>
            </a: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practice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lvl="1" indent="0">
              <a:buNone/>
            </a:pP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758840" y="3618358"/>
            <a:ext cx="3633972" cy="1526456"/>
            <a:chOff x="4453467" y="3657601"/>
            <a:chExt cx="4504267" cy="2166670"/>
          </a:xfrm>
        </p:grpSpPr>
        <p:pic>
          <p:nvPicPr>
            <p:cNvPr id="9" name="Picture 4" descr="strategic plan 2008 00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453467" y="3657601"/>
              <a:ext cx="4504267" cy="1933854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5768086" y="5547272"/>
              <a:ext cx="1739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May 2008 Planning team 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988829" y="5295014"/>
            <a:ext cx="2266385" cy="404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82502" y="5146158"/>
            <a:ext cx="10633" cy="73364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6265" y="5963891"/>
            <a:ext cx="71247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1996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374166" y="5146158"/>
            <a:ext cx="10633" cy="73364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28563" y="5960848"/>
            <a:ext cx="712472" cy="55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2002</a:t>
            </a:r>
          </a:p>
          <a:p>
            <a:pPr algn="ctr">
              <a:lnSpc>
                <a:spcPct val="110000"/>
              </a:lnSpc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3751" y="5310962"/>
            <a:ext cx="643108" cy="404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265811" y="5146158"/>
            <a:ext cx="10633" cy="73364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09575" y="5948793"/>
            <a:ext cx="71247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2004</a:t>
            </a:r>
          </a:p>
          <a:p>
            <a:pPr algn="ctr">
              <a:lnSpc>
                <a:spcPct val="110000"/>
              </a:lnSpc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84762" y="5300330"/>
            <a:ext cx="858408" cy="404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330612" y="5169874"/>
            <a:ext cx="10633" cy="73364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85009" y="5951026"/>
            <a:ext cx="71247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2007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5810557" y="5169873"/>
            <a:ext cx="10633" cy="73364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48818" y="5167421"/>
            <a:ext cx="10633" cy="733647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21579" y="5305645"/>
            <a:ext cx="643108" cy="404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21209" y="5302167"/>
            <a:ext cx="280175" cy="404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468538" y="5945094"/>
            <a:ext cx="71247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2008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7019" y="5956190"/>
            <a:ext cx="71247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2009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2239" y="4435395"/>
            <a:ext cx="1348638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CCNet Chartered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6871" y="4268422"/>
            <a:ext cx="1348638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First Draft CCNet Strategic Plan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CCNet’s theory of change?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913"/>
            <a:ext cx="8506146" cy="5248954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By providing project teams across multiple institutions with well trained coaches experienced in the Open Standards and facilitation skills and;  </a:t>
            </a:r>
          </a:p>
          <a:p>
            <a:r>
              <a:rPr lang="en-US" sz="2300" dirty="0" smtClean="0">
                <a:solidFill>
                  <a:srgbClr val="00B050"/>
                </a:solidFill>
              </a:rPr>
              <a:t>By providing updated collection of tools and guidance materials and; </a:t>
            </a:r>
          </a:p>
          <a:p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By building and sustaining a network as a multi-institutional decentralized community of practice; and</a:t>
            </a:r>
          </a:p>
          <a:p>
            <a:r>
              <a:rPr lang="en-US" sz="2300" dirty="0" smtClean="0">
                <a:solidFill>
                  <a:srgbClr val="00B050"/>
                </a:solidFill>
              </a:rPr>
              <a:t>By supporting knowledge sharing of best practices and a market-place of tools and practice;</a:t>
            </a:r>
          </a:p>
          <a:p>
            <a:r>
              <a:rPr lang="en-US" sz="2300" dirty="0" smtClean="0">
                <a:solidFill>
                  <a:schemeClr val="accent1">
                    <a:lumMod val="75000"/>
                  </a:schemeClr>
                </a:solidFill>
              </a:rPr>
              <a:t>We will build project teams with improved project designs and an adaptive management approach leading to more effective conservation.  </a:t>
            </a:r>
          </a:p>
        </p:txBody>
      </p:sp>
    </p:spTree>
    <p:extLst>
      <p:ext uri="{BB962C8B-B14F-4D97-AF65-F5344CB8AC3E}">
        <p14:creationId xmlns:p14="http://schemas.microsoft.com/office/powerpoint/2010/main" val="10166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5" y="1173034"/>
            <a:ext cx="7162800" cy="52912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ea typeface="Calibri"/>
                <a:cs typeface="Times New Roman"/>
              </a:rPr>
              <a:t>Overview of strategy </a:t>
            </a:r>
            <a:r>
              <a:rPr lang="en-US" sz="3200" b="1" dirty="0" smtClean="0">
                <a:solidFill>
                  <a:srgbClr val="000000"/>
                </a:solidFill>
                <a:ea typeface="Calibri"/>
                <a:cs typeface="Times New Roman"/>
              </a:rPr>
              <a:t>logic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56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CCNet’s Core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507"/>
            <a:ext cx="8229600" cy="4951625"/>
          </a:xfrm>
        </p:spPr>
        <p:txBody>
          <a:bodyPr>
            <a:normAutofit lnSpcReduction="10000"/>
          </a:bodyPr>
          <a:lstStyle/>
          <a:p>
            <a:r>
              <a:rPr lang="en-US" sz="2200" b="1" dirty="0" smtClean="0"/>
              <a:t>Mission</a:t>
            </a:r>
            <a:r>
              <a:rPr lang="en-US" sz="2200" dirty="0" smtClean="0"/>
              <a:t>: Empower people to develop, implement evaluate, adapt and share effective strategies that achieve tangible conservation results all over the world.</a:t>
            </a:r>
          </a:p>
          <a:p>
            <a:r>
              <a:rPr lang="en-US" sz="2200" b="1" dirty="0" smtClean="0"/>
              <a:t>2016 </a:t>
            </a:r>
            <a:r>
              <a:rPr lang="en-US" sz="2200" b="1" dirty="0"/>
              <a:t>Objectives</a:t>
            </a:r>
            <a:r>
              <a:rPr lang="en-US" dirty="0"/>
              <a:t>:  </a:t>
            </a:r>
          </a:p>
          <a:p>
            <a:pPr lvl="1"/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Objective 1.  Recruit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&amp;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Retain Active, Well-Trained, Experienced Coaches across Multiple Institutions.  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>
                <a:solidFill>
                  <a:srgbClr val="00B050"/>
                </a:solidFill>
              </a:rPr>
              <a:t>Objective </a:t>
            </a:r>
            <a:r>
              <a:rPr lang="en-US" sz="1900" dirty="0">
                <a:solidFill>
                  <a:srgbClr val="00B050"/>
                </a:solidFill>
              </a:rPr>
              <a:t>2.  Enhance Coach Competency.  </a:t>
            </a:r>
            <a:endParaRPr lang="en-US" sz="1900" dirty="0" smtClean="0">
              <a:solidFill>
                <a:srgbClr val="00B050"/>
              </a:solidFill>
            </a:endParaRPr>
          </a:p>
          <a:p>
            <a:pPr lvl="1"/>
            <a:endParaRPr lang="en-US" sz="1900" dirty="0"/>
          </a:p>
          <a:p>
            <a:pPr lvl="1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Objective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3.  Enhance Knowledge Sharing.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900" dirty="0" smtClean="0"/>
              <a:t> </a:t>
            </a:r>
          </a:p>
          <a:p>
            <a:pPr lvl="1"/>
            <a:r>
              <a:rPr lang="en-US" sz="1900" dirty="0" smtClean="0">
                <a:solidFill>
                  <a:srgbClr val="00B050"/>
                </a:solidFill>
              </a:rPr>
              <a:t>Objective </a:t>
            </a:r>
            <a:r>
              <a:rPr lang="en-US" sz="1900" dirty="0">
                <a:solidFill>
                  <a:srgbClr val="00B050"/>
                </a:solidFill>
              </a:rPr>
              <a:t>4.  Maintain and Improve Tools and Materials.   </a:t>
            </a:r>
            <a:endParaRPr lang="en-US" sz="1900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1900" dirty="0"/>
              <a:t> </a:t>
            </a:r>
          </a:p>
          <a:p>
            <a:pPr lvl="1"/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Objective 5.  Institutionalize and Strengthen the Network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CCNet organized?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508"/>
            <a:ext cx="8229600" cy="50299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Organization/Structure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Partners (4)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B050"/>
                </a:solidFill>
              </a:rPr>
              <a:t>Franchises (14)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Coaches (400+)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B050"/>
                </a:solidFill>
              </a:rPr>
              <a:t>“Affiliated members” coach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organizations (100+)</a:t>
            </a:r>
            <a:r>
              <a:rPr lang="en-US" sz="1900" i="1" dirty="0" smtClean="0">
                <a:solidFill>
                  <a:srgbClr val="00B050"/>
                </a:solidFill>
              </a:rPr>
              <a:t>  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Governance</a:t>
            </a:r>
            <a:endParaRPr lang="en-US" u="sng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Board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composition: Partners, Franchise Leads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Planning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Strategic plans – 2009-12; 2013-16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Annual Coordination Team Workplans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Annual Individual Franchise Workplans</a:t>
            </a:r>
          </a:p>
        </p:txBody>
      </p:sp>
    </p:spTree>
    <p:extLst>
      <p:ext uri="{BB962C8B-B14F-4D97-AF65-F5344CB8AC3E}">
        <p14:creationId xmlns:p14="http://schemas.microsoft.com/office/powerpoint/2010/main" val="25388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CCNet organized?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4508"/>
            <a:ext cx="8229600" cy="50299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Franchises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+ Teaching </a:t>
            </a:r>
            <a:r>
              <a:rPr lang="en-US" dirty="0"/>
              <a:t>Adaptive Management </a:t>
            </a:r>
            <a:r>
              <a:rPr lang="en-US" dirty="0" smtClean="0"/>
              <a:t>Network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Franchises drive the coach trainings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Some have their own workplans, websites, coach rallies, meetings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Try to adhere to a set of ‘Franchise Best Practices’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Future: Middle East, Indochina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08" y="1229408"/>
            <a:ext cx="5453054" cy="27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CCNet organized?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060"/>
            <a:ext cx="8229600" cy="5029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Coaches</a:t>
            </a:r>
          </a:p>
          <a:p>
            <a:r>
              <a:rPr lang="en-US" sz="2000" dirty="0" smtClean="0"/>
              <a:t>Who CCNet is built to serve – trained and experienced practitioners who can lead planning and implementation teams in the Open Standards</a:t>
            </a:r>
          </a:p>
          <a:p>
            <a:r>
              <a:rPr lang="en-US" sz="2000" dirty="0" smtClean="0"/>
              <a:t>Growing in numbers, organizations, geographies</a:t>
            </a:r>
          </a:p>
          <a:p>
            <a:r>
              <a:rPr lang="en-US" sz="2000" dirty="0"/>
              <a:t>A significant number of </a:t>
            </a:r>
            <a:r>
              <a:rPr lang="en-US" sz="2000" dirty="0" smtClean="0"/>
              <a:t>coaches - 35% - </a:t>
            </a:r>
            <a:r>
              <a:rPr lang="en-US" sz="2000" dirty="0"/>
              <a:t>are from smaller, non-partner </a:t>
            </a:r>
            <a:r>
              <a:rPr lang="en-US" sz="2000" dirty="0" smtClean="0"/>
              <a:t>organizations</a:t>
            </a:r>
            <a:endParaRPr lang="en-US" b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28058"/>
              </p:ext>
            </p:extLst>
          </p:nvPr>
        </p:nvGraphicFramePr>
        <p:xfrm>
          <a:off x="1189038" y="3607229"/>
          <a:ext cx="818832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4" imgW="6413500" imgH="1244600" progId="Word.Document.12">
                  <p:embed/>
                </p:oleObj>
              </mc:Choice>
              <mc:Fallback>
                <p:oleObj name="Document" r:id="rId4" imgW="64135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9038" y="3607229"/>
                        <a:ext cx="8188325" cy="158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hart 6" title="Trained coaches"/>
          <p:cNvGraphicFramePr/>
          <p:nvPr>
            <p:extLst>
              <p:ext uri="{D42A27DB-BD31-4B8C-83A1-F6EECF244321}">
                <p14:modId xmlns:p14="http://schemas.microsoft.com/office/powerpoint/2010/main" val="2586364848"/>
              </p:ext>
            </p:extLst>
          </p:nvPr>
        </p:nvGraphicFramePr>
        <p:xfrm>
          <a:off x="1269369" y="5152566"/>
          <a:ext cx="1762125" cy="117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 title="Trained coaches"/>
          <p:cNvGraphicFramePr/>
          <p:nvPr>
            <p:extLst>
              <p:ext uri="{D42A27DB-BD31-4B8C-83A1-F6EECF244321}">
                <p14:modId xmlns:p14="http://schemas.microsoft.com/office/powerpoint/2010/main" val="3910622561"/>
              </p:ext>
            </p:extLst>
          </p:nvPr>
        </p:nvGraphicFramePr>
        <p:xfrm>
          <a:off x="3560070" y="5130495"/>
          <a:ext cx="1750060" cy="117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 title="Trained coaches"/>
          <p:cNvGraphicFramePr/>
          <p:nvPr>
            <p:extLst>
              <p:ext uri="{D42A27DB-BD31-4B8C-83A1-F6EECF244321}">
                <p14:modId xmlns:p14="http://schemas.microsoft.com/office/powerpoint/2010/main" val="1441874721"/>
              </p:ext>
            </p:extLst>
          </p:nvPr>
        </p:nvGraphicFramePr>
        <p:xfrm>
          <a:off x="5818589" y="5130495"/>
          <a:ext cx="1803400" cy="1176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0167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hat are ​CCNet's </a:t>
            </a:r>
            <a:r>
              <a:rPr lang="en-US" dirty="0"/>
              <a:t>C</a:t>
            </a:r>
            <a:r>
              <a:rPr lang="en-US" dirty="0" smtClean="0"/>
              <a:t>ore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22" y="1364507"/>
            <a:ext cx="8868578" cy="5322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Coach Trainings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Designed to teach practitioners to lead others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Supported by an extensive &amp; detailed Coach Notebook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Trainings and Coach Notebook in Spanish, French, Portuguese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Desire – hold trainings in each franchise almost annually as needed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05" y="1737402"/>
            <a:ext cx="1305499" cy="1740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667324"/>
              </p:ext>
            </p:extLst>
          </p:nvPr>
        </p:nvGraphicFramePr>
        <p:xfrm>
          <a:off x="2168643" y="2765234"/>
          <a:ext cx="4319732" cy="279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70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7006</TotalTime>
  <Words>891</Words>
  <Application>Microsoft Office PowerPoint</Application>
  <PresentationFormat>On-screen Show (4:3)</PresentationFormat>
  <Paragraphs>188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Office Theme</vt:lpstr>
      <vt:lpstr>Document</vt:lpstr>
      <vt:lpstr>What is the problem CCNet is trying to solve?</vt:lpstr>
      <vt:lpstr>What opportunities needed to be addressed?</vt:lpstr>
      <vt:lpstr>What is CCNet’s theory of change?</vt:lpstr>
      <vt:lpstr>Overview of strategy logic</vt:lpstr>
      <vt:lpstr>What is CCNet’s Core Business</vt:lpstr>
      <vt:lpstr>How is CCNet organized?</vt:lpstr>
      <vt:lpstr>How is CCNet organized?</vt:lpstr>
      <vt:lpstr>How is CCNet organized?</vt:lpstr>
      <vt:lpstr>What are ​CCNet's Core Products</vt:lpstr>
      <vt:lpstr>What are ​CCNet's Core Products</vt:lpstr>
      <vt:lpstr>What are ​CCNet's Core Products</vt:lpstr>
      <vt:lpstr>FY 2015 CCNet Work Plan</vt:lpstr>
      <vt:lpstr>What are the challenges &amp; trends that influence our work? </vt:lpstr>
      <vt:lpstr>What is CMP-CCNet’s Operational Relationship?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Northrup</dc:creator>
  <cp:lastModifiedBy>Windows User</cp:lastModifiedBy>
  <cp:revision>157</cp:revision>
  <cp:lastPrinted>2014-05-09T17:39:09Z</cp:lastPrinted>
  <dcterms:created xsi:type="dcterms:W3CDTF">2014-05-05T15:07:48Z</dcterms:created>
  <dcterms:modified xsi:type="dcterms:W3CDTF">2014-10-06T00:47:02Z</dcterms:modified>
</cp:coreProperties>
</file>