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9"/>
  </p:notesMasterIdLst>
  <p:sldIdLst>
    <p:sldId id="293" r:id="rId3"/>
    <p:sldId id="298" r:id="rId4"/>
    <p:sldId id="292" r:id="rId5"/>
    <p:sldId id="290" r:id="rId6"/>
    <p:sldId id="267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431" autoAdjust="0"/>
  </p:normalViewPr>
  <p:slideViewPr>
    <p:cSldViewPr>
      <p:cViewPr>
        <p:scale>
          <a:sx n="80" d="100"/>
          <a:sy n="80" d="100"/>
        </p:scale>
        <p:origin x="-12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09A41-B931-40C4-A5D3-460ED5D91D29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022E-B08A-4BA7-BB7B-06436F4A1B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56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f 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509-EBD7-4C5B-85FE-9E18BE92AA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71775" y="692150"/>
            <a:ext cx="6121400" cy="540067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07950" y="692150"/>
            <a:ext cx="2376488" cy="2304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Topic of this slide here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ef 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509-EBD7-4C5B-85FE-9E18BE92AA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71775" y="692150"/>
            <a:ext cx="6121400" cy="540067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07950" y="692150"/>
            <a:ext cx="2376488" cy="2304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Topic of this slide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0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888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B39C509-EBD7-4C5B-85FE-9E18BE92AA9B}" type="slidenum">
              <a:rPr lang="en-GB" smtClean="0"/>
              <a:pPr/>
              <a:t>‹#›</a:t>
            </a:fld>
            <a:endParaRPr lang="en-GB" dirty="0" smtClean="0"/>
          </a:p>
        </p:txBody>
      </p:sp>
      <p:pic>
        <p:nvPicPr>
          <p:cNvPr id="7" name="Picture 6" descr="nefC-logo compress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5949280"/>
            <a:ext cx="936104" cy="73406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71800" y="179348"/>
            <a:ext cx="6120680" cy="3600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Value</a:t>
            </a:r>
            <a:r>
              <a:rPr lang="en-GB" baseline="0" dirty="0" smtClean="0">
                <a:latin typeface="Arial" pitchFamily="34" charset="0"/>
                <a:cs typeface="Arial" pitchFamily="34" charset="0"/>
              </a:rPr>
              <a:t> for Money in practice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79348"/>
            <a:ext cx="2483768" cy="3600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WWF</a:t>
            </a:r>
            <a:r>
              <a:rPr lang="en-GB" baseline="0" dirty="0" smtClean="0">
                <a:latin typeface="Arial" pitchFamily="34" charset="0"/>
                <a:cs typeface="Arial" pitchFamily="34" charset="0"/>
              </a:rPr>
              <a:t> UK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771800" y="6237312"/>
            <a:ext cx="612068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livier.vardakoulias\Desktop\download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949280"/>
            <a:ext cx="1385901" cy="76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269D-F6D9-4D3E-93BD-D48DC96B9E1B}" type="datetimeFigureOut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08/10/2014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91F8-8702-4955-A597-D981451BC315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509-EBD7-4C5B-85FE-9E18BE92AA9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51520" y="404664"/>
            <a:ext cx="2519834" cy="2592288"/>
          </a:xfrm>
        </p:spPr>
        <p:txBody>
          <a:bodyPr/>
          <a:lstStyle/>
          <a:p>
            <a:r>
              <a:rPr lang="en-GB" b="1" dirty="0" smtClean="0"/>
              <a:t>Value for Money</a:t>
            </a:r>
            <a:endParaRPr lang="en-GB" b="1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226681" y="2620740"/>
            <a:ext cx="1383811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Money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255256" y="4163790"/>
            <a:ext cx="1383811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Environment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28270" y="3385915"/>
            <a:ext cx="1383810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People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791230" y="3385915"/>
            <a:ext cx="1383810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Inputs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683530" y="3371627"/>
            <a:ext cx="1383810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Outputs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954772" y="1731741"/>
            <a:ext cx="1830675" cy="723276"/>
          </a:xfrm>
          <a:prstGeom prst="flowChartAlternateProcess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 fontScale="92500" lnSpcReduction="1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Resources /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Investment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953799" y="1744441"/>
            <a:ext cx="1830675" cy="723276"/>
          </a:xfrm>
          <a:prstGeom prst="flowChartAlternateProcess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  <a:alpha val="21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Service &amp; Wider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Outcomes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180947" y="2620740"/>
            <a:ext cx="1383810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  <a:alpha val="21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Economic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6207933" y="4163790"/>
            <a:ext cx="1443583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  <a:alpha val="21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Environmental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6180947" y="3385915"/>
            <a:ext cx="1383810" cy="663674"/>
          </a:xfrm>
          <a:prstGeom prst="flowChartTerminator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  <a:alpha val="21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90000" tIns="45000" rIns="90000" bIns="45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kern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Social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2969029" y="1196752"/>
            <a:ext cx="2681214" cy="1279023"/>
          </a:xfrm>
          <a:prstGeom prst="roundRect">
            <a:avLst>
              <a:gd name="adj" fmla="val 106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08000" tIns="63000" rIns="108000" bIns="63000" anchor="ctr" anchorCtr="1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9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Measurement is often focused here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967441" y="4244752"/>
            <a:ext cx="2681215" cy="1159819"/>
          </a:xfrm>
          <a:prstGeom prst="roundRect">
            <a:avLst>
              <a:gd name="adj" fmla="val 106"/>
            </a:avLst>
          </a:prstGeom>
          <a:solidFill>
            <a:srgbClr val="1F497D">
              <a:lumMod val="75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08000" tIns="63000" rIns="108000" bIns="63000"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900" kern="0" dirty="0">
                <a:solidFill>
                  <a:sysClr val="window" lastClr="FFFFFF">
                    <a:lumMod val="95000"/>
                  </a:sysClr>
                </a:solidFill>
                <a:latin typeface="Arial" pitchFamily="34" charset="0"/>
                <a:cs typeface="Arial" pitchFamily="34" charset="0"/>
              </a:rPr>
              <a:t>Determining social value requires evidence of this relationship</a:t>
            </a:r>
          </a:p>
        </p:txBody>
      </p:sp>
      <p:sp>
        <p:nvSpPr>
          <p:cNvPr id="17" name="Curved Up Arrow 16"/>
          <p:cNvSpPr>
            <a:spLocks noChangeArrowheads="1"/>
          </p:cNvSpPr>
          <p:nvPr/>
        </p:nvSpPr>
        <p:spPr bwMode="auto">
          <a:xfrm>
            <a:off x="1890256" y="4949825"/>
            <a:ext cx="5370512" cy="995363"/>
          </a:xfrm>
          <a:prstGeom prst="curvedUpArrow">
            <a:avLst>
              <a:gd name="adj1" fmla="val 63698"/>
              <a:gd name="adj2" fmla="val 123403"/>
              <a:gd name="adj3" fmla="val 44417"/>
            </a:avLst>
          </a:prstGeom>
          <a:solidFill>
            <a:srgbClr val="00206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>
                  <a:lumMod val="9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urved Down Arrow 17"/>
          <p:cNvSpPr>
            <a:spLocks noChangeArrowheads="1"/>
          </p:cNvSpPr>
          <p:nvPr/>
        </p:nvSpPr>
        <p:spPr bwMode="auto">
          <a:xfrm>
            <a:off x="3357106" y="2674938"/>
            <a:ext cx="2068512" cy="574675"/>
          </a:xfrm>
          <a:prstGeom prst="curvedDownArrow">
            <a:avLst>
              <a:gd name="adj1" fmla="val 93604"/>
              <a:gd name="adj2" fmla="val 145024"/>
              <a:gd name="adj3" fmla="val 41324"/>
            </a:avLst>
          </a:prstGeom>
          <a:solidFill>
            <a:srgbClr val="6699FF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>
                  <a:lumMod val="9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5400000">
            <a:off x="6106577" y="3091298"/>
            <a:ext cx="4062651" cy="463137"/>
          </a:xfrm>
          <a:prstGeom prst="rect">
            <a:avLst/>
          </a:prstGeom>
          <a:noFill/>
        </p:spPr>
        <p:txBody>
          <a:bodyPr vert="vert270" anchor="ctr">
            <a:spAutoFit/>
          </a:bodyPr>
          <a:lstStyle/>
          <a:p>
            <a:pPr algn="ctr">
              <a:defRPr/>
            </a:pPr>
            <a:r>
              <a:rPr lang="en-GB" sz="3600" b="1" dirty="0"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QUALITY </a:t>
            </a:r>
            <a:endParaRPr lang="en-US" sz="3600" b="1" dirty="0"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5863530" y="1317738"/>
            <a:ext cx="3028950" cy="4038600"/>
          </a:xfrm>
          <a:prstGeom prst="roundRect">
            <a:avLst>
              <a:gd name="adj" fmla="val 35088"/>
            </a:avLst>
          </a:prstGeom>
          <a:noFill/>
          <a:ln w="38100" algn="ctr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1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509-EBD7-4C5B-85FE-9E18BE92AA9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71775" y="692150"/>
            <a:ext cx="6121400" cy="554516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Definition: </a:t>
            </a:r>
            <a:r>
              <a:rPr lang="en-GB" dirty="0"/>
              <a:t>at a very basic level, additionality is about measuring </a:t>
            </a:r>
            <a:r>
              <a:rPr lang="en-GB" b="1" i="1" dirty="0"/>
              <a:t>net</a:t>
            </a:r>
            <a:r>
              <a:rPr lang="en-GB" dirty="0"/>
              <a:t>, rather than gross, </a:t>
            </a:r>
            <a:r>
              <a:rPr lang="en-GB" b="1" i="1" dirty="0"/>
              <a:t>impacts. </a:t>
            </a:r>
            <a:r>
              <a:rPr lang="en-GB" dirty="0"/>
              <a:t>In other terms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can also entail capturing so-called “positive </a:t>
            </a:r>
            <a:r>
              <a:rPr lang="en-GB" i="1" dirty="0" smtClean="0"/>
              <a:t>knock-on</a:t>
            </a:r>
            <a:r>
              <a:rPr lang="en-GB" dirty="0" smtClean="0"/>
              <a:t> outcomes and impacts”. 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It’s challenging e.g. capturing “additionality”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51520" y="1628800"/>
            <a:ext cx="8712967" cy="3312368"/>
            <a:chOff x="441325" y="2334543"/>
            <a:chExt cx="8162925" cy="3614737"/>
          </a:xfrm>
        </p:grpSpPr>
        <p:cxnSp>
          <p:nvCxnSpPr>
            <p:cNvPr id="7" name="Straight Connector 29"/>
            <p:cNvCxnSpPr>
              <a:cxnSpLocks noChangeShapeType="1"/>
            </p:cNvCxnSpPr>
            <p:nvPr/>
          </p:nvCxnSpPr>
          <p:spPr bwMode="auto">
            <a:xfrm flipV="1">
              <a:off x="2862263" y="2839368"/>
              <a:ext cx="838200" cy="13287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35"/>
            <p:cNvCxnSpPr>
              <a:cxnSpLocks noChangeShapeType="1"/>
            </p:cNvCxnSpPr>
            <p:nvPr/>
          </p:nvCxnSpPr>
          <p:spPr bwMode="auto">
            <a:xfrm flipH="1">
              <a:off x="2890838" y="4145880"/>
              <a:ext cx="80962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31"/>
            <p:cNvCxnSpPr>
              <a:cxnSpLocks noChangeShapeType="1"/>
            </p:cNvCxnSpPr>
            <p:nvPr/>
          </p:nvCxnSpPr>
          <p:spPr bwMode="auto">
            <a:xfrm>
              <a:off x="2852738" y="4156993"/>
              <a:ext cx="858837" cy="131762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4"/>
            <p:cNvCxnSpPr>
              <a:cxnSpLocks noChangeShapeType="1"/>
            </p:cNvCxnSpPr>
            <p:nvPr/>
          </p:nvCxnSpPr>
          <p:spPr bwMode="auto">
            <a:xfrm flipH="1">
              <a:off x="5724525" y="4091905"/>
              <a:ext cx="839788" cy="13922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39"/>
            <p:cNvCxnSpPr>
              <a:cxnSpLocks noChangeShapeType="1"/>
            </p:cNvCxnSpPr>
            <p:nvPr/>
          </p:nvCxnSpPr>
          <p:spPr bwMode="auto">
            <a:xfrm flipH="1">
              <a:off x="5724525" y="4103018"/>
              <a:ext cx="839788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37"/>
            <p:cNvCxnSpPr>
              <a:cxnSpLocks noChangeShapeType="1"/>
            </p:cNvCxnSpPr>
            <p:nvPr/>
          </p:nvCxnSpPr>
          <p:spPr bwMode="auto">
            <a:xfrm>
              <a:off x="5700713" y="2793330"/>
              <a:ext cx="866775" cy="1309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2"/>
            <p:cNvSpPr/>
            <p:nvPr/>
          </p:nvSpPr>
          <p:spPr>
            <a:xfrm>
              <a:off x="441325" y="3501355"/>
              <a:ext cx="2411413" cy="1258888"/>
            </a:xfrm>
            <a:custGeom>
              <a:avLst/>
              <a:gdLst>
                <a:gd name="connsiteX0" fmla="*/ 0 w 2411476"/>
                <a:gd name="connsiteY0" fmla="*/ 125770 h 1257701"/>
                <a:gd name="connsiteX1" fmla="*/ 36837 w 2411476"/>
                <a:gd name="connsiteY1" fmla="*/ 36837 h 1257701"/>
                <a:gd name="connsiteX2" fmla="*/ 125770 w 2411476"/>
                <a:gd name="connsiteY2" fmla="*/ 0 h 1257701"/>
                <a:gd name="connsiteX3" fmla="*/ 2285706 w 2411476"/>
                <a:gd name="connsiteY3" fmla="*/ 0 h 1257701"/>
                <a:gd name="connsiteX4" fmla="*/ 2374639 w 2411476"/>
                <a:gd name="connsiteY4" fmla="*/ 36837 h 1257701"/>
                <a:gd name="connsiteX5" fmla="*/ 2411476 w 2411476"/>
                <a:gd name="connsiteY5" fmla="*/ 125770 h 1257701"/>
                <a:gd name="connsiteX6" fmla="*/ 2411476 w 2411476"/>
                <a:gd name="connsiteY6" fmla="*/ 1131931 h 1257701"/>
                <a:gd name="connsiteX7" fmla="*/ 2374639 w 2411476"/>
                <a:gd name="connsiteY7" fmla="*/ 1220864 h 1257701"/>
                <a:gd name="connsiteX8" fmla="*/ 2285706 w 2411476"/>
                <a:gd name="connsiteY8" fmla="*/ 1257701 h 1257701"/>
                <a:gd name="connsiteX9" fmla="*/ 125770 w 2411476"/>
                <a:gd name="connsiteY9" fmla="*/ 1257701 h 1257701"/>
                <a:gd name="connsiteX10" fmla="*/ 36837 w 2411476"/>
                <a:gd name="connsiteY10" fmla="*/ 1220864 h 1257701"/>
                <a:gd name="connsiteX11" fmla="*/ 0 w 2411476"/>
                <a:gd name="connsiteY11" fmla="*/ 1131931 h 1257701"/>
                <a:gd name="connsiteX12" fmla="*/ 0 w 2411476"/>
                <a:gd name="connsiteY12" fmla="*/ 125770 h 12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76" h="1257701">
                  <a:moveTo>
                    <a:pt x="0" y="125770"/>
                  </a:moveTo>
                  <a:cubicBezTo>
                    <a:pt x="0" y="92414"/>
                    <a:pt x="13251" y="60424"/>
                    <a:pt x="36837" y="36837"/>
                  </a:cubicBezTo>
                  <a:cubicBezTo>
                    <a:pt x="60423" y="13251"/>
                    <a:pt x="92414" y="0"/>
                    <a:pt x="125770" y="0"/>
                  </a:cubicBezTo>
                  <a:lnTo>
                    <a:pt x="2285706" y="0"/>
                  </a:lnTo>
                  <a:cubicBezTo>
                    <a:pt x="2319062" y="0"/>
                    <a:pt x="2351052" y="13251"/>
                    <a:pt x="2374639" y="36837"/>
                  </a:cubicBezTo>
                  <a:cubicBezTo>
                    <a:pt x="2398225" y="60423"/>
                    <a:pt x="2411476" y="92414"/>
                    <a:pt x="2411476" y="125770"/>
                  </a:cubicBezTo>
                  <a:lnTo>
                    <a:pt x="2411476" y="1131931"/>
                  </a:lnTo>
                  <a:cubicBezTo>
                    <a:pt x="2411476" y="1165287"/>
                    <a:pt x="2398225" y="1197277"/>
                    <a:pt x="2374639" y="1220864"/>
                  </a:cubicBezTo>
                  <a:cubicBezTo>
                    <a:pt x="2351053" y="1244450"/>
                    <a:pt x="2319062" y="1257701"/>
                    <a:pt x="2285706" y="1257701"/>
                  </a:cubicBezTo>
                  <a:lnTo>
                    <a:pt x="125770" y="1257701"/>
                  </a:lnTo>
                  <a:cubicBezTo>
                    <a:pt x="92414" y="1257701"/>
                    <a:pt x="60424" y="1244450"/>
                    <a:pt x="36837" y="1220864"/>
                  </a:cubicBezTo>
                  <a:cubicBezTo>
                    <a:pt x="13251" y="1197278"/>
                    <a:pt x="0" y="1165287"/>
                    <a:pt x="0" y="1131931"/>
                  </a:cubicBezTo>
                  <a:lnTo>
                    <a:pt x="0" y="12577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52712" tIns="52712" rIns="52712" bIns="52712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Outcome</a:t>
              </a:r>
              <a:endPara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02050" y="2334543"/>
              <a:ext cx="2044700" cy="1022350"/>
            </a:xfrm>
            <a:custGeom>
              <a:avLst/>
              <a:gdLst>
                <a:gd name="connsiteX0" fmla="*/ 0 w 2045791"/>
                <a:gd name="connsiteY0" fmla="*/ 102290 h 1022895"/>
                <a:gd name="connsiteX1" fmla="*/ 29960 w 2045791"/>
                <a:gd name="connsiteY1" fmla="*/ 29960 h 1022895"/>
                <a:gd name="connsiteX2" fmla="*/ 102290 w 2045791"/>
                <a:gd name="connsiteY2" fmla="*/ 0 h 1022895"/>
                <a:gd name="connsiteX3" fmla="*/ 1943501 w 2045791"/>
                <a:gd name="connsiteY3" fmla="*/ 0 h 1022895"/>
                <a:gd name="connsiteX4" fmla="*/ 2015831 w 2045791"/>
                <a:gd name="connsiteY4" fmla="*/ 29960 h 1022895"/>
                <a:gd name="connsiteX5" fmla="*/ 2045791 w 2045791"/>
                <a:gd name="connsiteY5" fmla="*/ 102290 h 1022895"/>
                <a:gd name="connsiteX6" fmla="*/ 2045791 w 2045791"/>
                <a:gd name="connsiteY6" fmla="*/ 920605 h 1022895"/>
                <a:gd name="connsiteX7" fmla="*/ 2015831 w 2045791"/>
                <a:gd name="connsiteY7" fmla="*/ 992935 h 1022895"/>
                <a:gd name="connsiteX8" fmla="*/ 1943501 w 2045791"/>
                <a:gd name="connsiteY8" fmla="*/ 1022895 h 1022895"/>
                <a:gd name="connsiteX9" fmla="*/ 102290 w 2045791"/>
                <a:gd name="connsiteY9" fmla="*/ 1022895 h 1022895"/>
                <a:gd name="connsiteX10" fmla="*/ 29960 w 2045791"/>
                <a:gd name="connsiteY10" fmla="*/ 992935 h 1022895"/>
                <a:gd name="connsiteX11" fmla="*/ 0 w 2045791"/>
                <a:gd name="connsiteY11" fmla="*/ 920605 h 1022895"/>
                <a:gd name="connsiteX12" fmla="*/ 0 w 2045791"/>
                <a:gd name="connsiteY12" fmla="*/ 102290 h 102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45791" h="1022895">
                  <a:moveTo>
                    <a:pt x="0" y="102290"/>
                  </a:moveTo>
                  <a:cubicBezTo>
                    <a:pt x="0" y="75161"/>
                    <a:pt x="10777" y="49143"/>
                    <a:pt x="29960" y="29960"/>
                  </a:cubicBezTo>
                  <a:cubicBezTo>
                    <a:pt x="49143" y="10777"/>
                    <a:pt x="75161" y="0"/>
                    <a:pt x="102290" y="0"/>
                  </a:cubicBezTo>
                  <a:lnTo>
                    <a:pt x="1943501" y="0"/>
                  </a:lnTo>
                  <a:cubicBezTo>
                    <a:pt x="1970630" y="0"/>
                    <a:pt x="1996648" y="10777"/>
                    <a:pt x="2015831" y="29960"/>
                  </a:cubicBezTo>
                  <a:cubicBezTo>
                    <a:pt x="2035014" y="49143"/>
                    <a:pt x="2045791" y="75161"/>
                    <a:pt x="2045791" y="102290"/>
                  </a:cubicBezTo>
                  <a:lnTo>
                    <a:pt x="2045791" y="920605"/>
                  </a:lnTo>
                  <a:cubicBezTo>
                    <a:pt x="2045791" y="947734"/>
                    <a:pt x="2035014" y="973752"/>
                    <a:pt x="2015831" y="992935"/>
                  </a:cubicBezTo>
                  <a:cubicBezTo>
                    <a:pt x="1996648" y="1012118"/>
                    <a:pt x="1970630" y="1022895"/>
                    <a:pt x="1943501" y="1022895"/>
                  </a:cubicBezTo>
                  <a:lnTo>
                    <a:pt x="102290" y="1022895"/>
                  </a:lnTo>
                  <a:cubicBezTo>
                    <a:pt x="75161" y="1022895"/>
                    <a:pt x="49143" y="1012118"/>
                    <a:pt x="29960" y="992935"/>
                  </a:cubicBezTo>
                  <a:cubicBezTo>
                    <a:pt x="10777" y="973752"/>
                    <a:pt x="0" y="947734"/>
                    <a:pt x="0" y="920605"/>
                  </a:cubicBezTo>
                  <a:lnTo>
                    <a:pt x="0" y="10229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45835" tIns="45835" rIns="45835" bIns="4583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Counter-factual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90938" y="3618830"/>
              <a:ext cx="2044700" cy="1023938"/>
            </a:xfrm>
            <a:custGeom>
              <a:avLst/>
              <a:gdLst>
                <a:gd name="connsiteX0" fmla="*/ 0 w 2045791"/>
                <a:gd name="connsiteY0" fmla="*/ 102290 h 1022895"/>
                <a:gd name="connsiteX1" fmla="*/ 29960 w 2045791"/>
                <a:gd name="connsiteY1" fmla="*/ 29960 h 1022895"/>
                <a:gd name="connsiteX2" fmla="*/ 102290 w 2045791"/>
                <a:gd name="connsiteY2" fmla="*/ 0 h 1022895"/>
                <a:gd name="connsiteX3" fmla="*/ 1943501 w 2045791"/>
                <a:gd name="connsiteY3" fmla="*/ 0 h 1022895"/>
                <a:gd name="connsiteX4" fmla="*/ 2015831 w 2045791"/>
                <a:gd name="connsiteY4" fmla="*/ 29960 h 1022895"/>
                <a:gd name="connsiteX5" fmla="*/ 2045791 w 2045791"/>
                <a:gd name="connsiteY5" fmla="*/ 102290 h 1022895"/>
                <a:gd name="connsiteX6" fmla="*/ 2045791 w 2045791"/>
                <a:gd name="connsiteY6" fmla="*/ 920605 h 1022895"/>
                <a:gd name="connsiteX7" fmla="*/ 2015831 w 2045791"/>
                <a:gd name="connsiteY7" fmla="*/ 992935 h 1022895"/>
                <a:gd name="connsiteX8" fmla="*/ 1943501 w 2045791"/>
                <a:gd name="connsiteY8" fmla="*/ 1022895 h 1022895"/>
                <a:gd name="connsiteX9" fmla="*/ 102290 w 2045791"/>
                <a:gd name="connsiteY9" fmla="*/ 1022895 h 1022895"/>
                <a:gd name="connsiteX10" fmla="*/ 29960 w 2045791"/>
                <a:gd name="connsiteY10" fmla="*/ 992935 h 1022895"/>
                <a:gd name="connsiteX11" fmla="*/ 0 w 2045791"/>
                <a:gd name="connsiteY11" fmla="*/ 920605 h 1022895"/>
                <a:gd name="connsiteX12" fmla="*/ 0 w 2045791"/>
                <a:gd name="connsiteY12" fmla="*/ 102290 h 102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45791" h="1022895">
                  <a:moveTo>
                    <a:pt x="0" y="102290"/>
                  </a:moveTo>
                  <a:cubicBezTo>
                    <a:pt x="0" y="75161"/>
                    <a:pt x="10777" y="49143"/>
                    <a:pt x="29960" y="29960"/>
                  </a:cubicBezTo>
                  <a:cubicBezTo>
                    <a:pt x="49143" y="10777"/>
                    <a:pt x="75161" y="0"/>
                    <a:pt x="102290" y="0"/>
                  </a:cubicBezTo>
                  <a:lnTo>
                    <a:pt x="1943501" y="0"/>
                  </a:lnTo>
                  <a:cubicBezTo>
                    <a:pt x="1970630" y="0"/>
                    <a:pt x="1996648" y="10777"/>
                    <a:pt x="2015831" y="29960"/>
                  </a:cubicBezTo>
                  <a:cubicBezTo>
                    <a:pt x="2035014" y="49143"/>
                    <a:pt x="2045791" y="75161"/>
                    <a:pt x="2045791" y="102290"/>
                  </a:cubicBezTo>
                  <a:lnTo>
                    <a:pt x="2045791" y="920605"/>
                  </a:lnTo>
                  <a:cubicBezTo>
                    <a:pt x="2045791" y="947734"/>
                    <a:pt x="2035014" y="973752"/>
                    <a:pt x="2015831" y="992935"/>
                  </a:cubicBezTo>
                  <a:cubicBezTo>
                    <a:pt x="1996648" y="1012118"/>
                    <a:pt x="1970630" y="1022895"/>
                    <a:pt x="1943501" y="1022895"/>
                  </a:cubicBezTo>
                  <a:lnTo>
                    <a:pt x="102290" y="1022895"/>
                  </a:lnTo>
                  <a:cubicBezTo>
                    <a:pt x="75161" y="1022895"/>
                    <a:pt x="49143" y="1012118"/>
                    <a:pt x="29960" y="992935"/>
                  </a:cubicBezTo>
                  <a:cubicBezTo>
                    <a:pt x="10777" y="973752"/>
                    <a:pt x="0" y="947734"/>
                    <a:pt x="0" y="920605"/>
                  </a:cubicBezTo>
                  <a:lnTo>
                    <a:pt x="0" y="10229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45835" tIns="45835" rIns="45835" bIns="4583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Contribution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90938" y="4926930"/>
              <a:ext cx="2044700" cy="1022350"/>
            </a:xfrm>
            <a:custGeom>
              <a:avLst/>
              <a:gdLst>
                <a:gd name="connsiteX0" fmla="*/ 0 w 2045791"/>
                <a:gd name="connsiteY0" fmla="*/ 102290 h 1022895"/>
                <a:gd name="connsiteX1" fmla="*/ 29960 w 2045791"/>
                <a:gd name="connsiteY1" fmla="*/ 29960 h 1022895"/>
                <a:gd name="connsiteX2" fmla="*/ 102290 w 2045791"/>
                <a:gd name="connsiteY2" fmla="*/ 0 h 1022895"/>
                <a:gd name="connsiteX3" fmla="*/ 1943501 w 2045791"/>
                <a:gd name="connsiteY3" fmla="*/ 0 h 1022895"/>
                <a:gd name="connsiteX4" fmla="*/ 2015831 w 2045791"/>
                <a:gd name="connsiteY4" fmla="*/ 29960 h 1022895"/>
                <a:gd name="connsiteX5" fmla="*/ 2045791 w 2045791"/>
                <a:gd name="connsiteY5" fmla="*/ 102290 h 1022895"/>
                <a:gd name="connsiteX6" fmla="*/ 2045791 w 2045791"/>
                <a:gd name="connsiteY6" fmla="*/ 920605 h 1022895"/>
                <a:gd name="connsiteX7" fmla="*/ 2015831 w 2045791"/>
                <a:gd name="connsiteY7" fmla="*/ 992935 h 1022895"/>
                <a:gd name="connsiteX8" fmla="*/ 1943501 w 2045791"/>
                <a:gd name="connsiteY8" fmla="*/ 1022895 h 1022895"/>
                <a:gd name="connsiteX9" fmla="*/ 102290 w 2045791"/>
                <a:gd name="connsiteY9" fmla="*/ 1022895 h 1022895"/>
                <a:gd name="connsiteX10" fmla="*/ 29960 w 2045791"/>
                <a:gd name="connsiteY10" fmla="*/ 992935 h 1022895"/>
                <a:gd name="connsiteX11" fmla="*/ 0 w 2045791"/>
                <a:gd name="connsiteY11" fmla="*/ 920605 h 1022895"/>
                <a:gd name="connsiteX12" fmla="*/ 0 w 2045791"/>
                <a:gd name="connsiteY12" fmla="*/ 102290 h 102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45791" h="1022895">
                  <a:moveTo>
                    <a:pt x="0" y="102290"/>
                  </a:moveTo>
                  <a:cubicBezTo>
                    <a:pt x="0" y="75161"/>
                    <a:pt x="10777" y="49143"/>
                    <a:pt x="29960" y="29960"/>
                  </a:cubicBezTo>
                  <a:cubicBezTo>
                    <a:pt x="49143" y="10777"/>
                    <a:pt x="75161" y="0"/>
                    <a:pt x="102290" y="0"/>
                  </a:cubicBezTo>
                  <a:lnTo>
                    <a:pt x="1943501" y="0"/>
                  </a:lnTo>
                  <a:cubicBezTo>
                    <a:pt x="1970630" y="0"/>
                    <a:pt x="1996648" y="10777"/>
                    <a:pt x="2015831" y="29960"/>
                  </a:cubicBezTo>
                  <a:cubicBezTo>
                    <a:pt x="2035014" y="49143"/>
                    <a:pt x="2045791" y="75161"/>
                    <a:pt x="2045791" y="102290"/>
                  </a:cubicBezTo>
                  <a:lnTo>
                    <a:pt x="2045791" y="920605"/>
                  </a:lnTo>
                  <a:cubicBezTo>
                    <a:pt x="2045791" y="947734"/>
                    <a:pt x="2035014" y="973752"/>
                    <a:pt x="2015831" y="992935"/>
                  </a:cubicBezTo>
                  <a:cubicBezTo>
                    <a:pt x="1996648" y="1012118"/>
                    <a:pt x="1970630" y="1022895"/>
                    <a:pt x="1943501" y="1022895"/>
                  </a:cubicBezTo>
                  <a:lnTo>
                    <a:pt x="102290" y="1022895"/>
                  </a:lnTo>
                  <a:cubicBezTo>
                    <a:pt x="75161" y="1022895"/>
                    <a:pt x="49143" y="1012118"/>
                    <a:pt x="29960" y="992935"/>
                  </a:cubicBezTo>
                  <a:cubicBezTo>
                    <a:pt x="10777" y="973752"/>
                    <a:pt x="0" y="947734"/>
                    <a:pt x="0" y="920605"/>
                  </a:cubicBezTo>
                  <a:lnTo>
                    <a:pt x="0" y="10229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45835" tIns="45835" rIns="45835" bIns="4583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Displacement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57963" y="3501355"/>
              <a:ext cx="2046287" cy="1258888"/>
            </a:xfrm>
            <a:custGeom>
              <a:avLst/>
              <a:gdLst>
                <a:gd name="connsiteX0" fmla="*/ 0 w 2045791"/>
                <a:gd name="connsiteY0" fmla="*/ 125770 h 1257701"/>
                <a:gd name="connsiteX1" fmla="*/ 36837 w 2045791"/>
                <a:gd name="connsiteY1" fmla="*/ 36837 h 1257701"/>
                <a:gd name="connsiteX2" fmla="*/ 125770 w 2045791"/>
                <a:gd name="connsiteY2" fmla="*/ 0 h 1257701"/>
                <a:gd name="connsiteX3" fmla="*/ 1920021 w 2045791"/>
                <a:gd name="connsiteY3" fmla="*/ 0 h 1257701"/>
                <a:gd name="connsiteX4" fmla="*/ 2008954 w 2045791"/>
                <a:gd name="connsiteY4" fmla="*/ 36837 h 1257701"/>
                <a:gd name="connsiteX5" fmla="*/ 2045791 w 2045791"/>
                <a:gd name="connsiteY5" fmla="*/ 125770 h 1257701"/>
                <a:gd name="connsiteX6" fmla="*/ 2045791 w 2045791"/>
                <a:gd name="connsiteY6" fmla="*/ 1131931 h 1257701"/>
                <a:gd name="connsiteX7" fmla="*/ 2008954 w 2045791"/>
                <a:gd name="connsiteY7" fmla="*/ 1220864 h 1257701"/>
                <a:gd name="connsiteX8" fmla="*/ 1920021 w 2045791"/>
                <a:gd name="connsiteY8" fmla="*/ 1257701 h 1257701"/>
                <a:gd name="connsiteX9" fmla="*/ 125770 w 2045791"/>
                <a:gd name="connsiteY9" fmla="*/ 1257701 h 1257701"/>
                <a:gd name="connsiteX10" fmla="*/ 36837 w 2045791"/>
                <a:gd name="connsiteY10" fmla="*/ 1220864 h 1257701"/>
                <a:gd name="connsiteX11" fmla="*/ 0 w 2045791"/>
                <a:gd name="connsiteY11" fmla="*/ 1131931 h 1257701"/>
                <a:gd name="connsiteX12" fmla="*/ 0 w 2045791"/>
                <a:gd name="connsiteY12" fmla="*/ 125770 h 12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45791" h="1257701">
                  <a:moveTo>
                    <a:pt x="0" y="125770"/>
                  </a:moveTo>
                  <a:cubicBezTo>
                    <a:pt x="0" y="92414"/>
                    <a:pt x="13251" y="60424"/>
                    <a:pt x="36837" y="36837"/>
                  </a:cubicBezTo>
                  <a:cubicBezTo>
                    <a:pt x="60423" y="13251"/>
                    <a:pt x="92414" y="0"/>
                    <a:pt x="125770" y="0"/>
                  </a:cubicBezTo>
                  <a:lnTo>
                    <a:pt x="1920021" y="0"/>
                  </a:lnTo>
                  <a:cubicBezTo>
                    <a:pt x="1953377" y="0"/>
                    <a:pt x="1985367" y="13251"/>
                    <a:pt x="2008954" y="36837"/>
                  </a:cubicBezTo>
                  <a:cubicBezTo>
                    <a:pt x="2032540" y="60423"/>
                    <a:pt x="2045791" y="92414"/>
                    <a:pt x="2045791" y="125770"/>
                  </a:cubicBezTo>
                  <a:lnTo>
                    <a:pt x="2045791" y="1131931"/>
                  </a:lnTo>
                  <a:cubicBezTo>
                    <a:pt x="2045791" y="1165287"/>
                    <a:pt x="2032540" y="1197277"/>
                    <a:pt x="2008954" y="1220864"/>
                  </a:cubicBezTo>
                  <a:cubicBezTo>
                    <a:pt x="1985368" y="1244450"/>
                    <a:pt x="1953377" y="1257701"/>
                    <a:pt x="1920021" y="1257701"/>
                  </a:cubicBezTo>
                  <a:lnTo>
                    <a:pt x="125770" y="1257701"/>
                  </a:lnTo>
                  <a:cubicBezTo>
                    <a:pt x="92414" y="1257701"/>
                    <a:pt x="60424" y="1244450"/>
                    <a:pt x="36837" y="1220864"/>
                  </a:cubicBezTo>
                  <a:cubicBezTo>
                    <a:pt x="13251" y="1197278"/>
                    <a:pt x="0" y="1165287"/>
                    <a:pt x="0" y="1131931"/>
                  </a:cubicBezTo>
                  <a:lnTo>
                    <a:pt x="0" y="12577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52712" tIns="52712" rIns="52712" bIns="52712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Impact</a:t>
              </a:r>
              <a:endPara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744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Impetus for the work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5693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Internal Management/ Governance bodies</a:t>
            </a:r>
          </a:p>
          <a:p>
            <a:pPr lvl="1"/>
            <a:r>
              <a:rPr lang="en-US" dirty="0" smtClean="0"/>
              <a:t>Operations: interest in economy and efficiency </a:t>
            </a:r>
          </a:p>
          <a:p>
            <a:pPr lvl="1"/>
            <a:r>
              <a:rPr lang="en-US" dirty="0" err="1" smtClean="0"/>
              <a:t>Programmes</a:t>
            </a:r>
            <a:r>
              <a:rPr lang="en-US" dirty="0" smtClean="0"/>
              <a:t>: recognition of the complexity</a:t>
            </a:r>
          </a:p>
          <a:p>
            <a:r>
              <a:rPr lang="en-US" dirty="0" smtClean="0"/>
              <a:t>DFID PPA</a:t>
            </a:r>
          </a:p>
          <a:p>
            <a:pPr lvl="1"/>
            <a:r>
              <a:rPr lang="en-US" dirty="0" smtClean="0"/>
              <a:t>Pressure on use of public funds</a:t>
            </a:r>
          </a:p>
          <a:p>
            <a:pPr lvl="1"/>
            <a:r>
              <a:rPr lang="en-US" dirty="0" smtClean="0"/>
              <a:t>Economy, and Effectiveness ‘measures’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“If you don’t define value, someone else will do it for you.”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832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Approach - framings for Value for Money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859216" cy="45693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What is your </a:t>
            </a:r>
            <a:r>
              <a:rPr lang="en-US" b="1" i="1" dirty="0" err="1"/>
              <a:t>organisational</a:t>
            </a:r>
            <a:r>
              <a:rPr lang="en-US" b="1" i="1" dirty="0"/>
              <a:t> position on </a:t>
            </a:r>
            <a:r>
              <a:rPr lang="en-US" b="1" i="1" dirty="0" err="1"/>
              <a:t>VfM</a:t>
            </a:r>
            <a:r>
              <a:rPr lang="en-US" b="1" i="1" dirty="0"/>
              <a:t>?</a:t>
            </a:r>
          </a:p>
          <a:p>
            <a:pPr marL="0" indent="0">
              <a:buNone/>
            </a:pPr>
            <a:r>
              <a:rPr lang="en-GB" b="1" dirty="0">
                <a:solidFill>
                  <a:prstClr val="black"/>
                </a:solidFill>
              </a:rPr>
              <a:t>It’s about what is right for you and your organisation to make good decisions.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 </a:t>
            </a:r>
            <a:r>
              <a:rPr lang="en-US" dirty="0" err="1" smtClean="0"/>
              <a:t>Organisational</a:t>
            </a:r>
            <a:r>
              <a:rPr lang="en-US" dirty="0" smtClean="0"/>
              <a:t> economy and efficiency</a:t>
            </a:r>
          </a:p>
          <a:p>
            <a:pPr lvl="1"/>
            <a:r>
              <a:rPr lang="en-US" dirty="0" smtClean="0"/>
              <a:t>Overall quality management system</a:t>
            </a:r>
          </a:p>
          <a:p>
            <a:pPr lvl="1"/>
            <a:r>
              <a:rPr lang="en-US" dirty="0" smtClean="0"/>
              <a:t>Procurement process</a:t>
            </a:r>
          </a:p>
          <a:p>
            <a:pPr lvl="1"/>
            <a:r>
              <a:rPr lang="en-US" dirty="0" smtClean="0"/>
              <a:t>Overhead costs</a:t>
            </a:r>
          </a:p>
          <a:p>
            <a:pPr lvl="1"/>
            <a:r>
              <a:rPr lang="en-US" dirty="0" smtClean="0"/>
              <a:t>etc. </a:t>
            </a:r>
          </a:p>
          <a:p>
            <a:pPr marL="0" indent="0">
              <a:buNone/>
            </a:pPr>
            <a:r>
              <a:rPr lang="en-US" dirty="0" smtClean="0"/>
              <a:t>2)  Individual </a:t>
            </a:r>
            <a:r>
              <a:rPr lang="en-US" dirty="0" err="1" smtClean="0"/>
              <a:t>programmes</a:t>
            </a:r>
            <a:r>
              <a:rPr lang="en-US" dirty="0" smtClean="0"/>
              <a:t> (</a:t>
            </a:r>
            <a:r>
              <a:rPr lang="en-US" dirty="0" err="1" smtClean="0"/>
              <a:t>programme</a:t>
            </a:r>
            <a:r>
              <a:rPr lang="en-US" dirty="0" smtClean="0"/>
              <a:t> cycle)</a:t>
            </a:r>
          </a:p>
          <a:p>
            <a:pPr lvl="1"/>
            <a:r>
              <a:rPr lang="en-US" dirty="0" smtClean="0"/>
              <a:t>Managing through the cycle with </a:t>
            </a:r>
            <a:r>
              <a:rPr lang="en-US" dirty="0" err="1" smtClean="0"/>
              <a:t>VfM</a:t>
            </a:r>
            <a:r>
              <a:rPr lang="en-US" dirty="0" smtClean="0"/>
              <a:t> in mind</a:t>
            </a:r>
          </a:p>
          <a:p>
            <a:pPr lvl="1"/>
            <a:r>
              <a:rPr lang="en-US" dirty="0" smtClean="0"/>
              <a:t>Sometimes deeper evaluative techniques (cost effectiveness, SROI)</a:t>
            </a:r>
          </a:p>
          <a:p>
            <a:pPr marL="0" indent="0">
              <a:buNone/>
            </a:pPr>
            <a:r>
              <a:rPr lang="en-US" dirty="0" smtClean="0"/>
              <a:t>3)  </a:t>
            </a:r>
            <a:r>
              <a:rPr lang="en-US" dirty="0" err="1" smtClean="0"/>
              <a:t>Programme</a:t>
            </a:r>
            <a:r>
              <a:rPr lang="en-US" dirty="0" smtClean="0"/>
              <a:t> portfolio management</a:t>
            </a:r>
          </a:p>
          <a:p>
            <a:pPr lvl="1"/>
            <a:r>
              <a:rPr lang="en-US" dirty="0" smtClean="0"/>
              <a:t>Supporting decision-making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243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509-EBD7-4C5B-85FE-9E18BE92AA9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Effectiveness in the programme cycle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66750"/>
            <a:ext cx="6336703" cy="542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81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b="1" dirty="0" smtClean="0"/>
              <a:t>DFID feedback on WWF reporting</a:t>
            </a:r>
            <a:endParaRPr lang="fr-CH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...a </a:t>
            </a:r>
            <a:r>
              <a:rPr lang="en-US" sz="2400" dirty="0"/>
              <a:t>very good understanding of </a:t>
            </a:r>
            <a:r>
              <a:rPr lang="en-US" sz="2400" dirty="0" err="1" smtClean="0"/>
              <a:t>VfM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…a </a:t>
            </a:r>
            <a:r>
              <a:rPr lang="en-US" sz="2400" dirty="0"/>
              <a:t>commitment to the </a:t>
            </a:r>
            <a:r>
              <a:rPr lang="en-US" sz="2400" dirty="0" err="1"/>
              <a:t>VfM</a:t>
            </a:r>
            <a:r>
              <a:rPr lang="en-US" sz="2400" dirty="0"/>
              <a:t> agenda. 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…the </a:t>
            </a:r>
            <a:r>
              <a:rPr lang="en-US" sz="2400" dirty="0"/>
              <a:t>cost </a:t>
            </a:r>
            <a:r>
              <a:rPr lang="en-US" sz="2400" dirty="0" smtClean="0"/>
              <a:t>category/ cost driver section </a:t>
            </a:r>
            <a:r>
              <a:rPr lang="en-US" sz="2400" dirty="0"/>
              <a:t>is strong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…economy: demonstrates good </a:t>
            </a:r>
            <a:r>
              <a:rPr lang="en-US" sz="2400" dirty="0"/>
              <a:t>practice </a:t>
            </a:r>
            <a:r>
              <a:rPr lang="en-US" sz="2400" dirty="0" smtClean="0"/>
              <a:t>and specific </a:t>
            </a:r>
            <a:r>
              <a:rPr lang="en-US" sz="2400" dirty="0"/>
              <a:t>savings.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  <a:r>
              <a:rPr lang="en-US" sz="2400" dirty="0" err="1" smtClean="0"/>
              <a:t>VfM</a:t>
            </a:r>
            <a:r>
              <a:rPr lang="en-US" sz="2400" dirty="0" smtClean="0"/>
              <a:t> ‘measures’ too vague. Did </a:t>
            </a:r>
            <a:r>
              <a:rPr lang="en-US" sz="2400" dirty="0"/>
              <a:t>not provide </a:t>
            </a:r>
            <a:r>
              <a:rPr lang="en-US" sz="2400" dirty="0" smtClean="0"/>
              <a:t>‘specific metrics’</a:t>
            </a:r>
          </a:p>
          <a:p>
            <a:pPr marL="0" indent="0">
              <a:buNone/>
            </a:pPr>
            <a:r>
              <a:rPr lang="en-US" sz="2400" dirty="0" smtClean="0"/>
              <a:t>…evidence </a:t>
            </a:r>
            <a:r>
              <a:rPr lang="en-US" sz="2400" dirty="0"/>
              <a:t>on effectiveness is good, indicating WWF is committed to results and </a:t>
            </a:r>
            <a:r>
              <a:rPr lang="en-US" sz="2400" dirty="0" err="1"/>
              <a:t>maximising</a:t>
            </a:r>
            <a:r>
              <a:rPr lang="en-US" sz="2400" dirty="0"/>
              <a:t> your impact.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i="1" dirty="0" smtClean="0"/>
              <a:t>With </a:t>
            </a:r>
            <a:r>
              <a:rPr lang="en-US" sz="2400" i="1" dirty="0"/>
              <a:t>the exception of the </a:t>
            </a:r>
            <a:r>
              <a:rPr lang="en-US" sz="2400" i="1" dirty="0" err="1"/>
              <a:t>VfM</a:t>
            </a:r>
            <a:r>
              <a:rPr lang="en-US" sz="2400" i="1" dirty="0"/>
              <a:t> measures which could be improved, we would like to congratulate WWF for your strong </a:t>
            </a:r>
            <a:r>
              <a:rPr lang="en-US" sz="2400" i="1" dirty="0" err="1"/>
              <a:t>VfM</a:t>
            </a:r>
            <a:r>
              <a:rPr lang="en-US" sz="2400" i="1" dirty="0"/>
              <a:t> reporting.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91F8-8702-4955-A597-D981451BC315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776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f consul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255</Words>
  <Application>Microsoft Macintosh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nef consulting</vt:lpstr>
      <vt:lpstr>Office Theme</vt:lpstr>
      <vt:lpstr>PowerPoint Presentation</vt:lpstr>
      <vt:lpstr>PowerPoint Presentation</vt:lpstr>
      <vt:lpstr>Impetus for the work</vt:lpstr>
      <vt:lpstr>Approach - framings for Value for Money</vt:lpstr>
      <vt:lpstr>PowerPoint Presentation</vt:lpstr>
      <vt:lpstr>DFID feedback on WWF reporting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Proxies</dc:title>
  <dc:creator>Olivier Vardakoulias</dc:creator>
  <cp:lastModifiedBy>Will Beale</cp:lastModifiedBy>
  <cp:revision>99</cp:revision>
  <dcterms:created xsi:type="dcterms:W3CDTF">2011-12-09T14:50:11Z</dcterms:created>
  <dcterms:modified xsi:type="dcterms:W3CDTF">2014-10-08T12:36:19Z</dcterms:modified>
</cp:coreProperties>
</file>