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9"/>
  </p:notesMasterIdLst>
  <p:sldIdLst>
    <p:sldId id="293" r:id="rId3"/>
    <p:sldId id="298" r:id="rId4"/>
    <p:sldId id="292" r:id="rId5"/>
    <p:sldId id="290" r:id="rId6"/>
    <p:sldId id="267" r:id="rId7"/>
    <p:sldId id="29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3431" autoAdjust="0"/>
  </p:normalViewPr>
  <p:slideViewPr>
    <p:cSldViewPr>
      <p:cViewPr>
        <p:scale>
          <a:sx n="80" d="100"/>
          <a:sy n="80" d="100"/>
        </p:scale>
        <p:origin x="-1216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09A41-B931-40C4-A5D3-460ED5D91D29}" type="datetimeFigureOut">
              <a:rPr lang="en-GB" smtClean="0"/>
              <a:pPr/>
              <a:t>08/10/2014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A0022E-B08A-4BA7-BB7B-06436F4A1B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560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ef 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C509-EBD7-4C5B-85FE-9E18BE92AA9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2771775" y="692150"/>
            <a:ext cx="6121400" cy="5400675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107950" y="692150"/>
            <a:ext cx="2376488" cy="230480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Topic of this slide here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269D-F6D9-4D3E-93BD-D48DC96B9E1B}" type="datetimeFigureOut">
              <a:rPr lang="fr-CH" smtClean="0">
                <a:solidFill>
                  <a:prstClr val="black">
                    <a:tint val="75000"/>
                  </a:prstClr>
                </a:solidFill>
              </a:rPr>
              <a:pPr/>
              <a:t>08/10/2014</a:t>
            </a:fld>
            <a:endParaRPr lang="fr-C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91F8-8702-4955-A597-D981451BC315}" type="slidenum">
              <a:rPr lang="fr-C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CH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269D-F6D9-4D3E-93BD-D48DC96B9E1B}" type="datetimeFigureOut">
              <a:rPr lang="fr-CH" smtClean="0">
                <a:solidFill>
                  <a:prstClr val="black">
                    <a:tint val="75000"/>
                  </a:prstClr>
                </a:solidFill>
              </a:rPr>
              <a:pPr/>
              <a:t>08/10/2014</a:t>
            </a:fld>
            <a:endParaRPr lang="fr-C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91F8-8702-4955-A597-D981451BC315}" type="slidenum">
              <a:rPr lang="fr-C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CH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269D-F6D9-4D3E-93BD-D48DC96B9E1B}" type="datetimeFigureOut">
              <a:rPr lang="fr-CH" smtClean="0">
                <a:solidFill>
                  <a:prstClr val="black">
                    <a:tint val="75000"/>
                  </a:prstClr>
                </a:solidFill>
              </a:rPr>
              <a:pPr/>
              <a:t>08/10/2014</a:t>
            </a:fld>
            <a:endParaRPr lang="fr-C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91F8-8702-4955-A597-D981451BC315}" type="slidenum">
              <a:rPr lang="fr-C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CH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nef 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C509-EBD7-4C5B-85FE-9E18BE92AA9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2771775" y="692150"/>
            <a:ext cx="6121400" cy="5400675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107950" y="692150"/>
            <a:ext cx="2376488" cy="230480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Topic of this slide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6708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269D-F6D9-4D3E-93BD-D48DC96B9E1B}" type="datetimeFigureOut">
              <a:rPr lang="fr-CH" smtClean="0">
                <a:solidFill>
                  <a:prstClr val="black">
                    <a:tint val="75000"/>
                  </a:prstClr>
                </a:solidFill>
              </a:rPr>
              <a:pPr/>
              <a:t>08/10/2014</a:t>
            </a:fld>
            <a:endParaRPr lang="fr-C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91F8-8702-4955-A597-D981451BC315}" type="slidenum">
              <a:rPr lang="fr-C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CH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269D-F6D9-4D3E-93BD-D48DC96B9E1B}" type="datetimeFigureOut">
              <a:rPr lang="fr-CH" smtClean="0">
                <a:solidFill>
                  <a:prstClr val="black">
                    <a:tint val="75000"/>
                  </a:prstClr>
                </a:solidFill>
              </a:rPr>
              <a:pPr/>
              <a:t>08/10/2014</a:t>
            </a:fld>
            <a:endParaRPr lang="fr-C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91F8-8702-4955-A597-D981451BC315}" type="slidenum">
              <a:rPr lang="fr-C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CH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269D-F6D9-4D3E-93BD-D48DC96B9E1B}" type="datetimeFigureOut">
              <a:rPr lang="fr-CH" smtClean="0">
                <a:solidFill>
                  <a:prstClr val="black">
                    <a:tint val="75000"/>
                  </a:prstClr>
                </a:solidFill>
              </a:rPr>
              <a:pPr/>
              <a:t>08/10/2014</a:t>
            </a:fld>
            <a:endParaRPr lang="fr-C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91F8-8702-4955-A597-D981451BC315}" type="slidenum">
              <a:rPr lang="fr-C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CH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269D-F6D9-4D3E-93BD-D48DC96B9E1B}" type="datetimeFigureOut">
              <a:rPr lang="fr-CH" smtClean="0">
                <a:solidFill>
                  <a:prstClr val="black">
                    <a:tint val="75000"/>
                  </a:prstClr>
                </a:solidFill>
              </a:rPr>
              <a:pPr/>
              <a:t>08/10/2014</a:t>
            </a:fld>
            <a:endParaRPr lang="fr-C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91F8-8702-4955-A597-D981451BC315}" type="slidenum">
              <a:rPr lang="fr-C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CH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269D-F6D9-4D3E-93BD-D48DC96B9E1B}" type="datetimeFigureOut">
              <a:rPr lang="fr-CH" smtClean="0">
                <a:solidFill>
                  <a:prstClr val="black">
                    <a:tint val="75000"/>
                  </a:prstClr>
                </a:solidFill>
              </a:rPr>
              <a:pPr/>
              <a:t>08/10/2014</a:t>
            </a:fld>
            <a:endParaRPr lang="fr-C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91F8-8702-4955-A597-D981451BC315}" type="slidenum">
              <a:rPr lang="fr-C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CH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269D-F6D9-4D3E-93BD-D48DC96B9E1B}" type="datetimeFigureOut">
              <a:rPr lang="fr-CH" smtClean="0">
                <a:solidFill>
                  <a:prstClr val="black">
                    <a:tint val="75000"/>
                  </a:prstClr>
                </a:solidFill>
              </a:rPr>
              <a:pPr/>
              <a:t>08/10/2014</a:t>
            </a:fld>
            <a:endParaRPr lang="fr-C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91F8-8702-4955-A597-D981451BC315}" type="slidenum">
              <a:rPr lang="fr-C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CH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269D-F6D9-4D3E-93BD-D48DC96B9E1B}" type="datetimeFigureOut">
              <a:rPr lang="fr-CH" smtClean="0">
                <a:solidFill>
                  <a:prstClr val="black">
                    <a:tint val="75000"/>
                  </a:prstClr>
                </a:solidFill>
              </a:rPr>
              <a:pPr/>
              <a:t>08/10/2014</a:t>
            </a:fld>
            <a:endParaRPr lang="fr-C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91F8-8702-4955-A597-D981451BC315}" type="slidenum">
              <a:rPr lang="fr-C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CH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269D-F6D9-4D3E-93BD-D48DC96B9E1B}" type="datetimeFigureOut">
              <a:rPr lang="fr-CH" smtClean="0">
                <a:solidFill>
                  <a:prstClr val="black">
                    <a:tint val="75000"/>
                  </a:prstClr>
                </a:solidFill>
              </a:rPr>
              <a:pPr/>
              <a:t>08/10/2014</a:t>
            </a:fld>
            <a:endParaRPr lang="fr-C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91F8-8702-4955-A597-D981451BC315}" type="slidenum">
              <a:rPr lang="fr-C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CH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Relationship Id="rId9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58880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B39C509-EBD7-4C5B-85FE-9E18BE92AA9B}" type="slidenum">
              <a:rPr lang="en-GB" smtClean="0"/>
              <a:pPr/>
              <a:t>‹#›</a:t>
            </a:fld>
            <a:endParaRPr lang="en-GB" dirty="0" smtClean="0"/>
          </a:p>
        </p:txBody>
      </p:sp>
      <p:pic>
        <p:nvPicPr>
          <p:cNvPr id="7" name="Picture 6" descr="nefC-logo compressed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79512" y="5949280"/>
            <a:ext cx="936104" cy="734066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2771800" y="179348"/>
            <a:ext cx="6120680" cy="36004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Value</a:t>
            </a:r>
            <a:r>
              <a:rPr lang="en-GB" baseline="0" dirty="0" smtClean="0">
                <a:latin typeface="Arial" pitchFamily="34" charset="0"/>
                <a:cs typeface="Arial" pitchFamily="34" charset="0"/>
              </a:rPr>
              <a:t> for Money in practice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179348"/>
            <a:ext cx="2483768" cy="36004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WWF</a:t>
            </a:r>
            <a:r>
              <a:rPr lang="en-GB" baseline="0" dirty="0" smtClean="0">
                <a:latin typeface="Arial" pitchFamily="34" charset="0"/>
                <a:cs typeface="Arial" pitchFamily="34" charset="0"/>
              </a:rPr>
              <a:t> UK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2771800" y="6237312"/>
            <a:ext cx="6120680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olivier.vardakoulias\Desktop\download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949280"/>
            <a:ext cx="1385901" cy="761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A269D-F6D9-4D3E-93BD-D48DC96B9E1B}" type="datetimeFigureOut">
              <a:rPr lang="fr-CH" smtClean="0">
                <a:solidFill>
                  <a:prstClr val="black">
                    <a:tint val="75000"/>
                  </a:prstClr>
                </a:solidFill>
              </a:rPr>
              <a:pPr/>
              <a:t>08/10/2014</a:t>
            </a:fld>
            <a:endParaRPr lang="fr-C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D91F8-8702-4955-A597-D981451BC315}" type="slidenum">
              <a:rPr lang="fr-C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CH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C509-EBD7-4C5B-85FE-9E18BE92AA9B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251520" y="404664"/>
            <a:ext cx="2519834" cy="2592288"/>
          </a:xfrm>
        </p:spPr>
        <p:txBody>
          <a:bodyPr/>
          <a:lstStyle/>
          <a:p>
            <a:r>
              <a:rPr lang="en-GB" b="1" dirty="0" smtClean="0"/>
              <a:t>Value for Money</a:t>
            </a:r>
            <a:endParaRPr lang="en-GB" b="1" dirty="0"/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1226681" y="2620740"/>
            <a:ext cx="1383811" cy="663674"/>
          </a:xfrm>
          <a:prstGeom prst="flowChartTerminator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none" lIns="90000" tIns="45000" rIns="90000" bIns="45000"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800" kern="0" dirty="0">
                <a:solidFill>
                  <a:sysClr val="window" lastClr="FFFFFF">
                    <a:lumMod val="95000"/>
                  </a:sysClr>
                </a:solidFill>
                <a:latin typeface="Arial" pitchFamily="34" charset="0"/>
                <a:cs typeface="Arial" pitchFamily="34" charset="0"/>
              </a:rPr>
              <a:t>Money</a:t>
            </a: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1255256" y="4163790"/>
            <a:ext cx="1383811" cy="663674"/>
          </a:xfrm>
          <a:prstGeom prst="flowChartTerminator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none" lIns="90000" tIns="45000" rIns="90000" bIns="45000"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800" kern="0">
                <a:solidFill>
                  <a:sysClr val="window" lastClr="FFFFFF">
                    <a:lumMod val="95000"/>
                  </a:sysClr>
                </a:solidFill>
                <a:latin typeface="Arial" pitchFamily="34" charset="0"/>
                <a:cs typeface="Arial" pitchFamily="34" charset="0"/>
              </a:rPr>
              <a:t>Environment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1228270" y="3385915"/>
            <a:ext cx="1383810" cy="663674"/>
          </a:xfrm>
          <a:prstGeom prst="flowChartTerminator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none" lIns="90000" tIns="45000" rIns="90000" bIns="450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800" kern="0" dirty="0">
                <a:solidFill>
                  <a:sysClr val="window" lastClr="FFFFFF">
                    <a:lumMod val="95000"/>
                  </a:sysClr>
                </a:solidFill>
                <a:latin typeface="Arial" pitchFamily="34" charset="0"/>
                <a:cs typeface="Arial" pitchFamily="34" charset="0"/>
              </a:rPr>
              <a:t>People</a:t>
            </a: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2791230" y="3385915"/>
            <a:ext cx="1383810" cy="663674"/>
          </a:xfrm>
          <a:prstGeom prst="flowChartTerminator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none" lIns="90000" tIns="45000" rIns="90000" bIns="45000"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800" kern="0">
                <a:solidFill>
                  <a:sysClr val="window" lastClr="FFFFFF">
                    <a:lumMod val="95000"/>
                  </a:sysClr>
                </a:solidFill>
                <a:latin typeface="Arial" pitchFamily="34" charset="0"/>
                <a:cs typeface="Arial" pitchFamily="34" charset="0"/>
              </a:rPr>
              <a:t>Inputs</a:t>
            </a:r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>
            <a:off x="4683530" y="3371627"/>
            <a:ext cx="1383810" cy="663674"/>
          </a:xfrm>
          <a:prstGeom prst="flowChartTerminator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none" lIns="90000" tIns="45000" rIns="90000" bIns="45000"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800" kern="0">
                <a:solidFill>
                  <a:sysClr val="window" lastClr="FFFFFF">
                    <a:lumMod val="95000"/>
                  </a:sysClr>
                </a:solidFill>
                <a:latin typeface="Arial" pitchFamily="34" charset="0"/>
                <a:cs typeface="Arial" pitchFamily="34" charset="0"/>
              </a:rPr>
              <a:t>Outputs</a:t>
            </a:r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954772" y="1731741"/>
            <a:ext cx="1830675" cy="723276"/>
          </a:xfrm>
          <a:prstGeom prst="flowChartAlternateProcess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none" lIns="90000" tIns="45000" rIns="90000" bIns="45000" anchor="ctr">
            <a:normAutofit fontScale="92500" lnSpcReduction="10000"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2200" kern="0" dirty="0">
                <a:solidFill>
                  <a:sysClr val="window" lastClr="FFFFFF">
                    <a:lumMod val="95000"/>
                  </a:sysClr>
                </a:solidFill>
                <a:latin typeface="Arial" pitchFamily="34" charset="0"/>
                <a:cs typeface="Arial" pitchFamily="34" charset="0"/>
              </a:rPr>
              <a:t>Resources /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2200" kern="0" dirty="0">
                <a:solidFill>
                  <a:sysClr val="window" lastClr="FFFFFF">
                    <a:lumMod val="95000"/>
                  </a:sysClr>
                </a:solidFill>
                <a:latin typeface="Arial" pitchFamily="34" charset="0"/>
                <a:cs typeface="Arial" pitchFamily="34" charset="0"/>
              </a:rPr>
              <a:t>Investment</a:t>
            </a:r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auto">
          <a:xfrm>
            <a:off x="5953799" y="1744441"/>
            <a:ext cx="1830675" cy="723276"/>
          </a:xfrm>
          <a:prstGeom prst="flowChartAlternateProcess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  <a:alpha val="21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none" lIns="90000" tIns="45000" rIns="90000" bIns="45000"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800" kern="0" dirty="0">
                <a:solidFill>
                  <a:sysClr val="window" lastClr="FFFFFF">
                    <a:lumMod val="95000"/>
                  </a:sysClr>
                </a:solidFill>
                <a:latin typeface="Arial" pitchFamily="34" charset="0"/>
                <a:cs typeface="Arial" pitchFamily="34" charset="0"/>
              </a:rPr>
              <a:t>Service &amp; Wider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800" kern="0" dirty="0">
                <a:solidFill>
                  <a:sysClr val="window" lastClr="FFFFFF">
                    <a:lumMod val="95000"/>
                  </a:sysClr>
                </a:solidFill>
                <a:latin typeface="Arial" pitchFamily="34" charset="0"/>
                <a:cs typeface="Arial" pitchFamily="34" charset="0"/>
              </a:rPr>
              <a:t>Outcomes</a:t>
            </a:r>
          </a:p>
        </p:txBody>
      </p:sp>
      <p:sp>
        <p:nvSpPr>
          <p:cNvPr id="12" name="AutoShape 9"/>
          <p:cNvSpPr>
            <a:spLocks noChangeArrowheads="1"/>
          </p:cNvSpPr>
          <p:nvPr/>
        </p:nvSpPr>
        <p:spPr bwMode="auto">
          <a:xfrm>
            <a:off x="6180947" y="2620740"/>
            <a:ext cx="1383810" cy="663674"/>
          </a:xfrm>
          <a:prstGeom prst="flowChartTerminator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  <a:alpha val="21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none" lIns="90000" tIns="45000" rIns="90000" bIns="45000"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800" kern="0">
                <a:solidFill>
                  <a:sysClr val="window" lastClr="FFFFFF">
                    <a:lumMod val="95000"/>
                  </a:sysClr>
                </a:solidFill>
                <a:latin typeface="Arial" pitchFamily="34" charset="0"/>
                <a:cs typeface="Arial" pitchFamily="34" charset="0"/>
              </a:rPr>
              <a:t>Economic</a:t>
            </a:r>
          </a:p>
        </p:txBody>
      </p:sp>
      <p:sp>
        <p:nvSpPr>
          <p:cNvPr id="13" name="AutoShape 10"/>
          <p:cNvSpPr>
            <a:spLocks noChangeArrowheads="1"/>
          </p:cNvSpPr>
          <p:nvPr/>
        </p:nvSpPr>
        <p:spPr bwMode="auto">
          <a:xfrm>
            <a:off x="6207933" y="4163790"/>
            <a:ext cx="1443583" cy="663674"/>
          </a:xfrm>
          <a:prstGeom prst="flowChartTerminator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  <a:alpha val="21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none" lIns="90000" tIns="45000" rIns="90000" bIns="45000"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800" kern="0" dirty="0">
                <a:solidFill>
                  <a:sysClr val="window" lastClr="FFFFFF">
                    <a:lumMod val="95000"/>
                  </a:sysClr>
                </a:solidFill>
                <a:latin typeface="Arial" pitchFamily="34" charset="0"/>
                <a:cs typeface="Arial" pitchFamily="34" charset="0"/>
              </a:rPr>
              <a:t>Environmental</a:t>
            </a:r>
          </a:p>
        </p:txBody>
      </p:sp>
      <p:sp>
        <p:nvSpPr>
          <p:cNvPr id="14" name="AutoShape 11"/>
          <p:cNvSpPr>
            <a:spLocks noChangeArrowheads="1"/>
          </p:cNvSpPr>
          <p:nvPr/>
        </p:nvSpPr>
        <p:spPr bwMode="auto">
          <a:xfrm>
            <a:off x="6180947" y="3385915"/>
            <a:ext cx="1383810" cy="663674"/>
          </a:xfrm>
          <a:prstGeom prst="flowChartTerminator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  <a:alpha val="21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none" lIns="90000" tIns="45000" rIns="90000" bIns="45000"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800" kern="0">
                <a:solidFill>
                  <a:sysClr val="window" lastClr="FFFFFF">
                    <a:lumMod val="95000"/>
                  </a:sysClr>
                </a:solidFill>
                <a:latin typeface="Arial" pitchFamily="34" charset="0"/>
                <a:cs typeface="Arial" pitchFamily="34" charset="0"/>
              </a:rPr>
              <a:t>Social</a:t>
            </a:r>
          </a:p>
        </p:txBody>
      </p:sp>
      <p:sp>
        <p:nvSpPr>
          <p:cNvPr id="15" name="AutoShape 12"/>
          <p:cNvSpPr>
            <a:spLocks noChangeArrowheads="1"/>
          </p:cNvSpPr>
          <p:nvPr/>
        </p:nvSpPr>
        <p:spPr bwMode="auto">
          <a:xfrm>
            <a:off x="2969029" y="1196752"/>
            <a:ext cx="2681214" cy="1279023"/>
          </a:xfrm>
          <a:prstGeom prst="roundRect">
            <a:avLst>
              <a:gd name="adj" fmla="val 106"/>
            </a:avLst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108000" tIns="63000" rIns="108000" bIns="63000" anchor="ctr" anchorCtr="1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900" kern="0" dirty="0">
                <a:solidFill>
                  <a:sysClr val="window" lastClr="FFFFFF">
                    <a:lumMod val="95000"/>
                  </a:sysClr>
                </a:solidFill>
                <a:latin typeface="Arial" pitchFamily="34" charset="0"/>
                <a:cs typeface="Arial" pitchFamily="34" charset="0"/>
              </a:rPr>
              <a:t>Measurement is often focused here</a:t>
            </a:r>
          </a:p>
        </p:txBody>
      </p:sp>
      <p:sp>
        <p:nvSpPr>
          <p:cNvPr id="16" name="AutoShape 12"/>
          <p:cNvSpPr>
            <a:spLocks noChangeArrowheads="1"/>
          </p:cNvSpPr>
          <p:nvPr/>
        </p:nvSpPr>
        <p:spPr bwMode="auto">
          <a:xfrm>
            <a:off x="2967441" y="4244752"/>
            <a:ext cx="2681215" cy="1159819"/>
          </a:xfrm>
          <a:prstGeom prst="roundRect">
            <a:avLst>
              <a:gd name="adj" fmla="val 106"/>
            </a:avLst>
          </a:prstGeom>
          <a:solidFill>
            <a:srgbClr val="1F497D">
              <a:lumMod val="75000"/>
            </a:srgb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108000" tIns="63000" rIns="108000" bIns="63000" anchor="ctr" anchorCtr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900" kern="0" dirty="0">
                <a:solidFill>
                  <a:sysClr val="window" lastClr="FFFFFF">
                    <a:lumMod val="95000"/>
                  </a:sysClr>
                </a:solidFill>
                <a:latin typeface="Arial" pitchFamily="34" charset="0"/>
                <a:cs typeface="Arial" pitchFamily="34" charset="0"/>
              </a:rPr>
              <a:t>Determining social value requires evidence of this relationship</a:t>
            </a:r>
          </a:p>
        </p:txBody>
      </p:sp>
      <p:sp>
        <p:nvSpPr>
          <p:cNvPr id="17" name="Curved Up Arrow 16"/>
          <p:cNvSpPr>
            <a:spLocks noChangeArrowheads="1"/>
          </p:cNvSpPr>
          <p:nvPr/>
        </p:nvSpPr>
        <p:spPr bwMode="auto">
          <a:xfrm>
            <a:off x="1890256" y="4949825"/>
            <a:ext cx="5370512" cy="995363"/>
          </a:xfrm>
          <a:prstGeom prst="curvedUpArrow">
            <a:avLst>
              <a:gd name="adj1" fmla="val 63698"/>
              <a:gd name="adj2" fmla="val 123403"/>
              <a:gd name="adj3" fmla="val 44417"/>
            </a:avLst>
          </a:prstGeom>
          <a:solidFill>
            <a:srgbClr val="002060"/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" lastClr="FFFFFF">
                  <a:lumMod val="95000"/>
                </a:sys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Curved Down Arrow 17"/>
          <p:cNvSpPr>
            <a:spLocks noChangeArrowheads="1"/>
          </p:cNvSpPr>
          <p:nvPr/>
        </p:nvSpPr>
        <p:spPr bwMode="auto">
          <a:xfrm>
            <a:off x="3357106" y="2674938"/>
            <a:ext cx="2068512" cy="574675"/>
          </a:xfrm>
          <a:prstGeom prst="curvedDownArrow">
            <a:avLst>
              <a:gd name="adj1" fmla="val 93604"/>
              <a:gd name="adj2" fmla="val 145024"/>
              <a:gd name="adj3" fmla="val 41324"/>
            </a:avLst>
          </a:prstGeom>
          <a:solidFill>
            <a:srgbClr val="6699FF"/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" lastClr="FFFFFF">
                  <a:lumMod val="95000"/>
                </a:sys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 rot="5400000">
            <a:off x="6106577" y="3091298"/>
            <a:ext cx="4062651" cy="463137"/>
          </a:xfrm>
          <a:prstGeom prst="rect">
            <a:avLst/>
          </a:prstGeom>
          <a:noFill/>
        </p:spPr>
        <p:txBody>
          <a:bodyPr vert="vert270" anchor="ctr">
            <a:spAutoFit/>
          </a:bodyPr>
          <a:lstStyle/>
          <a:p>
            <a:pPr algn="ctr">
              <a:defRPr/>
            </a:pPr>
            <a:r>
              <a:rPr lang="en-GB" sz="3600" b="1" dirty="0">
                <a:ln w="1905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solidFill>
                  <a:srgbClr val="FF7C8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QUALITY </a:t>
            </a:r>
            <a:endParaRPr lang="en-US" sz="3600" b="1" dirty="0">
              <a:ln w="19050">
                <a:solidFill>
                  <a:schemeClr val="accent2">
                    <a:lumMod val="60000"/>
                    <a:lumOff val="40000"/>
                  </a:schemeClr>
                </a:solidFill>
              </a:ln>
              <a:solidFill>
                <a:srgbClr val="FF7C8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0" name="Rounded Rectangle 19"/>
          <p:cNvSpPr>
            <a:spLocks noChangeArrowheads="1"/>
          </p:cNvSpPr>
          <p:nvPr/>
        </p:nvSpPr>
        <p:spPr bwMode="auto">
          <a:xfrm>
            <a:off x="5863530" y="1317738"/>
            <a:ext cx="3028950" cy="4038600"/>
          </a:xfrm>
          <a:prstGeom prst="roundRect">
            <a:avLst>
              <a:gd name="adj" fmla="val 35088"/>
            </a:avLst>
          </a:prstGeom>
          <a:noFill/>
          <a:ln w="38100" algn="ctr">
            <a:solidFill>
              <a:srgbClr val="FF7C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GB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  </a:t>
            </a:r>
            <a:endParaRPr lang="en-US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814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C509-EBD7-4C5B-85FE-9E18BE92AA9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771775" y="692150"/>
            <a:ext cx="6121400" cy="5545162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Definition: </a:t>
            </a:r>
            <a:r>
              <a:rPr lang="en-GB" dirty="0"/>
              <a:t>at a very basic level, additionality is about measuring </a:t>
            </a:r>
            <a:r>
              <a:rPr lang="en-GB" b="1" i="1" dirty="0"/>
              <a:t>net</a:t>
            </a:r>
            <a:r>
              <a:rPr lang="en-GB" dirty="0"/>
              <a:t>, rather than gross, </a:t>
            </a:r>
            <a:r>
              <a:rPr lang="en-GB" b="1" i="1" dirty="0"/>
              <a:t>impacts. </a:t>
            </a:r>
            <a:r>
              <a:rPr lang="en-GB" dirty="0"/>
              <a:t>In other terms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This can also entail capturing so-called “positive </a:t>
            </a:r>
            <a:r>
              <a:rPr lang="en-GB" i="1" dirty="0" smtClean="0"/>
              <a:t>knock-on</a:t>
            </a:r>
            <a:r>
              <a:rPr lang="en-GB" dirty="0" smtClean="0"/>
              <a:t> outcomes and impacts”.  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 smtClean="0"/>
              <a:t>It’s challenging e.g. capturing “additionality”</a:t>
            </a:r>
            <a:endParaRPr lang="en-GB" dirty="0"/>
          </a:p>
        </p:txBody>
      </p:sp>
      <p:grpSp>
        <p:nvGrpSpPr>
          <p:cNvPr id="6" name="Group 5"/>
          <p:cNvGrpSpPr/>
          <p:nvPr/>
        </p:nvGrpSpPr>
        <p:grpSpPr>
          <a:xfrm>
            <a:off x="251520" y="1628800"/>
            <a:ext cx="8712967" cy="3312368"/>
            <a:chOff x="441325" y="2334543"/>
            <a:chExt cx="8162925" cy="3614737"/>
          </a:xfrm>
        </p:grpSpPr>
        <p:cxnSp>
          <p:nvCxnSpPr>
            <p:cNvPr id="7" name="Straight Connector 29"/>
            <p:cNvCxnSpPr>
              <a:cxnSpLocks noChangeShapeType="1"/>
            </p:cNvCxnSpPr>
            <p:nvPr/>
          </p:nvCxnSpPr>
          <p:spPr bwMode="auto">
            <a:xfrm flipV="1">
              <a:off x="2862263" y="2839368"/>
              <a:ext cx="838200" cy="1328737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" name="Straight Connector 35"/>
            <p:cNvCxnSpPr>
              <a:cxnSpLocks noChangeShapeType="1"/>
            </p:cNvCxnSpPr>
            <p:nvPr/>
          </p:nvCxnSpPr>
          <p:spPr bwMode="auto">
            <a:xfrm flipH="1">
              <a:off x="2890838" y="4145880"/>
              <a:ext cx="809625" cy="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Straight Connector 31"/>
            <p:cNvCxnSpPr>
              <a:cxnSpLocks noChangeShapeType="1"/>
            </p:cNvCxnSpPr>
            <p:nvPr/>
          </p:nvCxnSpPr>
          <p:spPr bwMode="auto">
            <a:xfrm>
              <a:off x="2852738" y="4156993"/>
              <a:ext cx="858837" cy="1317625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Straight Connector 44"/>
            <p:cNvCxnSpPr>
              <a:cxnSpLocks noChangeShapeType="1"/>
            </p:cNvCxnSpPr>
            <p:nvPr/>
          </p:nvCxnSpPr>
          <p:spPr bwMode="auto">
            <a:xfrm flipH="1">
              <a:off x="5724525" y="4091905"/>
              <a:ext cx="839788" cy="139223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Straight Connector 39"/>
            <p:cNvCxnSpPr>
              <a:cxnSpLocks noChangeShapeType="1"/>
            </p:cNvCxnSpPr>
            <p:nvPr/>
          </p:nvCxnSpPr>
          <p:spPr bwMode="auto">
            <a:xfrm flipH="1">
              <a:off x="5724525" y="4103018"/>
              <a:ext cx="839788" cy="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Straight Connector 37"/>
            <p:cNvCxnSpPr>
              <a:cxnSpLocks noChangeShapeType="1"/>
            </p:cNvCxnSpPr>
            <p:nvPr/>
          </p:nvCxnSpPr>
          <p:spPr bwMode="auto">
            <a:xfrm>
              <a:off x="5700713" y="2793330"/>
              <a:ext cx="866775" cy="13096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" name="Freeform 12"/>
            <p:cNvSpPr/>
            <p:nvPr/>
          </p:nvSpPr>
          <p:spPr>
            <a:xfrm>
              <a:off x="441325" y="3501355"/>
              <a:ext cx="2411413" cy="1258888"/>
            </a:xfrm>
            <a:custGeom>
              <a:avLst/>
              <a:gdLst>
                <a:gd name="connsiteX0" fmla="*/ 0 w 2411476"/>
                <a:gd name="connsiteY0" fmla="*/ 125770 h 1257701"/>
                <a:gd name="connsiteX1" fmla="*/ 36837 w 2411476"/>
                <a:gd name="connsiteY1" fmla="*/ 36837 h 1257701"/>
                <a:gd name="connsiteX2" fmla="*/ 125770 w 2411476"/>
                <a:gd name="connsiteY2" fmla="*/ 0 h 1257701"/>
                <a:gd name="connsiteX3" fmla="*/ 2285706 w 2411476"/>
                <a:gd name="connsiteY3" fmla="*/ 0 h 1257701"/>
                <a:gd name="connsiteX4" fmla="*/ 2374639 w 2411476"/>
                <a:gd name="connsiteY4" fmla="*/ 36837 h 1257701"/>
                <a:gd name="connsiteX5" fmla="*/ 2411476 w 2411476"/>
                <a:gd name="connsiteY5" fmla="*/ 125770 h 1257701"/>
                <a:gd name="connsiteX6" fmla="*/ 2411476 w 2411476"/>
                <a:gd name="connsiteY6" fmla="*/ 1131931 h 1257701"/>
                <a:gd name="connsiteX7" fmla="*/ 2374639 w 2411476"/>
                <a:gd name="connsiteY7" fmla="*/ 1220864 h 1257701"/>
                <a:gd name="connsiteX8" fmla="*/ 2285706 w 2411476"/>
                <a:gd name="connsiteY8" fmla="*/ 1257701 h 1257701"/>
                <a:gd name="connsiteX9" fmla="*/ 125770 w 2411476"/>
                <a:gd name="connsiteY9" fmla="*/ 1257701 h 1257701"/>
                <a:gd name="connsiteX10" fmla="*/ 36837 w 2411476"/>
                <a:gd name="connsiteY10" fmla="*/ 1220864 h 1257701"/>
                <a:gd name="connsiteX11" fmla="*/ 0 w 2411476"/>
                <a:gd name="connsiteY11" fmla="*/ 1131931 h 1257701"/>
                <a:gd name="connsiteX12" fmla="*/ 0 w 2411476"/>
                <a:gd name="connsiteY12" fmla="*/ 125770 h 12577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411476" h="1257701">
                  <a:moveTo>
                    <a:pt x="0" y="125770"/>
                  </a:moveTo>
                  <a:cubicBezTo>
                    <a:pt x="0" y="92414"/>
                    <a:pt x="13251" y="60424"/>
                    <a:pt x="36837" y="36837"/>
                  </a:cubicBezTo>
                  <a:cubicBezTo>
                    <a:pt x="60423" y="13251"/>
                    <a:pt x="92414" y="0"/>
                    <a:pt x="125770" y="0"/>
                  </a:cubicBezTo>
                  <a:lnTo>
                    <a:pt x="2285706" y="0"/>
                  </a:lnTo>
                  <a:cubicBezTo>
                    <a:pt x="2319062" y="0"/>
                    <a:pt x="2351052" y="13251"/>
                    <a:pt x="2374639" y="36837"/>
                  </a:cubicBezTo>
                  <a:cubicBezTo>
                    <a:pt x="2398225" y="60423"/>
                    <a:pt x="2411476" y="92414"/>
                    <a:pt x="2411476" y="125770"/>
                  </a:cubicBezTo>
                  <a:lnTo>
                    <a:pt x="2411476" y="1131931"/>
                  </a:lnTo>
                  <a:cubicBezTo>
                    <a:pt x="2411476" y="1165287"/>
                    <a:pt x="2398225" y="1197277"/>
                    <a:pt x="2374639" y="1220864"/>
                  </a:cubicBezTo>
                  <a:cubicBezTo>
                    <a:pt x="2351053" y="1244450"/>
                    <a:pt x="2319062" y="1257701"/>
                    <a:pt x="2285706" y="1257701"/>
                  </a:cubicBezTo>
                  <a:lnTo>
                    <a:pt x="125770" y="1257701"/>
                  </a:lnTo>
                  <a:cubicBezTo>
                    <a:pt x="92414" y="1257701"/>
                    <a:pt x="60424" y="1244450"/>
                    <a:pt x="36837" y="1220864"/>
                  </a:cubicBezTo>
                  <a:cubicBezTo>
                    <a:pt x="13251" y="1197278"/>
                    <a:pt x="0" y="1165287"/>
                    <a:pt x="0" y="1131931"/>
                  </a:cubicBezTo>
                  <a:lnTo>
                    <a:pt x="0" y="125770"/>
                  </a:lnTo>
                  <a:close/>
                </a:path>
              </a:pathLst>
            </a:cu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52712" tIns="52712" rIns="52712" bIns="52712" spcCol="1270" anchor="ctr"/>
            <a:lstStyle/>
            <a:p>
              <a:pPr algn="ctr" defTabSz="11112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20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Outcome</a:t>
              </a:r>
              <a:endParaRPr lang="en-US" sz="20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3702050" y="2334543"/>
              <a:ext cx="2044700" cy="1022350"/>
            </a:xfrm>
            <a:custGeom>
              <a:avLst/>
              <a:gdLst>
                <a:gd name="connsiteX0" fmla="*/ 0 w 2045791"/>
                <a:gd name="connsiteY0" fmla="*/ 102290 h 1022895"/>
                <a:gd name="connsiteX1" fmla="*/ 29960 w 2045791"/>
                <a:gd name="connsiteY1" fmla="*/ 29960 h 1022895"/>
                <a:gd name="connsiteX2" fmla="*/ 102290 w 2045791"/>
                <a:gd name="connsiteY2" fmla="*/ 0 h 1022895"/>
                <a:gd name="connsiteX3" fmla="*/ 1943501 w 2045791"/>
                <a:gd name="connsiteY3" fmla="*/ 0 h 1022895"/>
                <a:gd name="connsiteX4" fmla="*/ 2015831 w 2045791"/>
                <a:gd name="connsiteY4" fmla="*/ 29960 h 1022895"/>
                <a:gd name="connsiteX5" fmla="*/ 2045791 w 2045791"/>
                <a:gd name="connsiteY5" fmla="*/ 102290 h 1022895"/>
                <a:gd name="connsiteX6" fmla="*/ 2045791 w 2045791"/>
                <a:gd name="connsiteY6" fmla="*/ 920605 h 1022895"/>
                <a:gd name="connsiteX7" fmla="*/ 2015831 w 2045791"/>
                <a:gd name="connsiteY7" fmla="*/ 992935 h 1022895"/>
                <a:gd name="connsiteX8" fmla="*/ 1943501 w 2045791"/>
                <a:gd name="connsiteY8" fmla="*/ 1022895 h 1022895"/>
                <a:gd name="connsiteX9" fmla="*/ 102290 w 2045791"/>
                <a:gd name="connsiteY9" fmla="*/ 1022895 h 1022895"/>
                <a:gd name="connsiteX10" fmla="*/ 29960 w 2045791"/>
                <a:gd name="connsiteY10" fmla="*/ 992935 h 1022895"/>
                <a:gd name="connsiteX11" fmla="*/ 0 w 2045791"/>
                <a:gd name="connsiteY11" fmla="*/ 920605 h 1022895"/>
                <a:gd name="connsiteX12" fmla="*/ 0 w 2045791"/>
                <a:gd name="connsiteY12" fmla="*/ 102290 h 10228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45791" h="1022895">
                  <a:moveTo>
                    <a:pt x="0" y="102290"/>
                  </a:moveTo>
                  <a:cubicBezTo>
                    <a:pt x="0" y="75161"/>
                    <a:pt x="10777" y="49143"/>
                    <a:pt x="29960" y="29960"/>
                  </a:cubicBezTo>
                  <a:cubicBezTo>
                    <a:pt x="49143" y="10777"/>
                    <a:pt x="75161" y="0"/>
                    <a:pt x="102290" y="0"/>
                  </a:cubicBezTo>
                  <a:lnTo>
                    <a:pt x="1943501" y="0"/>
                  </a:lnTo>
                  <a:cubicBezTo>
                    <a:pt x="1970630" y="0"/>
                    <a:pt x="1996648" y="10777"/>
                    <a:pt x="2015831" y="29960"/>
                  </a:cubicBezTo>
                  <a:cubicBezTo>
                    <a:pt x="2035014" y="49143"/>
                    <a:pt x="2045791" y="75161"/>
                    <a:pt x="2045791" y="102290"/>
                  </a:cubicBezTo>
                  <a:lnTo>
                    <a:pt x="2045791" y="920605"/>
                  </a:lnTo>
                  <a:cubicBezTo>
                    <a:pt x="2045791" y="947734"/>
                    <a:pt x="2035014" y="973752"/>
                    <a:pt x="2015831" y="992935"/>
                  </a:cubicBezTo>
                  <a:cubicBezTo>
                    <a:pt x="1996648" y="1012118"/>
                    <a:pt x="1970630" y="1022895"/>
                    <a:pt x="1943501" y="1022895"/>
                  </a:cubicBezTo>
                  <a:lnTo>
                    <a:pt x="102290" y="1022895"/>
                  </a:lnTo>
                  <a:cubicBezTo>
                    <a:pt x="75161" y="1022895"/>
                    <a:pt x="49143" y="1012118"/>
                    <a:pt x="29960" y="992935"/>
                  </a:cubicBezTo>
                  <a:cubicBezTo>
                    <a:pt x="10777" y="973752"/>
                    <a:pt x="0" y="947734"/>
                    <a:pt x="0" y="920605"/>
                  </a:cubicBezTo>
                  <a:lnTo>
                    <a:pt x="0" y="102290"/>
                  </a:lnTo>
                  <a:close/>
                </a:path>
              </a:pathLst>
            </a:cu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lIns="45835" tIns="45835" rIns="45835" bIns="45835" spcCol="1270" anchor="ctr"/>
            <a:lstStyle/>
            <a:p>
              <a:pPr algn="ctr" defTabSz="11112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2000" dirty="0" smtClea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Counter-factual</a:t>
              </a:r>
              <a:endParaRPr lang="en-US" sz="2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3690938" y="3618830"/>
              <a:ext cx="2044700" cy="1023938"/>
            </a:xfrm>
            <a:custGeom>
              <a:avLst/>
              <a:gdLst>
                <a:gd name="connsiteX0" fmla="*/ 0 w 2045791"/>
                <a:gd name="connsiteY0" fmla="*/ 102290 h 1022895"/>
                <a:gd name="connsiteX1" fmla="*/ 29960 w 2045791"/>
                <a:gd name="connsiteY1" fmla="*/ 29960 h 1022895"/>
                <a:gd name="connsiteX2" fmla="*/ 102290 w 2045791"/>
                <a:gd name="connsiteY2" fmla="*/ 0 h 1022895"/>
                <a:gd name="connsiteX3" fmla="*/ 1943501 w 2045791"/>
                <a:gd name="connsiteY3" fmla="*/ 0 h 1022895"/>
                <a:gd name="connsiteX4" fmla="*/ 2015831 w 2045791"/>
                <a:gd name="connsiteY4" fmla="*/ 29960 h 1022895"/>
                <a:gd name="connsiteX5" fmla="*/ 2045791 w 2045791"/>
                <a:gd name="connsiteY5" fmla="*/ 102290 h 1022895"/>
                <a:gd name="connsiteX6" fmla="*/ 2045791 w 2045791"/>
                <a:gd name="connsiteY6" fmla="*/ 920605 h 1022895"/>
                <a:gd name="connsiteX7" fmla="*/ 2015831 w 2045791"/>
                <a:gd name="connsiteY7" fmla="*/ 992935 h 1022895"/>
                <a:gd name="connsiteX8" fmla="*/ 1943501 w 2045791"/>
                <a:gd name="connsiteY8" fmla="*/ 1022895 h 1022895"/>
                <a:gd name="connsiteX9" fmla="*/ 102290 w 2045791"/>
                <a:gd name="connsiteY9" fmla="*/ 1022895 h 1022895"/>
                <a:gd name="connsiteX10" fmla="*/ 29960 w 2045791"/>
                <a:gd name="connsiteY10" fmla="*/ 992935 h 1022895"/>
                <a:gd name="connsiteX11" fmla="*/ 0 w 2045791"/>
                <a:gd name="connsiteY11" fmla="*/ 920605 h 1022895"/>
                <a:gd name="connsiteX12" fmla="*/ 0 w 2045791"/>
                <a:gd name="connsiteY12" fmla="*/ 102290 h 10228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45791" h="1022895">
                  <a:moveTo>
                    <a:pt x="0" y="102290"/>
                  </a:moveTo>
                  <a:cubicBezTo>
                    <a:pt x="0" y="75161"/>
                    <a:pt x="10777" y="49143"/>
                    <a:pt x="29960" y="29960"/>
                  </a:cubicBezTo>
                  <a:cubicBezTo>
                    <a:pt x="49143" y="10777"/>
                    <a:pt x="75161" y="0"/>
                    <a:pt x="102290" y="0"/>
                  </a:cubicBezTo>
                  <a:lnTo>
                    <a:pt x="1943501" y="0"/>
                  </a:lnTo>
                  <a:cubicBezTo>
                    <a:pt x="1970630" y="0"/>
                    <a:pt x="1996648" y="10777"/>
                    <a:pt x="2015831" y="29960"/>
                  </a:cubicBezTo>
                  <a:cubicBezTo>
                    <a:pt x="2035014" y="49143"/>
                    <a:pt x="2045791" y="75161"/>
                    <a:pt x="2045791" y="102290"/>
                  </a:cubicBezTo>
                  <a:lnTo>
                    <a:pt x="2045791" y="920605"/>
                  </a:lnTo>
                  <a:cubicBezTo>
                    <a:pt x="2045791" y="947734"/>
                    <a:pt x="2035014" y="973752"/>
                    <a:pt x="2015831" y="992935"/>
                  </a:cubicBezTo>
                  <a:cubicBezTo>
                    <a:pt x="1996648" y="1012118"/>
                    <a:pt x="1970630" y="1022895"/>
                    <a:pt x="1943501" y="1022895"/>
                  </a:cubicBezTo>
                  <a:lnTo>
                    <a:pt x="102290" y="1022895"/>
                  </a:lnTo>
                  <a:cubicBezTo>
                    <a:pt x="75161" y="1022895"/>
                    <a:pt x="49143" y="1012118"/>
                    <a:pt x="29960" y="992935"/>
                  </a:cubicBezTo>
                  <a:cubicBezTo>
                    <a:pt x="10777" y="973752"/>
                    <a:pt x="0" y="947734"/>
                    <a:pt x="0" y="920605"/>
                  </a:cubicBezTo>
                  <a:lnTo>
                    <a:pt x="0" y="102290"/>
                  </a:lnTo>
                  <a:close/>
                </a:path>
              </a:pathLst>
            </a:cu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lIns="45835" tIns="45835" rIns="45835" bIns="45835" spcCol="1270" anchor="ctr"/>
            <a:lstStyle/>
            <a:p>
              <a:pPr algn="ctr" defTabSz="1111250">
                <a:lnSpc>
                  <a:spcPct val="90000"/>
                </a:lnSpc>
                <a:spcAft>
                  <a:spcPct val="35000"/>
                </a:spcAft>
              </a:pPr>
              <a:r>
                <a:rPr lang="en-GB" sz="2000" dirty="0" smtClea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Contribution</a:t>
              </a:r>
              <a:endParaRPr lang="en-US" sz="2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3690938" y="4926930"/>
              <a:ext cx="2044700" cy="1022350"/>
            </a:xfrm>
            <a:custGeom>
              <a:avLst/>
              <a:gdLst>
                <a:gd name="connsiteX0" fmla="*/ 0 w 2045791"/>
                <a:gd name="connsiteY0" fmla="*/ 102290 h 1022895"/>
                <a:gd name="connsiteX1" fmla="*/ 29960 w 2045791"/>
                <a:gd name="connsiteY1" fmla="*/ 29960 h 1022895"/>
                <a:gd name="connsiteX2" fmla="*/ 102290 w 2045791"/>
                <a:gd name="connsiteY2" fmla="*/ 0 h 1022895"/>
                <a:gd name="connsiteX3" fmla="*/ 1943501 w 2045791"/>
                <a:gd name="connsiteY3" fmla="*/ 0 h 1022895"/>
                <a:gd name="connsiteX4" fmla="*/ 2015831 w 2045791"/>
                <a:gd name="connsiteY4" fmla="*/ 29960 h 1022895"/>
                <a:gd name="connsiteX5" fmla="*/ 2045791 w 2045791"/>
                <a:gd name="connsiteY5" fmla="*/ 102290 h 1022895"/>
                <a:gd name="connsiteX6" fmla="*/ 2045791 w 2045791"/>
                <a:gd name="connsiteY6" fmla="*/ 920605 h 1022895"/>
                <a:gd name="connsiteX7" fmla="*/ 2015831 w 2045791"/>
                <a:gd name="connsiteY7" fmla="*/ 992935 h 1022895"/>
                <a:gd name="connsiteX8" fmla="*/ 1943501 w 2045791"/>
                <a:gd name="connsiteY8" fmla="*/ 1022895 h 1022895"/>
                <a:gd name="connsiteX9" fmla="*/ 102290 w 2045791"/>
                <a:gd name="connsiteY9" fmla="*/ 1022895 h 1022895"/>
                <a:gd name="connsiteX10" fmla="*/ 29960 w 2045791"/>
                <a:gd name="connsiteY10" fmla="*/ 992935 h 1022895"/>
                <a:gd name="connsiteX11" fmla="*/ 0 w 2045791"/>
                <a:gd name="connsiteY11" fmla="*/ 920605 h 1022895"/>
                <a:gd name="connsiteX12" fmla="*/ 0 w 2045791"/>
                <a:gd name="connsiteY12" fmla="*/ 102290 h 10228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45791" h="1022895">
                  <a:moveTo>
                    <a:pt x="0" y="102290"/>
                  </a:moveTo>
                  <a:cubicBezTo>
                    <a:pt x="0" y="75161"/>
                    <a:pt x="10777" y="49143"/>
                    <a:pt x="29960" y="29960"/>
                  </a:cubicBezTo>
                  <a:cubicBezTo>
                    <a:pt x="49143" y="10777"/>
                    <a:pt x="75161" y="0"/>
                    <a:pt x="102290" y="0"/>
                  </a:cubicBezTo>
                  <a:lnTo>
                    <a:pt x="1943501" y="0"/>
                  </a:lnTo>
                  <a:cubicBezTo>
                    <a:pt x="1970630" y="0"/>
                    <a:pt x="1996648" y="10777"/>
                    <a:pt x="2015831" y="29960"/>
                  </a:cubicBezTo>
                  <a:cubicBezTo>
                    <a:pt x="2035014" y="49143"/>
                    <a:pt x="2045791" y="75161"/>
                    <a:pt x="2045791" y="102290"/>
                  </a:cubicBezTo>
                  <a:lnTo>
                    <a:pt x="2045791" y="920605"/>
                  </a:lnTo>
                  <a:cubicBezTo>
                    <a:pt x="2045791" y="947734"/>
                    <a:pt x="2035014" y="973752"/>
                    <a:pt x="2015831" y="992935"/>
                  </a:cubicBezTo>
                  <a:cubicBezTo>
                    <a:pt x="1996648" y="1012118"/>
                    <a:pt x="1970630" y="1022895"/>
                    <a:pt x="1943501" y="1022895"/>
                  </a:cubicBezTo>
                  <a:lnTo>
                    <a:pt x="102290" y="1022895"/>
                  </a:lnTo>
                  <a:cubicBezTo>
                    <a:pt x="75161" y="1022895"/>
                    <a:pt x="49143" y="1012118"/>
                    <a:pt x="29960" y="992935"/>
                  </a:cubicBezTo>
                  <a:cubicBezTo>
                    <a:pt x="10777" y="973752"/>
                    <a:pt x="0" y="947734"/>
                    <a:pt x="0" y="920605"/>
                  </a:cubicBezTo>
                  <a:lnTo>
                    <a:pt x="0" y="102290"/>
                  </a:lnTo>
                  <a:close/>
                </a:path>
              </a:pathLst>
            </a:cu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lIns="45835" tIns="45835" rIns="45835" bIns="45835" spcCol="1270" anchor="ctr"/>
            <a:lstStyle/>
            <a:p>
              <a:pPr algn="ctr" defTabSz="1111250">
                <a:lnSpc>
                  <a:spcPct val="90000"/>
                </a:lnSpc>
                <a:spcAft>
                  <a:spcPct val="35000"/>
                </a:spcAft>
              </a:pPr>
              <a:r>
                <a:rPr lang="en-GB" sz="2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Displacement</a:t>
              </a:r>
              <a:endParaRPr lang="en-US" sz="2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>
              <a:off x="6557963" y="3501355"/>
              <a:ext cx="2046287" cy="1258888"/>
            </a:xfrm>
            <a:custGeom>
              <a:avLst/>
              <a:gdLst>
                <a:gd name="connsiteX0" fmla="*/ 0 w 2045791"/>
                <a:gd name="connsiteY0" fmla="*/ 125770 h 1257701"/>
                <a:gd name="connsiteX1" fmla="*/ 36837 w 2045791"/>
                <a:gd name="connsiteY1" fmla="*/ 36837 h 1257701"/>
                <a:gd name="connsiteX2" fmla="*/ 125770 w 2045791"/>
                <a:gd name="connsiteY2" fmla="*/ 0 h 1257701"/>
                <a:gd name="connsiteX3" fmla="*/ 1920021 w 2045791"/>
                <a:gd name="connsiteY3" fmla="*/ 0 h 1257701"/>
                <a:gd name="connsiteX4" fmla="*/ 2008954 w 2045791"/>
                <a:gd name="connsiteY4" fmla="*/ 36837 h 1257701"/>
                <a:gd name="connsiteX5" fmla="*/ 2045791 w 2045791"/>
                <a:gd name="connsiteY5" fmla="*/ 125770 h 1257701"/>
                <a:gd name="connsiteX6" fmla="*/ 2045791 w 2045791"/>
                <a:gd name="connsiteY6" fmla="*/ 1131931 h 1257701"/>
                <a:gd name="connsiteX7" fmla="*/ 2008954 w 2045791"/>
                <a:gd name="connsiteY7" fmla="*/ 1220864 h 1257701"/>
                <a:gd name="connsiteX8" fmla="*/ 1920021 w 2045791"/>
                <a:gd name="connsiteY8" fmla="*/ 1257701 h 1257701"/>
                <a:gd name="connsiteX9" fmla="*/ 125770 w 2045791"/>
                <a:gd name="connsiteY9" fmla="*/ 1257701 h 1257701"/>
                <a:gd name="connsiteX10" fmla="*/ 36837 w 2045791"/>
                <a:gd name="connsiteY10" fmla="*/ 1220864 h 1257701"/>
                <a:gd name="connsiteX11" fmla="*/ 0 w 2045791"/>
                <a:gd name="connsiteY11" fmla="*/ 1131931 h 1257701"/>
                <a:gd name="connsiteX12" fmla="*/ 0 w 2045791"/>
                <a:gd name="connsiteY12" fmla="*/ 125770 h 12577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45791" h="1257701">
                  <a:moveTo>
                    <a:pt x="0" y="125770"/>
                  </a:moveTo>
                  <a:cubicBezTo>
                    <a:pt x="0" y="92414"/>
                    <a:pt x="13251" y="60424"/>
                    <a:pt x="36837" y="36837"/>
                  </a:cubicBezTo>
                  <a:cubicBezTo>
                    <a:pt x="60423" y="13251"/>
                    <a:pt x="92414" y="0"/>
                    <a:pt x="125770" y="0"/>
                  </a:cubicBezTo>
                  <a:lnTo>
                    <a:pt x="1920021" y="0"/>
                  </a:lnTo>
                  <a:cubicBezTo>
                    <a:pt x="1953377" y="0"/>
                    <a:pt x="1985367" y="13251"/>
                    <a:pt x="2008954" y="36837"/>
                  </a:cubicBezTo>
                  <a:cubicBezTo>
                    <a:pt x="2032540" y="60423"/>
                    <a:pt x="2045791" y="92414"/>
                    <a:pt x="2045791" y="125770"/>
                  </a:cubicBezTo>
                  <a:lnTo>
                    <a:pt x="2045791" y="1131931"/>
                  </a:lnTo>
                  <a:cubicBezTo>
                    <a:pt x="2045791" y="1165287"/>
                    <a:pt x="2032540" y="1197277"/>
                    <a:pt x="2008954" y="1220864"/>
                  </a:cubicBezTo>
                  <a:cubicBezTo>
                    <a:pt x="1985368" y="1244450"/>
                    <a:pt x="1953377" y="1257701"/>
                    <a:pt x="1920021" y="1257701"/>
                  </a:cubicBezTo>
                  <a:lnTo>
                    <a:pt x="125770" y="1257701"/>
                  </a:lnTo>
                  <a:cubicBezTo>
                    <a:pt x="92414" y="1257701"/>
                    <a:pt x="60424" y="1244450"/>
                    <a:pt x="36837" y="1220864"/>
                  </a:cubicBezTo>
                  <a:cubicBezTo>
                    <a:pt x="13251" y="1197278"/>
                    <a:pt x="0" y="1165287"/>
                    <a:pt x="0" y="1131931"/>
                  </a:cubicBezTo>
                  <a:lnTo>
                    <a:pt x="0" y="125770"/>
                  </a:lnTo>
                  <a:close/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52712" tIns="52712" rIns="52712" bIns="52712" spcCol="1270" anchor="ctr"/>
            <a:lstStyle/>
            <a:p>
              <a:pPr algn="ctr" defTabSz="11112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20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Impact</a:t>
              </a:r>
              <a:endParaRPr lang="en-US" sz="20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47441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Impetus for the work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556792"/>
            <a:ext cx="7859216" cy="456937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Internal Management/ Governance bodies</a:t>
            </a:r>
          </a:p>
          <a:p>
            <a:pPr lvl="1"/>
            <a:r>
              <a:rPr lang="en-US" dirty="0" smtClean="0"/>
              <a:t>Operations: interest in economy and efficiency </a:t>
            </a:r>
          </a:p>
          <a:p>
            <a:pPr lvl="1"/>
            <a:r>
              <a:rPr lang="en-US" dirty="0" err="1" smtClean="0"/>
              <a:t>Programmes</a:t>
            </a:r>
            <a:r>
              <a:rPr lang="en-US" dirty="0" smtClean="0"/>
              <a:t>: recognition of the complexity</a:t>
            </a:r>
          </a:p>
          <a:p>
            <a:r>
              <a:rPr lang="en-US" dirty="0" smtClean="0"/>
              <a:t>DFID PPA</a:t>
            </a:r>
          </a:p>
          <a:p>
            <a:pPr lvl="1"/>
            <a:r>
              <a:rPr lang="en-US" dirty="0" smtClean="0"/>
              <a:t>Pressure on use of public funds</a:t>
            </a:r>
          </a:p>
          <a:p>
            <a:pPr lvl="1"/>
            <a:r>
              <a:rPr lang="en-US" dirty="0" smtClean="0"/>
              <a:t>Economy, and Effectiveness ‘measures’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i="1" dirty="0" smtClean="0"/>
              <a:t>“If you don’t define value, someone else will do it for you.”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583206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Approach - framings for Value for Money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484784"/>
            <a:ext cx="7859216" cy="456937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i="1" dirty="0"/>
              <a:t>What is your </a:t>
            </a:r>
            <a:r>
              <a:rPr lang="en-US" b="1" i="1" dirty="0" err="1"/>
              <a:t>organisational</a:t>
            </a:r>
            <a:r>
              <a:rPr lang="en-US" b="1" i="1" dirty="0"/>
              <a:t> position on </a:t>
            </a:r>
            <a:r>
              <a:rPr lang="en-US" b="1" i="1" dirty="0" err="1"/>
              <a:t>VfM</a:t>
            </a:r>
            <a:r>
              <a:rPr lang="en-US" b="1" i="1" dirty="0"/>
              <a:t>?</a:t>
            </a:r>
          </a:p>
          <a:p>
            <a:pPr marL="0" indent="0">
              <a:buNone/>
            </a:pPr>
            <a:r>
              <a:rPr lang="en-GB" b="1" dirty="0">
                <a:solidFill>
                  <a:prstClr val="black"/>
                </a:solidFill>
              </a:rPr>
              <a:t>It’s about what is right for you and your organisation to make good decisions.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1)  </a:t>
            </a:r>
            <a:r>
              <a:rPr lang="en-US" dirty="0" err="1" smtClean="0"/>
              <a:t>Organisational</a:t>
            </a:r>
            <a:r>
              <a:rPr lang="en-US" dirty="0" smtClean="0"/>
              <a:t> economy and efficiency</a:t>
            </a:r>
          </a:p>
          <a:p>
            <a:pPr lvl="1"/>
            <a:r>
              <a:rPr lang="en-US" dirty="0" smtClean="0"/>
              <a:t>Overall quality management system</a:t>
            </a:r>
          </a:p>
          <a:p>
            <a:pPr lvl="1"/>
            <a:r>
              <a:rPr lang="en-US" dirty="0" smtClean="0"/>
              <a:t>Procurement process</a:t>
            </a:r>
          </a:p>
          <a:p>
            <a:pPr lvl="1"/>
            <a:r>
              <a:rPr lang="en-US" dirty="0" smtClean="0"/>
              <a:t>Overhead costs</a:t>
            </a:r>
          </a:p>
          <a:p>
            <a:pPr lvl="1"/>
            <a:r>
              <a:rPr lang="en-US" dirty="0" smtClean="0"/>
              <a:t>etc. </a:t>
            </a:r>
          </a:p>
          <a:p>
            <a:pPr marL="0" indent="0">
              <a:buNone/>
            </a:pPr>
            <a:r>
              <a:rPr lang="en-US" dirty="0" smtClean="0"/>
              <a:t>2)  Individual </a:t>
            </a:r>
            <a:r>
              <a:rPr lang="en-US" dirty="0" err="1" smtClean="0"/>
              <a:t>programmes</a:t>
            </a:r>
            <a:r>
              <a:rPr lang="en-US" dirty="0" smtClean="0"/>
              <a:t> (</a:t>
            </a:r>
            <a:r>
              <a:rPr lang="en-US" dirty="0" err="1" smtClean="0"/>
              <a:t>programme</a:t>
            </a:r>
            <a:r>
              <a:rPr lang="en-US" dirty="0" smtClean="0"/>
              <a:t> cycle)</a:t>
            </a:r>
          </a:p>
          <a:p>
            <a:pPr lvl="1"/>
            <a:r>
              <a:rPr lang="en-US" dirty="0" smtClean="0"/>
              <a:t>Managing through the cycle with </a:t>
            </a:r>
            <a:r>
              <a:rPr lang="en-US" dirty="0" err="1" smtClean="0"/>
              <a:t>VfM</a:t>
            </a:r>
            <a:r>
              <a:rPr lang="en-US" dirty="0" smtClean="0"/>
              <a:t> in mind</a:t>
            </a:r>
          </a:p>
          <a:p>
            <a:pPr lvl="1"/>
            <a:r>
              <a:rPr lang="en-US" dirty="0" smtClean="0"/>
              <a:t>Sometimes deeper evaluative techniques (cost effectiveness, SROI)</a:t>
            </a:r>
          </a:p>
          <a:p>
            <a:pPr marL="0" indent="0">
              <a:buNone/>
            </a:pPr>
            <a:r>
              <a:rPr lang="en-US" dirty="0" smtClean="0"/>
              <a:t>3)  </a:t>
            </a:r>
            <a:r>
              <a:rPr lang="en-US" dirty="0" err="1" smtClean="0"/>
              <a:t>Programme</a:t>
            </a:r>
            <a:r>
              <a:rPr lang="en-US" dirty="0" smtClean="0"/>
              <a:t> portfolio management</a:t>
            </a:r>
          </a:p>
          <a:p>
            <a:pPr lvl="1"/>
            <a:r>
              <a:rPr lang="en-US" dirty="0" smtClean="0"/>
              <a:t>Supporting decision-making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62436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C509-EBD7-4C5B-85FE-9E18BE92AA9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 smtClean="0"/>
              <a:t>Effectiveness in the programme cycle</a:t>
            </a:r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666750"/>
            <a:ext cx="6336703" cy="5426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78139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z="2800" b="1" dirty="0" smtClean="0"/>
              <a:t>DFID feedback on WWF reporting</a:t>
            </a:r>
            <a:endParaRPr lang="fr-CH" sz="28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8531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...a </a:t>
            </a:r>
            <a:r>
              <a:rPr lang="en-US" sz="2400" dirty="0"/>
              <a:t>very good understanding of </a:t>
            </a:r>
            <a:r>
              <a:rPr lang="en-US" sz="2400" dirty="0" err="1" smtClean="0"/>
              <a:t>VfM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…a </a:t>
            </a:r>
            <a:r>
              <a:rPr lang="en-US" sz="2400" dirty="0"/>
              <a:t>commitment to the </a:t>
            </a:r>
            <a:r>
              <a:rPr lang="en-US" sz="2400" dirty="0" err="1"/>
              <a:t>VfM</a:t>
            </a:r>
            <a:r>
              <a:rPr lang="en-US" sz="2400" dirty="0"/>
              <a:t> agenda. 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…the </a:t>
            </a:r>
            <a:r>
              <a:rPr lang="en-US" sz="2400" dirty="0"/>
              <a:t>cost </a:t>
            </a:r>
            <a:r>
              <a:rPr lang="en-US" sz="2400" dirty="0" smtClean="0"/>
              <a:t>category/ cost driver section </a:t>
            </a:r>
            <a:r>
              <a:rPr lang="en-US" sz="2400" dirty="0"/>
              <a:t>is strong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…economy: demonstrates good </a:t>
            </a:r>
            <a:r>
              <a:rPr lang="en-US" sz="2400" dirty="0"/>
              <a:t>practice </a:t>
            </a:r>
            <a:r>
              <a:rPr lang="en-US" sz="2400" dirty="0" smtClean="0"/>
              <a:t>and specific </a:t>
            </a:r>
            <a:r>
              <a:rPr lang="en-US" sz="2400" dirty="0"/>
              <a:t>savings.</a:t>
            </a:r>
          </a:p>
          <a:p>
            <a:pPr marL="0" indent="0">
              <a:buNone/>
            </a:pPr>
            <a:r>
              <a:rPr lang="en-US" sz="2400" dirty="0" smtClean="0"/>
              <a:t>…</a:t>
            </a:r>
            <a:r>
              <a:rPr lang="en-US" sz="2400" dirty="0" err="1" smtClean="0"/>
              <a:t>VfM</a:t>
            </a:r>
            <a:r>
              <a:rPr lang="en-US" sz="2400" dirty="0" smtClean="0"/>
              <a:t> ‘measures’ too vague. Did </a:t>
            </a:r>
            <a:r>
              <a:rPr lang="en-US" sz="2400" dirty="0"/>
              <a:t>not provide </a:t>
            </a:r>
            <a:r>
              <a:rPr lang="en-US" sz="2400" dirty="0" smtClean="0"/>
              <a:t>‘specific metrics’</a:t>
            </a:r>
          </a:p>
          <a:p>
            <a:pPr marL="0" indent="0">
              <a:buNone/>
            </a:pPr>
            <a:r>
              <a:rPr lang="en-US" sz="2400" dirty="0" smtClean="0"/>
              <a:t>…evidence </a:t>
            </a:r>
            <a:r>
              <a:rPr lang="en-US" sz="2400" dirty="0"/>
              <a:t>on effectiveness is good, indicating WWF is committed to results and </a:t>
            </a:r>
            <a:r>
              <a:rPr lang="en-US" sz="2400" dirty="0" err="1"/>
              <a:t>maximising</a:t>
            </a:r>
            <a:r>
              <a:rPr lang="en-US" sz="2400" dirty="0"/>
              <a:t> your impact. 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</a:t>
            </a:r>
          </a:p>
          <a:p>
            <a:pPr marL="0" indent="0">
              <a:buNone/>
            </a:pPr>
            <a:r>
              <a:rPr lang="en-US" sz="2400" i="1" dirty="0" smtClean="0"/>
              <a:t>With </a:t>
            </a:r>
            <a:r>
              <a:rPr lang="en-US" sz="2400" i="1" dirty="0"/>
              <a:t>the exception of the </a:t>
            </a:r>
            <a:r>
              <a:rPr lang="en-US" sz="2400" i="1" dirty="0" err="1"/>
              <a:t>VfM</a:t>
            </a:r>
            <a:r>
              <a:rPr lang="en-US" sz="2400" i="1" dirty="0"/>
              <a:t> measures which could be improved, we would like to congratulate WWF for your strong </a:t>
            </a:r>
            <a:r>
              <a:rPr lang="en-US" sz="2400" i="1" dirty="0" err="1"/>
              <a:t>VfM</a:t>
            </a:r>
            <a:r>
              <a:rPr lang="en-US" sz="2400" i="1" dirty="0"/>
              <a:t> reporting.</a:t>
            </a:r>
            <a:endParaRPr lang="en-GB" sz="2000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91F8-8702-4955-A597-D981451BC315}" type="slidenum">
              <a:rPr lang="fr-CH" smtClean="0"/>
              <a:pPr/>
              <a:t>6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177602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nef consult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1199</TotalTime>
  <Words>255</Words>
  <Application>Microsoft Macintosh PowerPoint</Application>
  <PresentationFormat>On-screen Show (4:3)</PresentationFormat>
  <Paragraphs>75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nef consulting</vt:lpstr>
      <vt:lpstr>Office Theme</vt:lpstr>
      <vt:lpstr>PowerPoint Presentation</vt:lpstr>
      <vt:lpstr>PowerPoint Presentation</vt:lpstr>
      <vt:lpstr>Impetus for the work</vt:lpstr>
      <vt:lpstr>Approach - framings for Value for Money</vt:lpstr>
      <vt:lpstr>PowerPoint Presentation</vt:lpstr>
      <vt:lpstr>DFID feedback on WWF reporting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Proxies</dc:title>
  <dc:creator>Olivier Vardakoulias</dc:creator>
  <cp:lastModifiedBy>Will Beale</cp:lastModifiedBy>
  <cp:revision>99</cp:revision>
  <dcterms:created xsi:type="dcterms:W3CDTF">2011-12-09T14:50:11Z</dcterms:created>
  <dcterms:modified xsi:type="dcterms:W3CDTF">2014-10-08T12:36:19Z</dcterms:modified>
</cp:coreProperties>
</file>