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3"/>
  </p:handoutMasterIdLst>
  <p:sldIdLst>
    <p:sldId id="256" r:id="rId2"/>
    <p:sldId id="258" r:id="rId3"/>
    <p:sldId id="263" r:id="rId4"/>
    <p:sldId id="265" r:id="rId5"/>
    <p:sldId id="259" r:id="rId6"/>
    <p:sldId id="262" r:id="rId7"/>
    <p:sldId id="260" r:id="rId8"/>
    <p:sldId id="261" r:id="rId9"/>
    <p:sldId id="257" r:id="rId10"/>
    <p:sldId id="266" r:id="rId11"/>
    <p:sldId id="264" r:id="rId12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8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17552C-BEB2-544B-8C7D-B4422D7F0168}" type="datetimeFigureOut">
              <a:rPr lang="en-US" smtClean="0"/>
              <a:t>10/8/14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0D8AF-348A-464C-9D1B-D6E801290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7779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F596-07B3-E741-ACA2-1F61FA95C017}" type="datetimeFigureOut">
              <a:rPr lang="en-US" smtClean="0"/>
              <a:t>10/8/14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82FA-D8C7-6346-91A3-E4EB5C7CC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27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F596-07B3-E741-ACA2-1F61FA95C017}" type="datetimeFigureOut">
              <a:rPr lang="en-US" smtClean="0"/>
              <a:t>10/8/14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82FA-D8C7-6346-91A3-E4EB5C7CC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625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F596-07B3-E741-ACA2-1F61FA95C017}" type="datetimeFigureOut">
              <a:rPr lang="en-US" smtClean="0"/>
              <a:t>10/8/14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82FA-D8C7-6346-91A3-E4EB5C7CC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18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F596-07B3-E741-ACA2-1F61FA95C017}" type="datetimeFigureOut">
              <a:rPr lang="en-US" smtClean="0"/>
              <a:t>10/8/14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82FA-D8C7-6346-91A3-E4EB5C7CC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92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F596-07B3-E741-ACA2-1F61FA95C017}" type="datetimeFigureOut">
              <a:rPr lang="en-US" smtClean="0"/>
              <a:t>10/8/14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82FA-D8C7-6346-91A3-E4EB5C7CC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699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F596-07B3-E741-ACA2-1F61FA95C017}" type="datetimeFigureOut">
              <a:rPr lang="en-US" smtClean="0"/>
              <a:t>10/8/14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82FA-D8C7-6346-91A3-E4EB5C7CC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690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F596-07B3-E741-ACA2-1F61FA95C017}" type="datetimeFigureOut">
              <a:rPr lang="en-US" smtClean="0"/>
              <a:t>10/8/14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82FA-D8C7-6346-91A3-E4EB5C7CC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950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F596-07B3-E741-ACA2-1F61FA95C017}" type="datetimeFigureOut">
              <a:rPr lang="en-US" smtClean="0"/>
              <a:t>10/8/14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82FA-D8C7-6346-91A3-E4EB5C7CC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823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F596-07B3-E741-ACA2-1F61FA95C017}" type="datetimeFigureOut">
              <a:rPr lang="en-US" smtClean="0"/>
              <a:t>10/8/14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82FA-D8C7-6346-91A3-E4EB5C7CC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62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F596-07B3-E741-ACA2-1F61FA95C017}" type="datetimeFigureOut">
              <a:rPr lang="en-US" smtClean="0"/>
              <a:t>10/8/14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82FA-D8C7-6346-91A3-E4EB5C7CC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404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F596-07B3-E741-ACA2-1F61FA95C017}" type="datetimeFigureOut">
              <a:rPr lang="en-US" smtClean="0"/>
              <a:t>10/8/14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82FA-D8C7-6346-91A3-E4EB5C7CC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2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DF596-07B3-E741-ACA2-1F61FA95C017}" type="datetimeFigureOut">
              <a:rPr lang="en-US" smtClean="0"/>
              <a:t>10/8/14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F82FA-D8C7-6346-91A3-E4EB5C7CC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64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58354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Proxima Nova Regular"/>
                <a:cs typeface="Proxima Nova Regular"/>
              </a:rPr>
              <a:t>Mainstreaming the METT</a:t>
            </a:r>
            <a:endParaRPr lang="en-US" sz="4800" dirty="0">
              <a:latin typeface="Proxima Nova Regular"/>
              <a:cs typeface="Proxima Nova Regular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Proxima Nova Light"/>
                <a:cs typeface="Proxima Nova Light"/>
              </a:rPr>
              <a:t>Bailey Evans</a:t>
            </a:r>
          </a:p>
          <a:p>
            <a:r>
              <a:rPr lang="en-US" dirty="0" smtClean="0">
                <a:latin typeface="Proxima Nova Light"/>
                <a:cs typeface="Proxima Nova Light"/>
              </a:rPr>
              <a:t>Conservation International</a:t>
            </a:r>
            <a:endParaRPr lang="en-US" dirty="0">
              <a:latin typeface="Proxima Nova Light"/>
              <a:cs typeface="Proxima Nova Ligh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71594"/>
          <a:stretch/>
        </p:blipFill>
        <p:spPr>
          <a:xfrm>
            <a:off x="4222956" y="5397666"/>
            <a:ext cx="702009" cy="78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0341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Proxima Nova Regular"/>
                <a:cs typeface="Proxima Nova Regular"/>
              </a:rPr>
              <a:t>Come here more about…</a:t>
            </a:r>
            <a:endParaRPr lang="en-US" dirty="0">
              <a:latin typeface="Proxima Nova Regular"/>
              <a:cs typeface="Proxima Nova Regula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Getting institutional support</a:t>
            </a:r>
          </a:p>
          <a:p>
            <a:pPr>
              <a:lnSpc>
                <a:spcPct val="14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Operational processes (25+ country reporting)</a:t>
            </a:r>
          </a:p>
          <a:p>
            <a:pPr>
              <a:lnSpc>
                <a:spcPct val="14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Ideas for analysis and linking to impact</a:t>
            </a:r>
          </a:p>
          <a:p>
            <a:pPr marL="0" indent="0">
              <a:lnSpc>
                <a:spcPct val="140000"/>
              </a:lnSpc>
              <a:buNone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Proxima Nova Light"/>
              <a:cs typeface="Proxima Nova Ligh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71594"/>
          <a:stretch/>
        </p:blipFill>
        <p:spPr>
          <a:xfrm>
            <a:off x="8151280" y="5827671"/>
            <a:ext cx="535520" cy="59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135963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11813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Proxima Nova Regular"/>
                <a:cs typeface="Proxima Nova Regular"/>
              </a:rPr>
              <a:t>Thanks!</a:t>
            </a:r>
            <a:endParaRPr lang="en-US" dirty="0">
              <a:latin typeface="Proxima Nova Regular"/>
              <a:cs typeface="Proxima Nova Regular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81838"/>
            <a:ext cx="6400800" cy="317558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Proxima Nova Light"/>
                <a:cs typeface="Proxima Nova Light"/>
              </a:rPr>
              <a:t>Bailey Evans</a:t>
            </a:r>
          </a:p>
          <a:p>
            <a:endParaRPr lang="en-US" sz="1200" dirty="0" smtClean="0">
              <a:latin typeface="Proxima Nova Light"/>
              <a:cs typeface="Proxima Nova Light"/>
            </a:endParaRPr>
          </a:p>
          <a:p>
            <a:r>
              <a:rPr lang="en-US" dirty="0" smtClean="0">
                <a:latin typeface="Proxima Nova Light"/>
                <a:cs typeface="Proxima Nova Light"/>
              </a:rPr>
              <a:t>Manager, Field Program Management</a:t>
            </a:r>
          </a:p>
          <a:p>
            <a:endParaRPr lang="en-US" sz="1300" dirty="0">
              <a:latin typeface="Proxima Nova Light"/>
              <a:cs typeface="Proxima Nova Light"/>
            </a:endParaRPr>
          </a:p>
          <a:p>
            <a:r>
              <a:rPr lang="en-US" dirty="0" err="1" smtClean="0">
                <a:latin typeface="Proxima Nova Light"/>
                <a:cs typeface="Proxima Nova Light"/>
              </a:rPr>
              <a:t>bevans@conservation.org</a:t>
            </a:r>
            <a:endParaRPr lang="en-US" dirty="0">
              <a:latin typeface="Proxima Nova Light"/>
              <a:cs typeface="Proxima Nova Ligh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71594"/>
          <a:stretch/>
        </p:blipFill>
        <p:spPr>
          <a:xfrm>
            <a:off x="4222956" y="5397666"/>
            <a:ext cx="702009" cy="78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074905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Proxima Nova Regular"/>
                <a:cs typeface="Proxima Nova Regular"/>
              </a:rPr>
              <a:t>Why is CI Interested </a:t>
            </a:r>
            <a:r>
              <a:rPr lang="en-US" dirty="0" smtClean="0">
                <a:latin typeface="Proxima Nova Regular"/>
                <a:cs typeface="Proxima Nova Regular"/>
              </a:rPr>
              <a:t>In PAME?</a:t>
            </a:r>
            <a:endParaRPr lang="en-US" dirty="0">
              <a:latin typeface="Proxima Nova Regular"/>
              <a:cs typeface="Proxima Nova Regula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Supports Conservation of Critical Natural Capital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Adaptive Management (in field &amp; executive)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Allows for time-scale M&amp;E, and refining strategy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Fosters support from partners and stakeholders</a:t>
            </a:r>
          </a:p>
          <a:p>
            <a:pPr>
              <a:lnSpc>
                <a:spcPct val="150000"/>
              </a:lnSpc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Proxima Nova Light"/>
              <a:cs typeface="Proxima Nova Ligh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71594"/>
          <a:stretch/>
        </p:blipFill>
        <p:spPr>
          <a:xfrm>
            <a:off x="8151280" y="5827671"/>
            <a:ext cx="535520" cy="59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464948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Proxima Nova Regular"/>
                <a:cs typeface="Proxima Nova Regular"/>
              </a:rPr>
              <a:t>What is the METT?</a:t>
            </a:r>
            <a:endParaRPr lang="en-US" dirty="0">
              <a:latin typeface="Proxima Nova Regular"/>
              <a:cs typeface="Proxima Nova Regula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1995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An assessment (scorecard) of the management effectiveness of a PA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Utilized by donors (foundations, multi-laterals, etc.), civil society, and NGOs to monitor management of a PA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A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subjective approach – which should be participatory – to assessing the conditions of management within a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PA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	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Proxima Nova Light"/>
              <a:cs typeface="Proxima Nova Ligh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	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Themes Assessed: 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management plan, budget, demarcation, </a:t>
            </a:r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	</a:t>
            </a:r>
            <a:r>
              <a:rPr lang="en-US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gazettement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, protection, enforcement, community engagement &amp; </a:t>
            </a:r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	monitoring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, etc.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Proxima Nova Light"/>
              <a:cs typeface="Proxima Nova Ligh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71594"/>
          <a:stretch/>
        </p:blipFill>
        <p:spPr>
          <a:xfrm>
            <a:off x="8151280" y="5827671"/>
            <a:ext cx="535520" cy="59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9553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Proxima Nova Regular"/>
                <a:cs typeface="Proxima Nova Regular"/>
              </a:rPr>
              <a:t>CI’s Process </a:t>
            </a:r>
            <a:endParaRPr lang="en-US" dirty="0">
              <a:latin typeface="Proxima Nova Regular"/>
              <a:cs typeface="Proxima Nova Regula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Research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Development of CI’s METT through adaptation of the IUCN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/WWF Management Effectiveness Tracking Tool (METT) and the World Bank MPA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Scorecard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Began Assessments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in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2013 – Completed by Field Programs Annually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in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August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Data Consolidated &amp; Analyzed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Proxima Nova Light"/>
              <a:cs typeface="Proxima Nova Light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Reported to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Board of Directors on Natural Capital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Achievements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Proxima Nova Light"/>
              <a:cs typeface="Proxima Nova Ligh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71594"/>
          <a:stretch/>
        </p:blipFill>
        <p:spPr>
          <a:xfrm>
            <a:off x="8151280" y="5827671"/>
            <a:ext cx="535520" cy="59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224684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Proxima Nova Regular"/>
                <a:cs typeface="Proxima Nova Regular"/>
              </a:rPr>
              <a:t>Successes</a:t>
            </a:r>
            <a:endParaRPr lang="en-US" dirty="0">
              <a:latin typeface="Proxima Nova Regular"/>
              <a:cs typeface="Proxima Nova Regula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4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Gathered 200+ Assessments for 2 Years</a:t>
            </a:r>
          </a:p>
          <a:p>
            <a:pPr>
              <a:lnSpc>
                <a:spcPct val="14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Now an Institutional Standard</a:t>
            </a:r>
          </a:p>
          <a:p>
            <a:pPr>
              <a:lnSpc>
                <a:spcPct val="14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Fostered New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Partnerships and Stakeholder Relations in Field Program Countries</a:t>
            </a:r>
          </a:p>
          <a:p>
            <a:pPr>
              <a:lnSpc>
                <a:spcPct val="14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Provided Opportunity for National-Level Policy Engagement</a:t>
            </a:r>
          </a:p>
          <a:p>
            <a:pPr>
              <a:lnSpc>
                <a:spcPct val="14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Identified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gaps – funding, staff, etc.</a:t>
            </a:r>
          </a:p>
          <a:p>
            <a:pPr>
              <a:lnSpc>
                <a:spcPct val="14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Translated to Spanish </a:t>
            </a:r>
            <a:r>
              <a:rPr lang="en-US" sz="2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(soon Portuguese, French, &amp; </a:t>
            </a:r>
            <a:r>
              <a:rPr lang="en-US" sz="23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Bahasa</a:t>
            </a:r>
            <a:r>
              <a:rPr lang="en-US" sz="2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 Indonesia)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71594"/>
          <a:stretch/>
        </p:blipFill>
        <p:spPr>
          <a:xfrm>
            <a:off x="8151280" y="5827671"/>
            <a:ext cx="535520" cy="59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123335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Proxima Nova Regular"/>
                <a:cs typeface="Proxima Nova Regular"/>
              </a:rPr>
              <a:t>Challenges</a:t>
            </a:r>
            <a:endParaRPr lang="en-US" dirty="0">
              <a:latin typeface="Proxima Nova Regular"/>
              <a:cs typeface="Proxima Nova Regula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4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Unfunded Initiative</a:t>
            </a:r>
          </a:p>
          <a:p>
            <a:pPr>
              <a:lnSpc>
                <a:spcPct val="14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Getting Institutional Buy-In</a:t>
            </a:r>
          </a:p>
          <a:p>
            <a:pPr>
              <a:lnSpc>
                <a:spcPct val="14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Ensuring [Accurate] Completion of Scorecards by Field Programs</a:t>
            </a:r>
          </a:p>
          <a:p>
            <a:pPr>
              <a:lnSpc>
                <a:spcPct val="14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Database Management &amp; Analysis</a:t>
            </a:r>
          </a:p>
          <a:p>
            <a:pPr>
              <a:lnSpc>
                <a:spcPct val="14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Fostering an Understanding of Results</a:t>
            </a:r>
          </a:p>
          <a:p>
            <a:pPr>
              <a:lnSpc>
                <a:spcPct val="14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Maintaining Momentum for M&amp;E in Institution</a:t>
            </a:r>
          </a:p>
          <a:p>
            <a:pPr>
              <a:lnSpc>
                <a:spcPct val="14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Staff turnover in Field Programs</a:t>
            </a:r>
          </a:p>
          <a:p>
            <a:pPr>
              <a:lnSpc>
                <a:spcPct val="14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Capacity Building on M&amp;E in general….</a:t>
            </a:r>
          </a:p>
          <a:p>
            <a:pPr>
              <a:lnSpc>
                <a:spcPct val="140000"/>
              </a:lnSpc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Proxima Nova Light"/>
              <a:cs typeface="Proxima Nova Ligh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71594"/>
          <a:stretch/>
        </p:blipFill>
        <p:spPr>
          <a:xfrm>
            <a:off x="8151280" y="5827671"/>
            <a:ext cx="535520" cy="59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179078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Proxima Nova Regular"/>
                <a:cs typeface="Proxima Nova Regular"/>
              </a:rPr>
              <a:t>Statistics</a:t>
            </a:r>
            <a:endParaRPr lang="en-US" dirty="0">
              <a:latin typeface="Proxima Nova Regular"/>
              <a:cs typeface="Proxima Nova Regula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9532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2013: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134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 Assessments in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20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 Countries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2014: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156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 Assessments in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18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 Countries</a:t>
            </a:r>
          </a:p>
          <a:p>
            <a:pPr marL="0" indent="0">
              <a:lnSpc>
                <a:spcPct val="140000"/>
              </a:lnSpc>
              <a:buNone/>
            </a:pPr>
            <a:endParaRPr lang="en-US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Proxima Nova Light"/>
              <a:cs typeface="Proxima Nova Light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Average change in management effectiveness across the board was </a:t>
            </a:r>
            <a:r>
              <a:rPr lang="en-US" b="1" dirty="0" smtClean="0">
                <a:solidFill>
                  <a:srgbClr val="008000"/>
                </a:solidFill>
                <a:latin typeface="Proxima Nova Light"/>
                <a:cs typeface="Proxima Nova Light"/>
              </a:rPr>
              <a:t>+3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 between the two years </a:t>
            </a:r>
            <a:r>
              <a:rPr lang="en-US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(out of 100)</a:t>
            </a:r>
          </a:p>
          <a:p>
            <a:pPr marL="0" indent="0">
              <a:lnSpc>
                <a:spcPct val="140000"/>
              </a:lnSpc>
              <a:buNone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Proxima Nova Light"/>
              <a:cs typeface="Proxima Nova Ligh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71594"/>
          <a:stretch/>
        </p:blipFill>
        <p:spPr>
          <a:xfrm>
            <a:off x="8151280" y="5827671"/>
            <a:ext cx="535520" cy="59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149385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Proxima Nova Regular"/>
                <a:cs typeface="Proxima Nova Regular"/>
              </a:rPr>
              <a:t>Interest to CMP</a:t>
            </a:r>
            <a:endParaRPr lang="en-US" dirty="0">
              <a:latin typeface="Proxima Nova Regular"/>
              <a:cs typeface="Proxima Nova Regula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Standard Approach</a:t>
            </a:r>
          </a:p>
          <a:p>
            <a:pPr>
              <a:lnSpc>
                <a:spcPct val="14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Able to link PA management outcomes to use of Open Standards</a:t>
            </a:r>
          </a:p>
          <a:p>
            <a:pPr>
              <a:lnSpc>
                <a:spcPct val="14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Supports tracking Aichi Targets</a:t>
            </a:r>
          </a:p>
          <a:p>
            <a:pPr>
              <a:lnSpc>
                <a:spcPct val="14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Link to Broader PAME efforts &amp; Global Database by WCMC</a:t>
            </a:r>
          </a:p>
          <a:p>
            <a:pPr marL="0" indent="0">
              <a:lnSpc>
                <a:spcPct val="140000"/>
              </a:lnSpc>
              <a:buNone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Proxima Nova Light"/>
              <a:cs typeface="Proxima Nova Ligh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71594"/>
          <a:stretch/>
        </p:blipFill>
        <p:spPr>
          <a:xfrm>
            <a:off x="8151280" y="5827671"/>
            <a:ext cx="535520" cy="59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149385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iley_BO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099" y="199353"/>
            <a:ext cx="5011194" cy="64592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5829520" y="1713544"/>
            <a:ext cx="3396725" cy="3679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Use of same-color scale within countries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Has a grading of 10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Minimum score of 24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Maximum score of 87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Allows for time-scale monitoring of management effectiveness 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roxima Nova Light"/>
                <a:cs typeface="Proxima Nova Light"/>
              </a:rPr>
              <a:t>Visualizes and centralizes data [storage]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71594"/>
          <a:stretch/>
        </p:blipFill>
        <p:spPr>
          <a:xfrm>
            <a:off x="8151280" y="5827671"/>
            <a:ext cx="535520" cy="59698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83613" y="1313434"/>
            <a:ext cx="32437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Proxima Nova Light"/>
                <a:cs typeface="Proxima Nova Light"/>
              </a:rPr>
              <a:t>Bolivia Example</a:t>
            </a:r>
            <a:endParaRPr lang="en-US" sz="2000" b="1" dirty="0">
              <a:latin typeface="Proxima Nova Light"/>
              <a:cs typeface="Proxima Nova Light"/>
            </a:endParaRPr>
          </a:p>
        </p:txBody>
      </p:sp>
    </p:spTree>
    <p:extLst>
      <p:ext uri="{BB962C8B-B14F-4D97-AF65-F5344CB8AC3E}">
        <p14:creationId xmlns:p14="http://schemas.microsoft.com/office/powerpoint/2010/main" val="1855775914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399</Words>
  <Application>Microsoft Macintosh PowerPoint</Application>
  <PresentationFormat>On-screen Show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Mainstreaming the METT</vt:lpstr>
      <vt:lpstr>Why is CI Interested In PAME?</vt:lpstr>
      <vt:lpstr>What is the METT?</vt:lpstr>
      <vt:lpstr>CI’s Process </vt:lpstr>
      <vt:lpstr>Successes</vt:lpstr>
      <vt:lpstr>Challenges</vt:lpstr>
      <vt:lpstr>Statistics</vt:lpstr>
      <vt:lpstr>Interest to CMP</vt:lpstr>
      <vt:lpstr>PowerPoint Presentation</vt:lpstr>
      <vt:lpstr>Come here more about…</vt:lpstr>
      <vt:lpstr>Thanks!</vt:lpstr>
    </vt:vector>
  </TitlesOfParts>
  <Company>Conservation International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Mainstreaming the METT</dc:title>
  <dc:creator>Bailey Evans</dc:creator>
  <cp:lastModifiedBy>Bailey Evans</cp:lastModifiedBy>
  <cp:revision>11</cp:revision>
  <cp:lastPrinted>2014-10-08T11:47:49Z</cp:lastPrinted>
  <dcterms:created xsi:type="dcterms:W3CDTF">2014-10-07T17:36:22Z</dcterms:created>
  <dcterms:modified xsi:type="dcterms:W3CDTF">2014-10-08T12:58:56Z</dcterms:modified>
</cp:coreProperties>
</file>