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76" r:id="rId5"/>
    <p:sldId id="272" r:id="rId6"/>
    <p:sldId id="273" r:id="rId7"/>
    <p:sldId id="345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18" r:id="rId16"/>
    <p:sldId id="338" r:id="rId17"/>
    <p:sldId id="339" r:id="rId18"/>
    <p:sldId id="340" r:id="rId19"/>
    <p:sldId id="341" r:id="rId20"/>
    <p:sldId id="342" r:id="rId21"/>
    <p:sldId id="343" r:id="rId22"/>
    <p:sldId id="344" r:id="rId23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0" autoAdjust="0"/>
    <p:restoredTop sz="67643" autoAdjust="0"/>
  </p:normalViewPr>
  <p:slideViewPr>
    <p:cSldViewPr>
      <p:cViewPr>
        <p:scale>
          <a:sx n="60" d="100"/>
          <a:sy n="60" d="100"/>
        </p:scale>
        <p:origin x="-108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10/21/2014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493" lvl="1" indent="0">
              <a:buFont typeface="+mj-lt"/>
              <a:buNone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4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90800"/>
            <a:ext cx="6132816" cy="40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19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8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5"/>
            <a:ext cx="1371600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5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19"/>
            <a:ext cx="6858000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5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10/21/2014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10/21/2014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413001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96572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1"/>
            <a:ext cx="365760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10/21/2014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10/21/2014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10/21/2014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10/21/2014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3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10/21/2014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7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2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10/21/2014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  <p:sp>
        <p:nvSpPr>
          <p:cNvPr id="14" name="Rectangle 13"/>
          <p:cNvSpPr/>
          <p:nvPr userDrawn="1"/>
        </p:nvSpPr>
        <p:spPr>
          <a:xfrm>
            <a:off x="0" y="5257799"/>
            <a:ext cx="9144000" cy="161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7772399" cy="1581596"/>
          </a:xfrm>
        </p:spPr>
        <p:txBody>
          <a:bodyPr anchor="ctr"/>
          <a:lstStyle/>
          <a:p>
            <a:r>
              <a:rPr lang="en-US" sz="3500" dirty="0"/>
              <a:t>Got Culture? </a:t>
            </a:r>
            <a:br>
              <a:rPr lang="en-US" sz="3500" dirty="0"/>
            </a:br>
            <a:r>
              <a:rPr lang="en-US" sz="3200" dirty="0"/>
              <a:t>A Proposal for Addressing Cultural Identity in the Open Standards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56856"/>
            <a:ext cx="7696200" cy="8863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Caroline Stem, Annette Stewart, Stuart Cowell, Nick Salafsky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CMP Members’ Meeting, October 5-7, 2014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b="1" u="sng" dirty="0"/>
              <a:t>Tangible/Physical</a:t>
            </a:r>
            <a:r>
              <a:rPr lang="en-US" dirty="0"/>
              <a:t>” </a:t>
            </a:r>
            <a:r>
              <a:rPr lang="en-US" dirty="0" smtClean="0"/>
              <a:t>Cultural Targets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0314"/>
            <a:ext cx="8229600" cy="44975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554" r="38279"/>
          <a:stretch/>
        </p:blipFill>
        <p:spPr>
          <a:xfrm>
            <a:off x="0" y="1524000"/>
            <a:ext cx="952664" cy="55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b="1" u="sng" dirty="0"/>
              <a:t>Intangible</a:t>
            </a:r>
            <a:r>
              <a:rPr lang="en-US" dirty="0"/>
              <a:t> Cultural Targets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Cultural </a:t>
            </a:r>
            <a:r>
              <a:rPr lang="es-AR" dirty="0" err="1" smtClean="0"/>
              <a:t>identity</a:t>
            </a:r>
            <a:r>
              <a:rPr lang="es-AR" dirty="0" smtClean="0"/>
              <a:t>, cultural </a:t>
            </a:r>
            <a:r>
              <a:rPr lang="es-AR" dirty="0" err="1" smtClean="0"/>
              <a:t>knowledge</a:t>
            </a:r>
            <a:r>
              <a:rPr lang="es-AR" dirty="0" smtClean="0"/>
              <a:t>, cultural </a:t>
            </a:r>
            <a:r>
              <a:rPr lang="es-AR" dirty="0" err="1" smtClean="0"/>
              <a:t>cohesion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date, considered Human Wellbeing Targets</a:t>
            </a:r>
          </a:p>
          <a:p>
            <a:r>
              <a:rPr lang="en-US" dirty="0" smtClean="0"/>
              <a:t>Proposal to maintain this</a:t>
            </a:r>
          </a:p>
          <a:p>
            <a:pPr lvl="1"/>
            <a:r>
              <a:rPr lang="en-US" dirty="0" smtClean="0"/>
              <a:t>General rule: Intangible cultural targets are HWTs that benefit from conservation via ecosystem services (esp. cultural services)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5" t="6177" r="21543" b="15728"/>
          <a:stretch/>
        </p:blipFill>
        <p:spPr>
          <a:xfrm>
            <a:off x="0" y="1447800"/>
            <a:ext cx="969264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b="1" u="sng" dirty="0"/>
              <a:t>Intangible</a:t>
            </a:r>
            <a:r>
              <a:rPr lang="en-US" dirty="0"/>
              <a:t> Cultural Targets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52206"/>
            <a:ext cx="5562600" cy="1452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391"/>
            <a:ext cx="9144000" cy="3987609"/>
          </a:xfrm>
          <a:prstGeom prst="rect">
            <a:avLst/>
          </a:prstGeom>
        </p:spPr>
      </p:pic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4572000" y="4724401"/>
            <a:ext cx="2438400" cy="762000"/>
          </a:xfrm>
          <a:prstGeom prst="wedgeRoundRectCallout">
            <a:avLst>
              <a:gd name="adj1" fmla="val 67998"/>
              <a:gd name="adj2" fmla="val 65288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/>
                <a:ea typeface="Calibri"/>
                <a:cs typeface="Calibri"/>
              </a:rPr>
              <a:t>Cultural identity as human wellbeing target</a:t>
            </a:r>
            <a:endParaRPr lang="en-US" sz="28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b="1" u="sng" dirty="0"/>
              <a:t>Intangible</a:t>
            </a:r>
            <a:r>
              <a:rPr lang="en-US" dirty="0"/>
              <a:t> Cultural Targets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2944091"/>
            <a:ext cx="9144000" cy="3532909"/>
          </a:xfrm>
          <a:prstGeom prst="rect">
            <a:avLst/>
          </a:prstGeom>
        </p:spPr>
      </p:pic>
      <p:sp>
        <p:nvSpPr>
          <p:cNvPr id="8" name="Rounded Rectangular Callout 3"/>
          <p:cNvSpPr>
            <a:spLocks noChangeArrowheads="1"/>
          </p:cNvSpPr>
          <p:nvPr/>
        </p:nvSpPr>
        <p:spPr bwMode="auto">
          <a:xfrm>
            <a:off x="228599" y="2590801"/>
            <a:ext cx="2895601" cy="990599"/>
          </a:xfrm>
          <a:prstGeom prst="wedgeRoundRectCallout">
            <a:avLst>
              <a:gd name="adj1" fmla="val -1579"/>
              <a:gd name="adj2" fmla="val 105154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Result that contributes directly to cultural wellbeing (as well as conservation)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/>
          <a:lstStyle/>
          <a:p>
            <a:r>
              <a:rPr lang="en-US" b="1" u="sng" dirty="0"/>
              <a:t>Intangible</a:t>
            </a:r>
            <a:r>
              <a:rPr lang="en-US" dirty="0" smtClean="0"/>
              <a:t> Cultural </a:t>
            </a:r>
            <a:r>
              <a:rPr lang="en-US" dirty="0"/>
              <a:t>Targets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b="1" dirty="0" err="1" smtClean="0"/>
              <a:t>Proposed</a:t>
            </a:r>
            <a:r>
              <a:rPr lang="es-AR" b="1" dirty="0" smtClean="0"/>
              <a:t> </a:t>
            </a:r>
            <a:r>
              <a:rPr lang="es-AR" b="1" dirty="0" err="1" smtClean="0"/>
              <a:t>recognition</a:t>
            </a:r>
            <a:r>
              <a:rPr lang="es-AR" b="1" dirty="0" smtClean="0"/>
              <a:t>: </a:t>
            </a:r>
            <a:r>
              <a:rPr lang="es-AR" dirty="0"/>
              <a:t>In </a:t>
            </a:r>
            <a:r>
              <a:rPr lang="es-AR" dirty="0" err="1"/>
              <a:t>some</a:t>
            </a:r>
            <a:r>
              <a:rPr lang="es-AR" dirty="0"/>
              <a:t> cultures, </a:t>
            </a:r>
            <a:r>
              <a:rPr lang="es-AR" dirty="0" err="1"/>
              <a:t>explicit</a:t>
            </a:r>
            <a:r>
              <a:rPr lang="es-AR" dirty="0"/>
              <a:t> </a:t>
            </a:r>
            <a:r>
              <a:rPr lang="es-AR" dirty="0" err="1"/>
              <a:t>distinctions</a:t>
            </a:r>
            <a:r>
              <a:rPr lang="es-AR" dirty="0"/>
              <a:t> </a:t>
            </a:r>
            <a:r>
              <a:rPr lang="es-AR" dirty="0" err="1"/>
              <a:t>may</a:t>
            </a:r>
            <a:r>
              <a:rPr lang="es-AR" dirty="0"/>
              <a:t> </a:t>
            </a:r>
            <a:r>
              <a:rPr lang="es-AR" dirty="0" err="1"/>
              <a:t>not</a:t>
            </a:r>
            <a:r>
              <a:rPr lang="es-AR" dirty="0"/>
              <a:t> </a:t>
            </a:r>
            <a:r>
              <a:rPr lang="es-AR" dirty="0" err="1"/>
              <a:t>resonate</a:t>
            </a:r>
            <a:r>
              <a:rPr lang="es-AR" dirty="0"/>
              <a:t>.  </a:t>
            </a:r>
            <a:r>
              <a:rPr lang="es-AR" dirty="0" err="1"/>
              <a:t>May</a:t>
            </a:r>
            <a:r>
              <a:rPr lang="es-AR" dirty="0"/>
              <a:t> be more </a:t>
            </a:r>
            <a:r>
              <a:rPr lang="es-AR" dirty="0" err="1"/>
              <a:t>appropriate</a:t>
            </a:r>
            <a:r>
              <a:rPr lang="es-AR" dirty="0"/>
              <a:t> to </a:t>
            </a:r>
            <a:r>
              <a:rPr lang="es-AR" dirty="0" err="1"/>
              <a:t>include</a:t>
            </a:r>
            <a:r>
              <a:rPr lang="es-AR" dirty="0"/>
              <a:t> cultural targets as </a:t>
            </a:r>
            <a:r>
              <a:rPr lang="es-AR" dirty="0" err="1"/>
              <a:t>conservation</a:t>
            </a:r>
            <a:r>
              <a:rPr lang="es-AR" dirty="0"/>
              <a:t> targets </a:t>
            </a:r>
            <a:r>
              <a:rPr lang="es-AR" dirty="0" err="1"/>
              <a:t>or</a:t>
            </a:r>
            <a:r>
              <a:rPr lang="es-AR" dirty="0"/>
              <a:t> as </a:t>
            </a:r>
            <a:r>
              <a:rPr lang="es-AR" dirty="0" err="1"/>
              <a:t>key</a:t>
            </a:r>
            <a:r>
              <a:rPr lang="es-AR" dirty="0"/>
              <a:t> </a:t>
            </a:r>
            <a:r>
              <a:rPr lang="es-AR" dirty="0" err="1"/>
              <a:t>attributes</a:t>
            </a:r>
            <a:r>
              <a:rPr lang="es-AR" dirty="0"/>
              <a:t> of </a:t>
            </a:r>
            <a:r>
              <a:rPr lang="es-AR" dirty="0" err="1"/>
              <a:t>an</a:t>
            </a:r>
            <a:r>
              <a:rPr lang="es-AR" dirty="0"/>
              <a:t> </a:t>
            </a:r>
            <a:r>
              <a:rPr lang="es-AR" dirty="0" err="1"/>
              <a:t>ecosystem</a:t>
            </a:r>
            <a:r>
              <a:rPr lang="es-AR" dirty="0"/>
              <a:t>, </a:t>
            </a:r>
            <a:r>
              <a:rPr lang="es-AR" dirty="0" err="1"/>
              <a:t>habitat</a:t>
            </a:r>
            <a:r>
              <a:rPr lang="es-AR" dirty="0"/>
              <a:t>, </a:t>
            </a:r>
            <a:r>
              <a:rPr lang="es-AR" dirty="0" err="1"/>
              <a:t>or</a:t>
            </a:r>
            <a:r>
              <a:rPr lang="es-AR" dirty="0"/>
              <a:t> </a:t>
            </a:r>
            <a:r>
              <a:rPr lang="es-AR" dirty="0" err="1" smtClean="0"/>
              <a:t>species</a:t>
            </a:r>
            <a:endParaRPr lang="es-AR" dirty="0" smtClean="0"/>
          </a:p>
          <a:p>
            <a:r>
              <a:rPr lang="es-AR" dirty="0"/>
              <a:t>Extra </a:t>
            </a:r>
            <a:r>
              <a:rPr lang="es-AR" dirty="0" err="1"/>
              <a:t>caution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needed</a:t>
            </a:r>
            <a:r>
              <a:rPr lang="es-AR" dirty="0"/>
              <a:t> to be </a:t>
            </a:r>
            <a:r>
              <a:rPr lang="es-AR" dirty="0" err="1"/>
              <a:t>clear</a:t>
            </a:r>
            <a:r>
              <a:rPr lang="es-AR" dirty="0"/>
              <a:t> </a:t>
            </a:r>
            <a:r>
              <a:rPr lang="es-AR" dirty="0" err="1"/>
              <a:t>about</a:t>
            </a:r>
            <a:r>
              <a:rPr lang="es-AR" dirty="0"/>
              <a:t> </a:t>
            </a:r>
            <a:r>
              <a:rPr lang="es-AR" dirty="0" err="1"/>
              <a:t>relationships</a:t>
            </a:r>
            <a:r>
              <a:rPr lang="es-AR" dirty="0"/>
              <a:t> </a:t>
            </a:r>
            <a:r>
              <a:rPr lang="es-AR" dirty="0" smtClean="0"/>
              <a:t>and </a:t>
            </a:r>
            <a:r>
              <a:rPr lang="es-AR" dirty="0" err="1" smtClean="0"/>
              <a:t>trade-offs</a:t>
            </a:r>
            <a:endParaRPr lang="es-A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3" t="15863" r="26207" b="3448"/>
          <a:stretch/>
        </p:blipFill>
        <p:spPr>
          <a:xfrm>
            <a:off x="0" y="1447800"/>
            <a:ext cx="977461" cy="55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7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How Cultural Targets Have Been Handled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33600" y="2133599"/>
            <a:ext cx="4438650" cy="4619625"/>
            <a:chOff x="1828800" y="1628775"/>
            <a:chExt cx="4743450" cy="51244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" t="2068" r="2693" b="1980"/>
            <a:stretch/>
          </p:blipFill>
          <p:spPr bwMode="auto">
            <a:xfrm>
              <a:off x="1828800" y="1628775"/>
              <a:ext cx="4743450" cy="51244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305300" y="5457825"/>
              <a:ext cx="2266950" cy="1295400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6248400" y="3035898"/>
            <a:ext cx="2438400" cy="797668"/>
          </a:xfrm>
          <a:prstGeom prst="wedgeRoundRectCallout">
            <a:avLst>
              <a:gd name="adj1" fmla="val -58184"/>
              <a:gd name="adj2" fmla="val 34331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Calibri"/>
              </a:rPr>
              <a:t>Many of these concepts get translated to key attributes</a:t>
            </a:r>
            <a:endParaRPr lang="en-US" sz="24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85" y="1362501"/>
            <a:ext cx="6329363" cy="6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5" r="15044"/>
          <a:stretch/>
        </p:blipFill>
        <p:spPr>
          <a:xfrm>
            <a:off x="0" y="1524000"/>
            <a:ext cx="945931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A: </a:t>
            </a:r>
            <a:br>
              <a:rPr lang="en-US" dirty="0" smtClean="0"/>
            </a:br>
            <a:r>
              <a:rPr lang="en-US" dirty="0" smtClean="0"/>
              <a:t>How Cultural Targets Have Been Handled</a:t>
            </a:r>
            <a:endParaRPr lang="en-US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2286000"/>
            <a:ext cx="35909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5735411" y="3959802"/>
            <a:ext cx="2057400" cy="797668"/>
          </a:xfrm>
          <a:prstGeom prst="wedgeRoundRectCallout">
            <a:avLst>
              <a:gd name="adj1" fmla="val -58184"/>
              <a:gd name="adj2" fmla="val 34331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Calibri"/>
              </a:rPr>
              <a:t>As key attributes related to a “conservation target”</a:t>
            </a:r>
            <a:endParaRPr lang="en-US" sz="24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5278211" y="2254333"/>
            <a:ext cx="2514600" cy="797668"/>
          </a:xfrm>
          <a:prstGeom prst="wedgeRoundRectCallout">
            <a:avLst>
              <a:gd name="adj1" fmla="val -62351"/>
              <a:gd name="adj2" fmla="val -3880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As “conservation targets” defined around cultural interests/ needs</a:t>
            </a:r>
            <a:endParaRPr lang="en-US" sz="24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t="19540" r="76553"/>
          <a:stretch/>
        </p:blipFill>
        <p:spPr>
          <a:xfrm>
            <a:off x="-1" y="1599670"/>
            <a:ext cx="1008993" cy="55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2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B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Cultural Targets Have Been Handled</a:t>
            </a: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" y="1761801"/>
            <a:ext cx="3629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3135573" y="1675830"/>
            <a:ext cx="2514600" cy="914400"/>
          </a:xfrm>
          <a:prstGeom prst="wedgeRoundRectCallout">
            <a:avLst>
              <a:gd name="adj1" fmla="val -62351"/>
              <a:gd name="adj2" fmla="val -3880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Acc. to the CMP guidance, these are human wellbeing targets with HWB KEAs</a:t>
            </a:r>
          </a:p>
        </p:txBody>
      </p:sp>
    </p:spTree>
    <p:extLst>
      <p:ext uri="{BB962C8B-B14F-4D97-AF65-F5344CB8AC3E}">
        <p14:creationId xmlns:p14="http://schemas.microsoft.com/office/powerpoint/2010/main" val="6863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45" y="1761801"/>
            <a:ext cx="3629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5486400" y="1827195"/>
            <a:ext cx="2514600" cy="914400"/>
          </a:xfrm>
          <a:prstGeom prst="wedgeRoundRectCallout">
            <a:avLst>
              <a:gd name="adj1" fmla="val -66693"/>
              <a:gd name="adj2" fmla="val 43881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What this would look like following CMP HWT Guidance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19383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4876800"/>
            <a:ext cx="3962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B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Cultural Targets Have Been Handled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439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3717131" y="1671235"/>
            <a:ext cx="2378869" cy="524958"/>
          </a:xfrm>
          <a:prstGeom prst="wedgeRoundRectCallout">
            <a:avLst>
              <a:gd name="adj1" fmla="val -66693"/>
              <a:gd name="adj2" fmla="val 43881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3366FF"/>
                </a:solidFill>
                <a:latin typeface="Arial"/>
                <a:ea typeface="Calibri"/>
                <a:cs typeface="Calibri"/>
              </a:rPr>
              <a:t>Adaptation: loss of cultural identity as direct threat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C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Cultural Targets Have Been Handled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1235"/>
            <a:ext cx="3295650" cy="13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55346"/>
            <a:ext cx="8882063" cy="14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1724025" y="3155346"/>
            <a:ext cx="3009900" cy="524958"/>
          </a:xfrm>
          <a:prstGeom prst="wedgeRoundRectCallout">
            <a:avLst>
              <a:gd name="adj1" fmla="val -59892"/>
              <a:gd name="adj2" fmla="val 46481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How OS handles loss of cultural identity: Indirect threat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858670"/>
            <a:ext cx="6048375" cy="11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/>
          <p:cNvSpPr>
            <a:spLocks noChangeArrowheads="1"/>
          </p:cNvSpPr>
          <p:nvPr/>
        </p:nvSpPr>
        <p:spPr bwMode="auto">
          <a:xfrm>
            <a:off x="5791200" y="4385721"/>
            <a:ext cx="3352800" cy="524958"/>
          </a:xfrm>
          <a:prstGeom prst="wedgeRoundRectCallout">
            <a:avLst>
              <a:gd name="adj1" fmla="val -59892"/>
              <a:gd name="adj2" fmla="val 46481"/>
              <a:gd name="adj3" fmla="val 16667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How OS handles loss of cultural identity: HWT or key attribute of HWT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895975"/>
            <a:ext cx="56769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5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Culture Now?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HWT Guidance widely used</a:t>
            </a:r>
          </a:p>
          <a:p>
            <a:r>
              <a:rPr lang="en-US" dirty="0" smtClean="0"/>
              <a:t>Cultural aspects not emphasized </a:t>
            </a:r>
          </a:p>
          <a:p>
            <a:r>
              <a:rPr lang="en-US" dirty="0" smtClean="0"/>
              <a:t>Disregarded by some working with indigenous cultures</a:t>
            </a:r>
          </a:p>
          <a:p>
            <a:r>
              <a:rPr lang="en-US" dirty="0" smtClean="0"/>
              <a:t>Greater potential for use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23" b="-175"/>
          <a:stretch/>
        </p:blipFill>
        <p:spPr>
          <a:xfrm>
            <a:off x="1" y="1447800"/>
            <a:ext cx="96899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/>
          <a:lstStyle/>
          <a:p>
            <a:r>
              <a:rPr lang="en-US" dirty="0" smtClean="0"/>
              <a:t>Issues in Need of Discussion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IF CMP </a:t>
            </a:r>
            <a:r>
              <a:rPr lang="es-AR" dirty="0" err="1" smtClean="0"/>
              <a:t>members</a:t>
            </a:r>
            <a:r>
              <a:rPr lang="es-AR" dirty="0" smtClean="0"/>
              <a:t> </a:t>
            </a:r>
            <a:r>
              <a:rPr lang="es-AR" dirty="0" err="1" smtClean="0"/>
              <a:t>accept</a:t>
            </a:r>
            <a:r>
              <a:rPr lang="es-AR" dirty="0" smtClean="0"/>
              <a:t> concept of cultural targets, to </a:t>
            </a:r>
            <a:r>
              <a:rPr lang="es-AR" dirty="0" err="1" smtClean="0"/>
              <a:t>what</a:t>
            </a:r>
            <a:r>
              <a:rPr lang="es-AR" dirty="0" smtClean="0"/>
              <a:t> </a:t>
            </a:r>
            <a:r>
              <a:rPr lang="es-AR" dirty="0" err="1" smtClean="0"/>
              <a:t>degree</a:t>
            </a:r>
            <a:r>
              <a:rPr lang="es-AR" dirty="0" smtClean="0"/>
              <a:t> do OS </a:t>
            </a:r>
            <a:r>
              <a:rPr lang="es-AR" dirty="0" err="1" smtClean="0"/>
              <a:t>or</a:t>
            </a:r>
            <a:r>
              <a:rPr lang="es-AR" dirty="0" smtClean="0"/>
              <a:t> OS </a:t>
            </a:r>
            <a:r>
              <a:rPr lang="es-AR" dirty="0" err="1" smtClean="0"/>
              <a:t>guidance</a:t>
            </a:r>
            <a:r>
              <a:rPr lang="es-AR" dirty="0" smtClean="0"/>
              <a:t> </a:t>
            </a:r>
            <a:r>
              <a:rPr lang="es-AR" dirty="0" err="1" smtClean="0"/>
              <a:t>reflect</a:t>
            </a:r>
            <a:r>
              <a:rPr lang="es-AR" dirty="0" smtClean="0"/>
              <a:t> </a:t>
            </a:r>
            <a:r>
              <a:rPr lang="es-AR" dirty="0" err="1" smtClean="0"/>
              <a:t>different</a:t>
            </a:r>
            <a:r>
              <a:rPr lang="es-AR" dirty="0" smtClean="0"/>
              <a:t> </a:t>
            </a:r>
            <a:r>
              <a:rPr lang="es-AR" dirty="0" err="1" smtClean="0"/>
              <a:t>ways</a:t>
            </a:r>
            <a:r>
              <a:rPr lang="es-AR" dirty="0" smtClean="0"/>
              <a:t> of </a:t>
            </a:r>
            <a:r>
              <a:rPr lang="es-AR" dirty="0" err="1" smtClean="0"/>
              <a:t>handling</a:t>
            </a:r>
            <a:r>
              <a:rPr lang="es-AR" dirty="0" smtClean="0"/>
              <a:t> </a:t>
            </a:r>
            <a:r>
              <a:rPr lang="es-AR" dirty="0" err="1" smtClean="0"/>
              <a:t>those</a:t>
            </a:r>
            <a:r>
              <a:rPr lang="es-AR" dirty="0" smtClean="0"/>
              <a:t> targets (esp. Intangible cultural targets)?</a:t>
            </a:r>
          </a:p>
          <a:p>
            <a:r>
              <a:rPr lang="es-AR" dirty="0" err="1" smtClean="0"/>
              <a:t>What</a:t>
            </a:r>
            <a:r>
              <a:rPr lang="es-AR" dirty="0" smtClean="0"/>
              <a:t> are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benefits</a:t>
            </a:r>
            <a:r>
              <a:rPr lang="es-AR" dirty="0" smtClean="0"/>
              <a:t> and </a:t>
            </a:r>
            <a:r>
              <a:rPr lang="es-AR" dirty="0" err="1" smtClean="0"/>
              <a:t>trade-offs</a:t>
            </a:r>
            <a:r>
              <a:rPr lang="es-AR" dirty="0" smtClean="0"/>
              <a:t> of </a:t>
            </a:r>
            <a:r>
              <a:rPr lang="es-AR" dirty="0" err="1" smtClean="0"/>
              <a:t>showing</a:t>
            </a:r>
            <a:r>
              <a:rPr lang="es-AR" dirty="0" smtClean="0"/>
              <a:t> </a:t>
            </a:r>
            <a:r>
              <a:rPr lang="es-AR" dirty="0" err="1" smtClean="0"/>
              <a:t>different</a:t>
            </a:r>
            <a:r>
              <a:rPr lang="es-AR" dirty="0" smtClean="0"/>
              <a:t> </a:t>
            </a:r>
            <a:r>
              <a:rPr lang="es-AR" dirty="0" err="1" smtClean="0"/>
              <a:t>approaches</a:t>
            </a:r>
            <a:r>
              <a:rPr lang="es-AR" dirty="0" smtClean="0"/>
              <a:t>? </a:t>
            </a:r>
            <a:endParaRPr lang="es-A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6" t="9548" r="53104"/>
          <a:stretch/>
        </p:blipFill>
        <p:spPr>
          <a:xfrm>
            <a:off x="-44669" y="1524000"/>
            <a:ext cx="977462" cy="555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28600" y="7076208"/>
            <a:ext cx="10256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err="1" smtClean="0"/>
              <a:t>Source</a:t>
            </a:r>
            <a:r>
              <a:rPr lang="es-AR" sz="1600" dirty="0" smtClean="0"/>
              <a:t> </a:t>
            </a:r>
            <a:r>
              <a:rPr lang="es-AR" sz="1600" dirty="0" err="1" smtClean="0"/>
              <a:t>for</a:t>
            </a:r>
            <a:r>
              <a:rPr lang="es-AR" sz="1600" dirty="0" smtClean="0"/>
              <a:t> </a:t>
            </a:r>
            <a:r>
              <a:rPr lang="es-AR" sz="1600" dirty="0" err="1" smtClean="0"/>
              <a:t>image</a:t>
            </a:r>
            <a:r>
              <a:rPr lang="es-AR" sz="1600" dirty="0" smtClean="0"/>
              <a:t>: </a:t>
            </a:r>
            <a:r>
              <a:rPr lang="en-US" sz="1600" dirty="0" err="1"/>
              <a:t>Ansgar</a:t>
            </a:r>
            <a:r>
              <a:rPr lang="en-US" sz="1600" dirty="0"/>
              <a:t> </a:t>
            </a:r>
            <a:r>
              <a:rPr lang="en-US" sz="1600" dirty="0" smtClean="0"/>
              <a:t>Wal</a:t>
            </a:r>
            <a:r>
              <a:rPr lang="en-US" sz="1600" dirty="0"/>
              <a:t>k</a:t>
            </a:r>
            <a:r>
              <a:rPr lang="es-AR" sz="1600" dirty="0" smtClean="0"/>
              <a:t> </a:t>
            </a:r>
            <a:r>
              <a:rPr lang="es-AR" sz="1600" dirty="0"/>
              <a:t>http://upload.wikimedia.org/wikipedia/commons/8/87/Qamutik_1_1999-04-01.jpg</a:t>
            </a:r>
          </a:p>
        </p:txBody>
      </p:sp>
    </p:spTree>
    <p:extLst>
      <p:ext uri="{BB962C8B-B14F-4D97-AF65-F5344CB8AC3E}">
        <p14:creationId xmlns:p14="http://schemas.microsoft.com/office/powerpoint/2010/main" val="221022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685800"/>
            <a:ext cx="8153400" cy="762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5105400"/>
          </a:xfrm>
        </p:spPr>
        <p:txBody>
          <a:bodyPr>
            <a:normAutofit fontScale="92500" lnSpcReduction="10000"/>
          </a:bodyPr>
          <a:lstStyle/>
          <a:p>
            <a:r>
              <a:rPr lang="es-AR" dirty="0" err="1" smtClean="0"/>
              <a:t>Proposal</a:t>
            </a:r>
            <a:r>
              <a:rPr lang="es-AR" dirty="0" smtClean="0"/>
              <a:t>:</a:t>
            </a:r>
          </a:p>
          <a:p>
            <a:pPr lvl="1"/>
            <a:r>
              <a:rPr lang="es-AR" dirty="0" smtClean="0"/>
              <a:t>Tangible, </a:t>
            </a:r>
            <a:r>
              <a:rPr lang="es-AR" dirty="0" err="1" smtClean="0"/>
              <a:t>physical</a:t>
            </a:r>
            <a:r>
              <a:rPr lang="es-AR" dirty="0" smtClean="0"/>
              <a:t> cultural targets (</a:t>
            </a:r>
            <a:r>
              <a:rPr lang="es-AR" dirty="0" err="1" smtClean="0"/>
              <a:t>ruins</a:t>
            </a:r>
            <a:r>
              <a:rPr lang="es-AR" dirty="0" smtClean="0"/>
              <a:t>, temples, </a:t>
            </a:r>
            <a:r>
              <a:rPr lang="es-AR" dirty="0" err="1" smtClean="0"/>
              <a:t>archaeological</a:t>
            </a:r>
            <a:r>
              <a:rPr lang="es-AR" dirty="0" smtClean="0"/>
              <a:t> </a:t>
            </a:r>
            <a:r>
              <a:rPr lang="es-AR" dirty="0" err="1" smtClean="0"/>
              <a:t>sites</a:t>
            </a:r>
            <a:r>
              <a:rPr lang="es-AR" dirty="0" smtClean="0"/>
              <a:t>) are a </a:t>
            </a:r>
            <a:r>
              <a:rPr lang="es-AR" dirty="0" err="1" smtClean="0"/>
              <a:t>special</a:t>
            </a:r>
            <a:r>
              <a:rPr lang="es-AR" dirty="0" smtClean="0"/>
              <a:t> </a:t>
            </a:r>
            <a:r>
              <a:rPr lang="es-AR" dirty="0" err="1" smtClean="0"/>
              <a:t>type</a:t>
            </a:r>
            <a:r>
              <a:rPr lang="es-AR" dirty="0" smtClean="0"/>
              <a:t> of </a:t>
            </a:r>
            <a:r>
              <a:rPr lang="es-AR" dirty="0" err="1" smtClean="0"/>
              <a:t>conservation</a:t>
            </a:r>
            <a:r>
              <a:rPr lang="es-AR" dirty="0" smtClean="0"/>
              <a:t> target</a:t>
            </a:r>
          </a:p>
          <a:p>
            <a:pPr lvl="1"/>
            <a:r>
              <a:rPr lang="es-AR" dirty="0" smtClean="0"/>
              <a:t>Intangible </a:t>
            </a:r>
            <a:r>
              <a:rPr lang="es-AR" dirty="0" err="1" smtClean="0"/>
              <a:t>cultulral</a:t>
            </a:r>
            <a:r>
              <a:rPr lang="es-AR" dirty="0" smtClean="0"/>
              <a:t> targets are human </a:t>
            </a:r>
            <a:r>
              <a:rPr lang="es-AR" dirty="0" err="1" smtClean="0"/>
              <a:t>wellbeing</a:t>
            </a:r>
            <a:r>
              <a:rPr lang="es-AR" dirty="0" smtClean="0"/>
              <a:t> targets</a:t>
            </a:r>
          </a:p>
          <a:p>
            <a:pPr lvl="1"/>
            <a:r>
              <a:rPr lang="es-AR" dirty="0" err="1" smtClean="0"/>
              <a:t>Recognize</a:t>
            </a:r>
            <a:r>
              <a:rPr lang="es-AR" dirty="0" smtClean="0"/>
              <a:t> </a:t>
            </a:r>
            <a:r>
              <a:rPr lang="es-AR" dirty="0" err="1" smtClean="0"/>
              <a:t>that</a:t>
            </a:r>
            <a:r>
              <a:rPr lang="es-AR" dirty="0" smtClean="0"/>
              <a:t> </a:t>
            </a:r>
            <a:r>
              <a:rPr lang="es-AR" dirty="0" err="1" smtClean="0"/>
              <a:t>adaptation</a:t>
            </a:r>
            <a:r>
              <a:rPr lang="es-AR" dirty="0" smtClean="0"/>
              <a:t> </a:t>
            </a:r>
            <a:r>
              <a:rPr lang="es-AR" dirty="0" err="1" smtClean="0"/>
              <a:t>may</a:t>
            </a:r>
            <a:r>
              <a:rPr lang="es-AR" dirty="0" smtClean="0"/>
              <a:t> be </a:t>
            </a:r>
            <a:r>
              <a:rPr lang="es-AR" dirty="0" err="1" smtClean="0"/>
              <a:t>needed</a:t>
            </a:r>
            <a:r>
              <a:rPr lang="es-AR" dirty="0" smtClean="0"/>
              <a:t> </a:t>
            </a:r>
            <a:r>
              <a:rPr lang="es-AR" dirty="0" err="1" smtClean="0"/>
              <a:t>for</a:t>
            </a:r>
            <a:r>
              <a:rPr lang="es-AR" dirty="0" smtClean="0"/>
              <a:t> </a:t>
            </a:r>
            <a:r>
              <a:rPr lang="es-AR" dirty="0" err="1" smtClean="0"/>
              <a:t>some</a:t>
            </a:r>
            <a:r>
              <a:rPr lang="es-AR" dirty="0" smtClean="0"/>
              <a:t> cultures, esp. </a:t>
            </a:r>
            <a:r>
              <a:rPr lang="es-AR" dirty="0" err="1" smtClean="0"/>
              <a:t>indigenous</a:t>
            </a:r>
            <a:r>
              <a:rPr lang="es-AR" dirty="0" smtClean="0"/>
              <a:t> </a:t>
            </a:r>
            <a:r>
              <a:rPr lang="es-AR" dirty="0" err="1" smtClean="0"/>
              <a:t>societies</a:t>
            </a:r>
            <a:endParaRPr lang="es-AR" dirty="0" smtClean="0"/>
          </a:p>
          <a:p>
            <a:r>
              <a:rPr lang="es-AR" dirty="0" err="1" smtClean="0"/>
              <a:t>Biggest</a:t>
            </a:r>
            <a:r>
              <a:rPr lang="es-AR" dirty="0" smtClean="0"/>
              <a:t> </a:t>
            </a:r>
            <a:r>
              <a:rPr lang="es-AR" dirty="0" err="1" smtClean="0"/>
              <a:t>issues</a:t>
            </a:r>
            <a:r>
              <a:rPr lang="es-AR" dirty="0" smtClean="0"/>
              <a:t>:</a:t>
            </a:r>
          </a:p>
          <a:p>
            <a:pPr lvl="1"/>
            <a:r>
              <a:rPr lang="es-AR" dirty="0" smtClean="0"/>
              <a:t>To </a:t>
            </a:r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degree</a:t>
            </a:r>
            <a:r>
              <a:rPr lang="es-AR" dirty="0"/>
              <a:t> do OS </a:t>
            </a:r>
            <a:r>
              <a:rPr lang="es-AR" dirty="0" err="1"/>
              <a:t>or</a:t>
            </a:r>
            <a:r>
              <a:rPr lang="es-AR" dirty="0"/>
              <a:t> OS </a:t>
            </a:r>
            <a:r>
              <a:rPr lang="es-AR" dirty="0" err="1"/>
              <a:t>guidance</a:t>
            </a:r>
            <a:r>
              <a:rPr lang="es-AR" dirty="0"/>
              <a:t> </a:t>
            </a:r>
            <a:r>
              <a:rPr lang="es-AR" dirty="0" err="1"/>
              <a:t>reflect</a:t>
            </a:r>
            <a:r>
              <a:rPr lang="es-AR" dirty="0"/>
              <a:t> </a:t>
            </a:r>
            <a:r>
              <a:rPr lang="es-AR" dirty="0" err="1"/>
              <a:t>different</a:t>
            </a:r>
            <a:r>
              <a:rPr lang="es-AR" dirty="0"/>
              <a:t> </a:t>
            </a:r>
            <a:r>
              <a:rPr lang="es-AR" dirty="0" err="1"/>
              <a:t>ways</a:t>
            </a:r>
            <a:r>
              <a:rPr lang="es-AR" dirty="0"/>
              <a:t> of </a:t>
            </a:r>
            <a:r>
              <a:rPr lang="es-AR" dirty="0" err="1"/>
              <a:t>handling</a:t>
            </a:r>
            <a:r>
              <a:rPr lang="es-AR" dirty="0"/>
              <a:t> </a:t>
            </a:r>
            <a:r>
              <a:rPr lang="es-AR" dirty="0" err="1"/>
              <a:t>those</a:t>
            </a:r>
            <a:r>
              <a:rPr lang="es-AR" dirty="0"/>
              <a:t> </a:t>
            </a:r>
            <a:r>
              <a:rPr lang="es-AR" dirty="0" smtClean="0"/>
              <a:t>targets?</a:t>
            </a:r>
          </a:p>
          <a:p>
            <a:pPr lvl="1"/>
            <a:r>
              <a:rPr lang="es-AR" dirty="0" err="1" smtClean="0"/>
              <a:t>How</a:t>
            </a:r>
            <a:r>
              <a:rPr lang="es-AR" dirty="0" smtClean="0"/>
              <a:t> do </a:t>
            </a:r>
            <a:r>
              <a:rPr lang="es-AR" dirty="0" err="1" smtClean="0"/>
              <a:t>we</a:t>
            </a:r>
            <a:r>
              <a:rPr lang="es-AR" dirty="0" smtClean="0"/>
              <a:t> </a:t>
            </a:r>
            <a:r>
              <a:rPr lang="es-AR" dirty="0" err="1" smtClean="0"/>
              <a:t>keep</a:t>
            </a:r>
            <a:r>
              <a:rPr lang="es-AR" dirty="0" smtClean="0"/>
              <a:t> OS </a:t>
            </a:r>
            <a:r>
              <a:rPr lang="es-AR" dirty="0" err="1" smtClean="0"/>
              <a:t>clarity</a:t>
            </a:r>
            <a:r>
              <a:rPr lang="es-AR" dirty="0" smtClean="0"/>
              <a:t> </a:t>
            </a:r>
            <a:r>
              <a:rPr lang="es-AR" dirty="0" err="1" smtClean="0"/>
              <a:t>when</a:t>
            </a:r>
            <a:r>
              <a:rPr lang="es-AR" dirty="0" smtClean="0"/>
              <a:t> </a:t>
            </a:r>
            <a:r>
              <a:rPr lang="es-AR" dirty="0" err="1" smtClean="0"/>
              <a:t>conflicting</a:t>
            </a:r>
            <a:r>
              <a:rPr lang="es-AR" dirty="0" smtClean="0"/>
              <a:t> use of cultural targets – </a:t>
            </a:r>
            <a:r>
              <a:rPr lang="es-AR" dirty="0" err="1" smtClean="0"/>
              <a:t>some</a:t>
            </a:r>
            <a:r>
              <a:rPr lang="es-AR" dirty="0" smtClean="0"/>
              <a:t> as </a:t>
            </a:r>
            <a:r>
              <a:rPr lang="es-AR" dirty="0" err="1" smtClean="0"/>
              <a:t>conservation</a:t>
            </a:r>
            <a:r>
              <a:rPr lang="es-AR" dirty="0" smtClean="0"/>
              <a:t> targets, </a:t>
            </a:r>
            <a:r>
              <a:rPr lang="es-AR" dirty="0" err="1" smtClean="0"/>
              <a:t>some</a:t>
            </a:r>
            <a:r>
              <a:rPr lang="es-AR" dirty="0" smtClean="0"/>
              <a:t> as </a:t>
            </a:r>
            <a:r>
              <a:rPr lang="es-AR" dirty="0" err="1" smtClean="0"/>
              <a:t>HWTs</a:t>
            </a:r>
            <a:r>
              <a:rPr lang="es-AR" dirty="0" smtClean="0"/>
              <a:t>, </a:t>
            </a:r>
            <a:r>
              <a:rPr lang="es-AR" dirty="0" err="1" smtClean="0"/>
              <a:t>some</a:t>
            </a:r>
            <a:r>
              <a:rPr lang="es-AR" dirty="0" smtClean="0"/>
              <a:t> as </a:t>
            </a:r>
            <a:r>
              <a:rPr lang="es-AR" dirty="0" err="1" smtClean="0"/>
              <a:t>contributing</a:t>
            </a:r>
            <a:r>
              <a:rPr lang="es-AR" dirty="0" smtClean="0"/>
              <a:t> </a:t>
            </a:r>
            <a:r>
              <a:rPr lang="es-AR" dirty="0" err="1" smtClean="0"/>
              <a:t>factors</a:t>
            </a:r>
            <a:r>
              <a:rPr lang="es-AR" dirty="0" smtClean="0"/>
              <a:t>?</a:t>
            </a:r>
          </a:p>
          <a:p>
            <a:pPr lvl="1"/>
            <a:endParaRPr lang="es-AR" dirty="0" smtClean="0"/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8" t="237" r="55833" b="-237"/>
          <a:stretch/>
        </p:blipFill>
        <p:spPr>
          <a:xfrm>
            <a:off x="0" y="1524000"/>
            <a:ext cx="924918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Proposal for “Cultural Targets”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17145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295400"/>
          </a:xfrm>
        </p:spPr>
        <p:txBody>
          <a:bodyPr/>
          <a:lstStyle/>
          <a:p>
            <a:r>
              <a:rPr lang="en-US" dirty="0" smtClean="0"/>
              <a:t>Target Selection as a Value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s-AR" dirty="0" err="1"/>
              <a:t>Influenced</a:t>
            </a:r>
            <a:r>
              <a:rPr lang="es-AR" dirty="0"/>
              <a:t> </a:t>
            </a:r>
            <a:r>
              <a:rPr lang="es-AR" dirty="0" err="1"/>
              <a:t>by</a:t>
            </a:r>
            <a:r>
              <a:rPr lang="es-AR" dirty="0"/>
              <a:t> </a:t>
            </a:r>
            <a:r>
              <a:rPr lang="es-AR" dirty="0" err="1"/>
              <a:t>who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 smtClean="0"/>
              <a:t>involved</a:t>
            </a:r>
            <a:r>
              <a:rPr lang="es-AR" dirty="0" smtClean="0"/>
              <a:t>, </a:t>
            </a:r>
            <a:r>
              <a:rPr lang="es-AR" dirty="0" err="1" smtClean="0"/>
              <a:t>world</a:t>
            </a:r>
            <a:r>
              <a:rPr lang="es-AR" dirty="0" smtClean="0"/>
              <a:t> </a:t>
            </a:r>
            <a:r>
              <a:rPr lang="es-AR" dirty="0" err="1"/>
              <a:t>view</a:t>
            </a:r>
            <a:endParaRPr lang="es-AR" dirty="0"/>
          </a:p>
          <a:p>
            <a:pPr marL="285750" indent="-285750"/>
            <a:r>
              <a:rPr lang="es-AR" dirty="0" err="1"/>
              <a:t>Example</a:t>
            </a:r>
            <a:r>
              <a:rPr lang="es-AR" dirty="0"/>
              <a:t>: Salmon as a </a:t>
            </a:r>
            <a:r>
              <a:rPr lang="es-AR" dirty="0" err="1"/>
              <a:t>conservation</a:t>
            </a:r>
            <a:r>
              <a:rPr lang="es-AR" dirty="0"/>
              <a:t> target </a:t>
            </a:r>
          </a:p>
          <a:p>
            <a:pPr marL="685800" lvl="1"/>
            <a:r>
              <a:rPr lang="es-AR" dirty="0" err="1"/>
              <a:t>Because</a:t>
            </a:r>
            <a:r>
              <a:rPr lang="es-AR" dirty="0"/>
              <a:t> </a:t>
            </a:r>
            <a:r>
              <a:rPr lang="es-AR" dirty="0" err="1"/>
              <a:t>it’s</a:t>
            </a:r>
            <a:r>
              <a:rPr lang="es-AR" dirty="0"/>
              <a:t> a top </a:t>
            </a:r>
            <a:r>
              <a:rPr lang="es-AR" dirty="0" err="1"/>
              <a:t>predator</a:t>
            </a:r>
            <a:r>
              <a:rPr lang="es-AR" dirty="0"/>
              <a:t> and has </a:t>
            </a:r>
            <a:r>
              <a:rPr lang="es-AR" dirty="0" err="1"/>
              <a:t>important</a:t>
            </a:r>
            <a:r>
              <a:rPr lang="es-AR" dirty="0"/>
              <a:t> </a:t>
            </a:r>
            <a:r>
              <a:rPr lang="es-AR" dirty="0" err="1"/>
              <a:t>ecological</a:t>
            </a:r>
            <a:r>
              <a:rPr lang="es-AR" dirty="0"/>
              <a:t> </a:t>
            </a:r>
            <a:r>
              <a:rPr lang="es-AR" dirty="0" err="1"/>
              <a:t>function</a:t>
            </a:r>
            <a:r>
              <a:rPr lang="es-AR" dirty="0"/>
              <a:t>; </a:t>
            </a:r>
          </a:p>
          <a:p>
            <a:pPr marL="685800" lvl="1"/>
            <a:r>
              <a:rPr lang="es-AR" dirty="0" err="1"/>
              <a:t>Because</a:t>
            </a:r>
            <a:r>
              <a:rPr lang="es-AR" dirty="0"/>
              <a:t> </a:t>
            </a:r>
            <a:r>
              <a:rPr lang="es-AR" dirty="0" err="1"/>
              <a:t>it’s</a:t>
            </a:r>
            <a:r>
              <a:rPr lang="es-AR" dirty="0"/>
              <a:t> a </a:t>
            </a:r>
            <a:r>
              <a:rPr lang="es-AR" dirty="0" err="1"/>
              <a:t>charismatic</a:t>
            </a:r>
            <a:r>
              <a:rPr lang="es-AR" dirty="0"/>
              <a:t> </a:t>
            </a:r>
            <a:r>
              <a:rPr lang="es-AR" dirty="0" err="1"/>
              <a:t>species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strong</a:t>
            </a:r>
            <a:r>
              <a:rPr lang="es-AR" dirty="0"/>
              <a:t> marketing </a:t>
            </a:r>
            <a:r>
              <a:rPr lang="es-AR" dirty="0" err="1"/>
              <a:t>potential</a:t>
            </a:r>
            <a:r>
              <a:rPr lang="es-AR" dirty="0"/>
              <a:t>; AND/OR</a:t>
            </a:r>
          </a:p>
          <a:p>
            <a:pPr marL="685800" lvl="1"/>
            <a:r>
              <a:rPr lang="es-AR" dirty="0" err="1"/>
              <a:t>Because</a:t>
            </a:r>
            <a:r>
              <a:rPr lang="es-AR" dirty="0"/>
              <a:t> </a:t>
            </a:r>
            <a:r>
              <a:rPr lang="es-AR" dirty="0" err="1"/>
              <a:t>it’s</a:t>
            </a:r>
            <a:r>
              <a:rPr lang="es-AR" dirty="0"/>
              <a:t> </a:t>
            </a:r>
            <a:r>
              <a:rPr lang="es-AR" dirty="0" err="1"/>
              <a:t>culturally</a:t>
            </a:r>
            <a:r>
              <a:rPr lang="es-AR" dirty="0"/>
              <a:t> </a:t>
            </a:r>
            <a:r>
              <a:rPr lang="es-AR" dirty="0" err="1"/>
              <a:t>important</a:t>
            </a:r>
            <a:endParaRPr lang="es-A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6" t="19133" r="23004" b="2153"/>
          <a:stretch/>
        </p:blipFill>
        <p:spPr>
          <a:xfrm>
            <a:off x="0" y="1495301"/>
            <a:ext cx="969264" cy="55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u="sng" dirty="0"/>
              <a:t>Tangible/Physical</a:t>
            </a:r>
            <a:r>
              <a:rPr lang="en-US" dirty="0" smtClean="0"/>
              <a:t>” Cultural Targets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Archaeological</a:t>
            </a:r>
            <a:r>
              <a:rPr lang="es-AR" dirty="0" smtClean="0"/>
              <a:t> </a:t>
            </a:r>
            <a:r>
              <a:rPr lang="es-AR" dirty="0" err="1"/>
              <a:t>sites</a:t>
            </a:r>
            <a:r>
              <a:rPr lang="es-AR" dirty="0"/>
              <a:t>, temples, and </a:t>
            </a:r>
            <a:r>
              <a:rPr lang="es-AR" dirty="0" err="1"/>
              <a:t>ruins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Could be considered special types of conservation targets because:</a:t>
            </a:r>
          </a:p>
          <a:p>
            <a:pPr lvl="1"/>
            <a:r>
              <a:rPr lang="en-US" dirty="0" smtClean="0"/>
              <a:t>In most cases, similar threats</a:t>
            </a:r>
          </a:p>
          <a:p>
            <a:pPr lvl="1"/>
            <a:r>
              <a:rPr lang="en-US" dirty="0" smtClean="0"/>
              <a:t>Similar or synergistic strategies</a:t>
            </a:r>
          </a:p>
          <a:p>
            <a:pPr lvl="1"/>
            <a:r>
              <a:rPr lang="en-US" dirty="0" smtClean="0"/>
              <a:t>However, may involve decisions of where to prioritize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13802" r="69023" b="5748"/>
          <a:stretch/>
        </p:blipFill>
        <p:spPr>
          <a:xfrm>
            <a:off x="0" y="1524000"/>
            <a:ext cx="964324" cy="55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u="sng" dirty="0"/>
              <a:t>Tangible/Physical</a:t>
            </a:r>
            <a:r>
              <a:rPr lang="en-US" dirty="0" smtClean="0"/>
              <a:t>” Cultural Targets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err="1" smtClean="0"/>
              <a:t>Archaeological</a:t>
            </a:r>
            <a:r>
              <a:rPr lang="es-AR" dirty="0" smtClean="0"/>
              <a:t> </a:t>
            </a:r>
            <a:r>
              <a:rPr lang="es-AR" dirty="0" err="1"/>
              <a:t>sites</a:t>
            </a:r>
            <a:r>
              <a:rPr lang="es-AR" dirty="0"/>
              <a:t>, temples, and </a:t>
            </a:r>
            <a:r>
              <a:rPr lang="es-AR" dirty="0" err="1"/>
              <a:t>ruins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Could be considered special types of conservation targets because:</a:t>
            </a:r>
          </a:p>
          <a:p>
            <a:pPr lvl="1"/>
            <a:r>
              <a:rPr lang="en-US" dirty="0" smtClean="0"/>
              <a:t>In most cases, similar threats</a:t>
            </a:r>
          </a:p>
          <a:p>
            <a:pPr lvl="1"/>
            <a:r>
              <a:rPr lang="en-US" dirty="0" smtClean="0"/>
              <a:t>Similar or synergistic strategies</a:t>
            </a:r>
          </a:p>
          <a:p>
            <a:pPr lvl="1"/>
            <a:r>
              <a:rPr lang="en-US" dirty="0" smtClean="0"/>
              <a:t>However, may involve decisions of where to prioritize resources</a:t>
            </a:r>
          </a:p>
          <a:p>
            <a:r>
              <a:rPr lang="en-US" dirty="0" smtClean="0"/>
              <a:t>Require special attention but too different to include in threat rating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t="13802" r="69023" b="5748"/>
          <a:stretch/>
        </p:blipFill>
        <p:spPr>
          <a:xfrm>
            <a:off x="0" y="1524000"/>
            <a:ext cx="964324" cy="55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u="sng" dirty="0"/>
              <a:t>Tangible/Physical</a:t>
            </a:r>
            <a:r>
              <a:rPr lang="en-US" dirty="0" smtClean="0"/>
              <a:t>” Cultural Targets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0314"/>
            <a:ext cx="8229600" cy="44975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554" r="38279"/>
          <a:stretch/>
        </p:blipFill>
        <p:spPr>
          <a:xfrm>
            <a:off x="0" y="1524000"/>
            <a:ext cx="952664" cy="55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0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u="sng" dirty="0"/>
              <a:t>Tangible/Physical</a:t>
            </a:r>
            <a:r>
              <a:rPr lang="en-US" dirty="0" smtClean="0"/>
              <a:t>” Cultural Targets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0314"/>
            <a:ext cx="8229600" cy="44975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554" r="38279"/>
          <a:stretch/>
        </p:blipFill>
        <p:spPr>
          <a:xfrm>
            <a:off x="0" y="1524000"/>
            <a:ext cx="952664" cy="55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295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b="1" u="sng" dirty="0"/>
              <a:t>Tangible/Physical</a:t>
            </a:r>
            <a:r>
              <a:rPr lang="en-US" dirty="0" smtClean="0"/>
              <a:t>” Cultural Targets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0314"/>
            <a:ext cx="8229600" cy="449757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554" r="38279"/>
          <a:stretch/>
        </p:blipFill>
        <p:spPr>
          <a:xfrm>
            <a:off x="0" y="1524000"/>
            <a:ext cx="952664" cy="55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1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2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TS102787942</Template>
  <TotalTime>0</TotalTime>
  <Words>607</Words>
  <Application>Microsoft Office PowerPoint</Application>
  <PresentationFormat>On-screen Show (4:3)</PresentationFormat>
  <Paragraphs>90</Paragraphs>
  <Slides>21</Slides>
  <Notes>21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TS102787942</vt:lpstr>
      <vt:lpstr>Got Culture?  A Proposal for Addressing Cultural Identity in the Open Standards</vt:lpstr>
      <vt:lpstr>Why Culture Now?</vt:lpstr>
      <vt:lpstr>A Proposal for “Cultural Targets”</vt:lpstr>
      <vt:lpstr>Target Selection as a Value Process</vt:lpstr>
      <vt:lpstr>“Tangible/Physical” Cultural Targets</vt:lpstr>
      <vt:lpstr>“Tangible/Physical” Cultural Targets</vt:lpstr>
      <vt:lpstr>“Tangible/Physical” Cultural Targets</vt:lpstr>
      <vt:lpstr>“Tangible/Physical” Cultural Targets</vt:lpstr>
      <vt:lpstr>“Tangible/Physical” Cultural Targets</vt:lpstr>
      <vt:lpstr>“Tangible/Physical” Cultural Targets</vt:lpstr>
      <vt:lpstr>Intangible Cultural Targets</vt:lpstr>
      <vt:lpstr>Intangible Cultural Targets</vt:lpstr>
      <vt:lpstr>Intangible Cultural Targets</vt:lpstr>
      <vt:lpstr>Intangible Cultural Targets</vt:lpstr>
      <vt:lpstr>Examples of How Cultural Targets Have Been Handled</vt:lpstr>
      <vt:lpstr>Example A:  How Cultural Targets Have Been Handled</vt:lpstr>
      <vt:lpstr>Example B:  How Cultural Targets Have Been Handled</vt:lpstr>
      <vt:lpstr>Example B:  How Cultural Targets Have Been Handled</vt:lpstr>
      <vt:lpstr>Example C:  How Cultural Targets Have Been Handled</vt:lpstr>
      <vt:lpstr>Issues in Need of Discussion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2013-12-18T22:03:03Z</dcterms:created>
  <dcterms:modified xsi:type="dcterms:W3CDTF">2014-10-22T02:14:18Z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