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0" r:id="rId2"/>
    <p:sldId id="257" r:id="rId3"/>
    <p:sldId id="271" r:id="rId4"/>
    <p:sldId id="274" r:id="rId5"/>
    <p:sldId id="263" r:id="rId6"/>
    <p:sldId id="262" r:id="rId7"/>
    <p:sldId id="265" r:id="rId8"/>
    <p:sldId id="256" r:id="rId9"/>
    <p:sldId id="275"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1645" autoAdjust="0"/>
  </p:normalViewPr>
  <p:slideViewPr>
    <p:cSldViewPr snapToGrid="0" showGuides="1">
      <p:cViewPr varScale="1">
        <p:scale>
          <a:sx n="88" d="100"/>
          <a:sy n="88" d="100"/>
        </p:scale>
        <p:origin x="13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1A4D1F9-5089-45B0-AD90-996EABEF1B30}" type="datetimeFigureOut">
              <a:rPr lang="en-US" smtClean="0"/>
              <a:t>10/7/2014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C90115F-EB5E-49A1-9B3E-2F87840356E2}" type="slidenum">
              <a:rPr lang="en-US" smtClean="0"/>
              <a:t>‹#›</a:t>
            </a:fld>
            <a:endParaRPr lang="en-US"/>
          </a:p>
        </p:txBody>
      </p:sp>
    </p:spTree>
    <p:extLst>
      <p:ext uri="{BB962C8B-B14F-4D97-AF65-F5344CB8AC3E}">
        <p14:creationId xmlns:p14="http://schemas.microsoft.com/office/powerpoint/2010/main" val="2909429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0115F-EB5E-49A1-9B3E-2F87840356E2}" type="slidenum">
              <a:rPr lang="en-US" smtClean="0"/>
              <a:t>1</a:t>
            </a:fld>
            <a:endParaRPr lang="en-US"/>
          </a:p>
        </p:txBody>
      </p:sp>
    </p:spTree>
    <p:extLst>
      <p:ext uri="{BB962C8B-B14F-4D97-AF65-F5344CB8AC3E}">
        <p14:creationId xmlns:p14="http://schemas.microsoft.com/office/powerpoint/2010/main" val="239472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F5FDA5-A905-4B74-8B7B-FC38703AF2B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6132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0115F-EB5E-49A1-9B3E-2F87840356E2}" type="slidenum">
              <a:rPr lang="en-US" smtClean="0"/>
              <a:t>5</a:t>
            </a:fld>
            <a:endParaRPr lang="en-US"/>
          </a:p>
        </p:txBody>
      </p:sp>
    </p:spTree>
    <p:extLst>
      <p:ext uri="{BB962C8B-B14F-4D97-AF65-F5344CB8AC3E}">
        <p14:creationId xmlns:p14="http://schemas.microsoft.com/office/powerpoint/2010/main" val="258038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0115F-EB5E-49A1-9B3E-2F87840356E2}" type="slidenum">
              <a:rPr lang="en-US" smtClean="0"/>
              <a:t>6</a:t>
            </a:fld>
            <a:endParaRPr lang="en-US"/>
          </a:p>
        </p:txBody>
      </p:sp>
    </p:spTree>
    <p:extLst>
      <p:ext uri="{BB962C8B-B14F-4D97-AF65-F5344CB8AC3E}">
        <p14:creationId xmlns:p14="http://schemas.microsoft.com/office/powerpoint/2010/main" val="364105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AFC1F32-89F3-4E10-A785-1B483C047A60}" type="slidenum">
              <a:rPr lang="en-US" smtClean="0">
                <a:solidFill>
                  <a:prstClr val="black"/>
                </a:solidFill>
              </a:rPr>
              <a:pPr/>
              <a:t>7</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z="1500" dirty="0">
              <a:sym typeface="Times New Roman" pitchFamily="18" charset="0"/>
            </a:endParaRPr>
          </a:p>
        </p:txBody>
      </p:sp>
    </p:spTree>
    <p:extLst>
      <p:ext uri="{BB962C8B-B14F-4D97-AF65-F5344CB8AC3E}">
        <p14:creationId xmlns:p14="http://schemas.microsoft.com/office/powerpoint/2010/main" val="162727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add 3IE logo and CI logo.</a:t>
            </a:r>
            <a:endParaRPr lang="en-US" dirty="0"/>
          </a:p>
        </p:txBody>
      </p:sp>
      <p:sp>
        <p:nvSpPr>
          <p:cNvPr id="4" name="Slide Number Placeholder 3"/>
          <p:cNvSpPr>
            <a:spLocks noGrp="1"/>
          </p:cNvSpPr>
          <p:nvPr>
            <p:ph type="sldNum" sz="quarter" idx="10"/>
          </p:nvPr>
        </p:nvSpPr>
        <p:spPr/>
        <p:txBody>
          <a:bodyPr/>
          <a:lstStyle/>
          <a:p>
            <a:fld id="{4C90115F-EB5E-49A1-9B3E-2F87840356E2}" type="slidenum">
              <a:rPr lang="en-US" smtClean="0"/>
              <a:t>8</a:t>
            </a:fld>
            <a:endParaRPr lang="en-US"/>
          </a:p>
        </p:txBody>
      </p:sp>
    </p:spTree>
    <p:extLst>
      <p:ext uri="{BB962C8B-B14F-4D97-AF65-F5344CB8AC3E}">
        <p14:creationId xmlns:p14="http://schemas.microsoft.com/office/powerpoint/2010/main" val="127959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–how does IE fit into program cycle?  Make clear that it is COMPLEMENTARY to other M&amp;E approaches, -&gt;  only used FOR A SMALL SUBSET OF INTERVENTIONS/PROJECTS</a:t>
            </a:r>
            <a:endParaRPr lang="en-US" dirty="0"/>
          </a:p>
        </p:txBody>
      </p:sp>
      <p:sp>
        <p:nvSpPr>
          <p:cNvPr id="4" name="Slide Number Placeholder 3"/>
          <p:cNvSpPr>
            <a:spLocks noGrp="1"/>
          </p:cNvSpPr>
          <p:nvPr>
            <p:ph type="sldNum" sz="quarter" idx="10"/>
          </p:nvPr>
        </p:nvSpPr>
        <p:spPr/>
        <p:txBody>
          <a:bodyPr/>
          <a:lstStyle/>
          <a:p>
            <a:fld id="{4C90115F-EB5E-49A1-9B3E-2F87840356E2}" type="slidenum">
              <a:rPr lang="en-US" smtClean="0"/>
              <a:t>9</a:t>
            </a:fld>
            <a:endParaRPr lang="en-US"/>
          </a:p>
        </p:txBody>
      </p:sp>
    </p:spTree>
    <p:extLst>
      <p:ext uri="{BB962C8B-B14F-4D97-AF65-F5344CB8AC3E}">
        <p14:creationId xmlns:p14="http://schemas.microsoft.com/office/powerpoint/2010/main" val="154119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8002C6-F81A-41AE-9364-DA70E4F5D81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77680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002C6-F81A-41AE-9364-DA70E4F5D81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183671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002C6-F81A-41AE-9364-DA70E4F5D81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399688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002C6-F81A-41AE-9364-DA70E4F5D81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137125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8002C6-F81A-41AE-9364-DA70E4F5D81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77153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8002C6-F81A-41AE-9364-DA70E4F5D819}"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246761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8002C6-F81A-41AE-9364-DA70E4F5D819}" type="datetimeFigureOut">
              <a:rPr lang="en-US" smtClean="0"/>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294905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8002C6-F81A-41AE-9364-DA70E4F5D819}" type="datetimeFigureOut">
              <a:rPr lang="en-US" smtClean="0"/>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217114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02C6-F81A-41AE-9364-DA70E4F5D819}" type="datetimeFigureOut">
              <a:rPr lang="en-US" smtClean="0"/>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211071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002C6-F81A-41AE-9364-DA70E4F5D819}"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413070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002C6-F81A-41AE-9364-DA70E4F5D819}"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E151C-BA9B-40C6-8522-2F06201D42A5}" type="slidenum">
              <a:rPr lang="en-US" smtClean="0"/>
              <a:t>‹#›</a:t>
            </a:fld>
            <a:endParaRPr lang="en-US"/>
          </a:p>
        </p:txBody>
      </p:sp>
    </p:spTree>
    <p:extLst>
      <p:ext uri="{BB962C8B-B14F-4D97-AF65-F5344CB8AC3E}">
        <p14:creationId xmlns:p14="http://schemas.microsoft.com/office/powerpoint/2010/main" val="29982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02C6-F81A-41AE-9364-DA70E4F5D819}" type="datetimeFigureOut">
              <a:rPr lang="en-US" smtClean="0"/>
              <a:t>10/7/2014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E151C-BA9B-40C6-8522-2F06201D42A5}" type="slidenum">
              <a:rPr lang="en-US" smtClean="0"/>
              <a:t>‹#›</a:t>
            </a:fld>
            <a:endParaRPr lang="en-US"/>
          </a:p>
        </p:txBody>
      </p:sp>
    </p:spTree>
    <p:extLst>
      <p:ext uri="{BB962C8B-B14F-4D97-AF65-F5344CB8AC3E}">
        <p14:creationId xmlns:p14="http://schemas.microsoft.com/office/powerpoint/2010/main" val="3513144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smtClean="0">
                <a:latin typeface="Gill Sans MT" pitchFamily="34" charset="0"/>
              </a:rPr>
              <a:t>“It was bad, because the bandits would come, and we would fight them…During those days, you really slept with your shoes on your feet. But now, we have Sera Conservancy, now we are free move, and our animals are free to go anywhere in those areas, and that’s the goodness we have seen”. </a:t>
            </a:r>
            <a:endParaRPr lang="en-US" sz="2800" dirty="0">
              <a:latin typeface="Gill Sans MT" pitchFamily="34" charset="0"/>
            </a:endParaRPr>
          </a:p>
        </p:txBody>
      </p:sp>
      <p:sp>
        <p:nvSpPr>
          <p:cNvPr id="3" name="TextBox 2"/>
          <p:cNvSpPr txBox="1"/>
          <p:nvPr/>
        </p:nvSpPr>
        <p:spPr>
          <a:xfrm>
            <a:off x="5410200" y="5561565"/>
            <a:ext cx="3019096" cy="338554"/>
          </a:xfrm>
          <a:prstGeom prst="rect">
            <a:avLst/>
          </a:prstGeom>
          <a:noFill/>
        </p:spPr>
        <p:txBody>
          <a:bodyPr wrap="none" rtlCol="0">
            <a:spAutoFit/>
          </a:bodyPr>
          <a:lstStyle/>
          <a:p>
            <a:r>
              <a:rPr lang="en-US" sz="1600" dirty="0" err="1" smtClean="0">
                <a:solidFill>
                  <a:schemeClr val="bg1"/>
                </a:solidFill>
                <a:latin typeface="Calibri" pitchFamily="34" charset="0"/>
              </a:rPr>
              <a:t>Samburu</a:t>
            </a:r>
            <a:r>
              <a:rPr lang="en-US" sz="1600" dirty="0">
                <a:solidFill>
                  <a:schemeClr val="bg1"/>
                </a:solidFill>
                <a:latin typeface="Calibri" pitchFamily="34" charset="0"/>
              </a:rPr>
              <a:t> </a:t>
            </a:r>
            <a:r>
              <a:rPr lang="en-US" sz="1600" dirty="0" smtClean="0">
                <a:solidFill>
                  <a:schemeClr val="bg1"/>
                </a:solidFill>
                <a:latin typeface="Calibri" pitchFamily="34" charset="0"/>
              </a:rPr>
              <a:t>woman, Northern Kenya</a:t>
            </a:r>
            <a:endParaRPr lang="en-US" sz="1600" dirty="0">
              <a:solidFill>
                <a:schemeClr val="bg1"/>
              </a:solidFill>
              <a:latin typeface="Calibri" pitchFamily="34" charset="0"/>
            </a:endParaRPr>
          </a:p>
        </p:txBody>
      </p:sp>
    </p:spTree>
    <p:extLst>
      <p:ext uri="{BB962C8B-B14F-4D97-AF65-F5344CB8AC3E}">
        <p14:creationId xmlns:p14="http://schemas.microsoft.com/office/powerpoint/2010/main" val="2276267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0" y="0"/>
            <a:ext cx="9504363" cy="712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2227" y="722178"/>
            <a:ext cx="7886700" cy="662485"/>
          </a:xfrm>
        </p:spPr>
        <p:txBody>
          <a:bodyPr>
            <a:normAutofit/>
          </a:bodyPr>
          <a:lstStyle/>
          <a:p>
            <a:r>
              <a:rPr lang="en-US" sz="3200" b="1" dirty="0" smtClean="0"/>
              <a:t>Impact Evaluation</a:t>
            </a:r>
            <a:endParaRPr lang="en-US" sz="3200" b="1" dirty="0"/>
          </a:p>
        </p:txBody>
      </p:sp>
      <p:sp>
        <p:nvSpPr>
          <p:cNvPr id="3" name="Content Placeholder 2"/>
          <p:cNvSpPr>
            <a:spLocks noGrp="1"/>
          </p:cNvSpPr>
          <p:nvPr>
            <p:ph idx="1"/>
          </p:nvPr>
        </p:nvSpPr>
        <p:spPr>
          <a:xfrm>
            <a:off x="679268" y="1414760"/>
            <a:ext cx="8464732" cy="1018903"/>
          </a:xfrm>
        </p:spPr>
        <p:txBody>
          <a:bodyPr>
            <a:normAutofit lnSpcReduction="10000"/>
          </a:bodyPr>
          <a:lstStyle/>
          <a:p>
            <a:pPr marL="0" indent="0">
              <a:buNone/>
            </a:pPr>
            <a:r>
              <a:rPr lang="en-US" sz="2400" dirty="0" smtClean="0">
                <a:latin typeface="+mj-lt"/>
              </a:rPr>
              <a:t>“the </a:t>
            </a:r>
            <a:r>
              <a:rPr lang="en-US" sz="2400" dirty="0">
                <a:latin typeface="+mj-lt"/>
              </a:rPr>
              <a:t>systematic process </a:t>
            </a:r>
            <a:r>
              <a:rPr lang="en-US" sz="2400" dirty="0" smtClean="0">
                <a:latin typeface="+mj-lt"/>
              </a:rPr>
              <a:t>of measuring </a:t>
            </a:r>
            <a:r>
              <a:rPr lang="en-US" sz="2400" dirty="0">
                <a:latin typeface="+mj-lt"/>
              </a:rPr>
              <a:t>the intended and unintended causal effects of conservation interventions, with emphasis </a:t>
            </a:r>
            <a:r>
              <a:rPr lang="en-US" sz="2400" dirty="0" smtClean="0">
                <a:latin typeface="+mj-lt"/>
              </a:rPr>
              <a:t>upon long-term </a:t>
            </a:r>
            <a:r>
              <a:rPr lang="en-US" sz="2400" dirty="0">
                <a:latin typeface="+mj-lt"/>
              </a:rPr>
              <a:t>impacts on ecological and social </a:t>
            </a:r>
            <a:r>
              <a:rPr lang="en-US" sz="2400" dirty="0" smtClean="0">
                <a:latin typeface="+mj-lt"/>
              </a:rPr>
              <a:t>conditions”</a:t>
            </a:r>
            <a:endParaRPr lang="en-US" sz="2400" dirty="0">
              <a:latin typeface="+mj-lt"/>
            </a:endParaRPr>
          </a:p>
        </p:txBody>
      </p:sp>
      <p:sp>
        <p:nvSpPr>
          <p:cNvPr id="4" name="TextBox 3"/>
          <p:cNvSpPr txBox="1"/>
          <p:nvPr/>
        </p:nvSpPr>
        <p:spPr>
          <a:xfrm>
            <a:off x="7636215" y="2433663"/>
            <a:ext cx="1507785" cy="307777"/>
          </a:xfrm>
          <a:prstGeom prst="rect">
            <a:avLst/>
          </a:prstGeom>
          <a:noFill/>
        </p:spPr>
        <p:txBody>
          <a:bodyPr wrap="none" rtlCol="0">
            <a:spAutoFit/>
          </a:bodyPr>
          <a:lstStyle/>
          <a:p>
            <a:r>
              <a:rPr lang="en-US" sz="1400" dirty="0" smtClean="0"/>
              <a:t>Mascia et al. 2014</a:t>
            </a:r>
            <a:endParaRPr lang="en-US" sz="1400" dirty="0"/>
          </a:p>
        </p:txBody>
      </p:sp>
    </p:spTree>
    <p:extLst>
      <p:ext uri="{BB962C8B-B14F-4D97-AF65-F5344CB8AC3E}">
        <p14:creationId xmlns:p14="http://schemas.microsoft.com/office/powerpoint/2010/main" val="280552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900" y="1994073"/>
            <a:ext cx="5031100" cy="372597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69" y="2032002"/>
            <a:ext cx="5016731" cy="3715332"/>
          </a:xfrm>
          <a:prstGeom prst="rect">
            <a:avLst/>
          </a:prstGeom>
        </p:spPr>
      </p:pic>
      <p:grpSp>
        <p:nvGrpSpPr>
          <p:cNvPr id="2" name="Group 1"/>
          <p:cNvGrpSpPr/>
          <p:nvPr/>
        </p:nvGrpSpPr>
        <p:grpSpPr>
          <a:xfrm>
            <a:off x="5791200" y="-152400"/>
            <a:ext cx="3352800" cy="2286000"/>
            <a:chOff x="612468" y="914400"/>
            <a:chExt cx="7416524" cy="5181600"/>
          </a:xfrm>
        </p:grpSpPr>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p:blipFill>
          <p:spPr>
            <a:xfrm>
              <a:off x="838201" y="914400"/>
              <a:ext cx="7190791" cy="5181600"/>
            </a:xfrm>
            <a:prstGeom prst="rect">
              <a:avLst/>
            </a:prstGeom>
          </p:spPr>
        </p:pic>
        <p:cxnSp>
          <p:nvCxnSpPr>
            <p:cNvPr id="10" name="Straight Arrow Connector 9"/>
            <p:cNvCxnSpPr/>
            <p:nvPr/>
          </p:nvCxnSpPr>
          <p:spPr>
            <a:xfrm>
              <a:off x="2590800" y="3657600"/>
              <a:ext cx="914400" cy="0"/>
            </a:xfrm>
            <a:prstGeom prst="straightConnector1">
              <a:avLst/>
            </a:prstGeom>
            <a:ln w="28575">
              <a:solidFill>
                <a:srgbClr val="6699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2468" y="3657600"/>
              <a:ext cx="2505054" cy="454975"/>
            </a:xfrm>
            <a:prstGeom prst="rect">
              <a:avLst/>
            </a:prstGeom>
            <a:noFill/>
          </p:spPr>
          <p:txBody>
            <a:bodyPr wrap="none" rtlCol="0">
              <a:spAutoFit/>
            </a:bodyPr>
            <a:lstStyle/>
            <a:p>
              <a:r>
                <a:rPr lang="en-US" sz="1200" dirty="0" smtClean="0">
                  <a:solidFill>
                    <a:srgbClr val="6699FF"/>
                  </a:solidFill>
                </a:rPr>
                <a:t>Positive MPA impact</a:t>
              </a:r>
              <a:endParaRPr lang="en-US" sz="1200" dirty="0">
                <a:solidFill>
                  <a:srgbClr val="6699FF"/>
                </a:solidFill>
              </a:endParaRPr>
            </a:p>
          </p:txBody>
        </p:sp>
        <p:cxnSp>
          <p:nvCxnSpPr>
            <p:cNvPr id="15" name="Straight Arrow Connector 14"/>
            <p:cNvCxnSpPr/>
            <p:nvPr/>
          </p:nvCxnSpPr>
          <p:spPr>
            <a:xfrm>
              <a:off x="3505200" y="3657600"/>
              <a:ext cx="838200" cy="0"/>
            </a:xfrm>
            <a:prstGeom prst="straightConnector1">
              <a:avLst/>
            </a:prstGeom>
            <a:ln w="285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61373" y="3059668"/>
              <a:ext cx="2618157" cy="454975"/>
            </a:xfrm>
            <a:prstGeom prst="rect">
              <a:avLst/>
            </a:prstGeom>
            <a:solidFill>
              <a:schemeClr val="bg1"/>
            </a:solidFill>
          </p:spPr>
          <p:txBody>
            <a:bodyPr wrap="none" rtlCol="0">
              <a:spAutoFit/>
            </a:bodyPr>
            <a:lstStyle/>
            <a:p>
              <a:r>
                <a:rPr lang="en-US" sz="1200" dirty="0" smtClean="0">
                  <a:solidFill>
                    <a:srgbClr val="FFC000"/>
                  </a:solidFill>
                </a:rPr>
                <a:t>Negative MPA impact</a:t>
              </a:r>
              <a:endParaRPr lang="en-US" sz="1200" dirty="0">
                <a:solidFill>
                  <a:srgbClr val="FFC000"/>
                </a:solidFill>
              </a:endParaRPr>
            </a:p>
          </p:txBody>
        </p:sp>
      </p:grpSp>
      <p:sp>
        <p:nvSpPr>
          <p:cNvPr id="9" name="Title 1"/>
          <p:cNvSpPr txBox="1">
            <a:spLocks/>
          </p:cNvSpPr>
          <p:nvPr/>
        </p:nvSpPr>
        <p:spPr>
          <a:xfrm>
            <a:off x="152400" y="76200"/>
            <a:ext cx="8991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808080">
                    <a:lumMod val="50000"/>
                  </a:srgbClr>
                </a:solidFill>
                <a:latin typeface="Georgia" pitchFamily="18" charset="0"/>
                <a:cs typeface="Calibri" pitchFamily="34" charset="0"/>
              </a:rPr>
              <a:t>Variable MPA impacts</a:t>
            </a:r>
            <a:endParaRPr lang="en-US" sz="3200" i="1" dirty="0">
              <a:solidFill>
                <a:srgbClr val="808080">
                  <a:lumMod val="50000"/>
                </a:srgbClr>
              </a:solidFill>
              <a:latin typeface="Georgia" pitchFamily="18" charset="0"/>
              <a:cs typeface="Calibri" pitchFamily="34" charset="0"/>
            </a:endParaRPr>
          </a:p>
        </p:txBody>
      </p:sp>
      <p:sp>
        <p:nvSpPr>
          <p:cNvPr id="16" name="TextBox 15"/>
          <p:cNvSpPr txBox="1"/>
          <p:nvPr/>
        </p:nvSpPr>
        <p:spPr>
          <a:xfrm>
            <a:off x="914400" y="6019800"/>
            <a:ext cx="3426900" cy="369332"/>
          </a:xfrm>
          <a:prstGeom prst="rect">
            <a:avLst/>
          </a:prstGeom>
          <a:noFill/>
        </p:spPr>
        <p:txBody>
          <a:bodyPr wrap="none" rtlCol="0">
            <a:spAutoFit/>
          </a:bodyPr>
          <a:lstStyle/>
          <a:p>
            <a:r>
              <a:rPr lang="en-US" b="1" dirty="0" err="1" smtClean="0"/>
              <a:t>Teluk</a:t>
            </a:r>
            <a:r>
              <a:rPr lang="en-US" b="1" dirty="0" smtClean="0"/>
              <a:t> </a:t>
            </a:r>
            <a:r>
              <a:rPr lang="en-US" b="1" dirty="0" err="1" smtClean="0"/>
              <a:t>Cenderawasih</a:t>
            </a:r>
            <a:r>
              <a:rPr lang="en-US" b="1" dirty="0" smtClean="0"/>
              <a:t> National Park</a:t>
            </a:r>
            <a:endParaRPr lang="en-US" b="1" dirty="0"/>
          </a:p>
        </p:txBody>
      </p:sp>
      <p:sp>
        <p:nvSpPr>
          <p:cNvPr id="19" name="TextBox 18"/>
          <p:cNvSpPr txBox="1"/>
          <p:nvPr/>
        </p:nvSpPr>
        <p:spPr>
          <a:xfrm>
            <a:off x="5410200" y="6019800"/>
            <a:ext cx="2141998" cy="369332"/>
          </a:xfrm>
          <a:prstGeom prst="rect">
            <a:avLst/>
          </a:prstGeom>
          <a:noFill/>
        </p:spPr>
        <p:txBody>
          <a:bodyPr wrap="none" rtlCol="0">
            <a:spAutoFit/>
          </a:bodyPr>
          <a:lstStyle/>
          <a:p>
            <a:pPr algn="ctr"/>
            <a:r>
              <a:rPr lang="en-US" b="1" dirty="0" err="1" smtClean="0"/>
              <a:t>Teluk</a:t>
            </a:r>
            <a:r>
              <a:rPr lang="en-US" b="1" dirty="0" smtClean="0"/>
              <a:t> </a:t>
            </a:r>
            <a:r>
              <a:rPr lang="en-US" b="1" dirty="0" err="1" smtClean="0"/>
              <a:t>Mayalibit</a:t>
            </a:r>
            <a:r>
              <a:rPr lang="en-US" b="1" dirty="0" smtClean="0"/>
              <a:t> MPA</a:t>
            </a:r>
            <a:endParaRPr lang="en-US" b="1" dirty="0"/>
          </a:p>
        </p:txBody>
      </p:sp>
      <p:sp>
        <p:nvSpPr>
          <p:cNvPr id="18" name="TextBox 17"/>
          <p:cNvSpPr txBox="1"/>
          <p:nvPr/>
        </p:nvSpPr>
        <p:spPr>
          <a:xfrm>
            <a:off x="0" y="6451540"/>
            <a:ext cx="9296400" cy="430887"/>
          </a:xfrm>
          <a:prstGeom prst="rect">
            <a:avLst/>
          </a:prstGeom>
          <a:noFill/>
        </p:spPr>
        <p:txBody>
          <a:bodyPr wrap="square" rtlCol="0">
            <a:spAutoFit/>
          </a:bodyPr>
          <a:lstStyle/>
          <a:p>
            <a:r>
              <a:rPr lang="en-US" sz="1100" dirty="0" smtClean="0"/>
              <a:t>Blue line represents average treatment effects (ATT) converted to standardized mean differences. </a:t>
            </a:r>
            <a:r>
              <a:rPr lang="en-US" sz="1100" dirty="0" err="1" smtClean="0"/>
              <a:t>Abadie-Imbens</a:t>
            </a:r>
            <a:r>
              <a:rPr lang="en-US" sz="1100" dirty="0" smtClean="0"/>
              <a:t> standard errors (converted to  standardized mean differences) shaded in pale blue. </a:t>
            </a:r>
            <a:endParaRPr lang="en-US" sz="1100" dirty="0"/>
          </a:p>
        </p:txBody>
      </p:sp>
      <p:sp>
        <p:nvSpPr>
          <p:cNvPr id="20" name="TextBox 19"/>
          <p:cNvSpPr txBox="1"/>
          <p:nvPr/>
        </p:nvSpPr>
        <p:spPr>
          <a:xfrm>
            <a:off x="225653" y="1212949"/>
            <a:ext cx="5941691" cy="369332"/>
          </a:xfrm>
          <a:prstGeom prst="rect">
            <a:avLst/>
          </a:prstGeom>
          <a:noFill/>
        </p:spPr>
        <p:txBody>
          <a:bodyPr wrap="none" rtlCol="0">
            <a:spAutoFit/>
          </a:bodyPr>
          <a:lstStyle/>
          <a:p>
            <a:r>
              <a:rPr lang="en-US" dirty="0" smtClean="0">
                <a:solidFill>
                  <a:schemeClr val="tx1">
                    <a:lumMod val="65000"/>
                    <a:lumOff val="35000"/>
                  </a:schemeClr>
                </a:solidFill>
              </a:rPr>
              <a:t>MPA social impacts across five human well-being  domains </a:t>
            </a:r>
            <a:endParaRPr lang="en-US" dirty="0">
              <a:solidFill>
                <a:schemeClr val="tx1">
                  <a:lumMod val="65000"/>
                  <a:lumOff val="35000"/>
                </a:schemeClr>
              </a:solidFill>
            </a:endParaRPr>
          </a:p>
        </p:txBody>
      </p:sp>
      <p:sp>
        <p:nvSpPr>
          <p:cNvPr id="14" name="TextBox 13"/>
          <p:cNvSpPr txBox="1"/>
          <p:nvPr/>
        </p:nvSpPr>
        <p:spPr>
          <a:xfrm>
            <a:off x="4539700" y="5029200"/>
            <a:ext cx="652743" cy="230832"/>
          </a:xfrm>
          <a:prstGeom prst="rect">
            <a:avLst/>
          </a:prstGeom>
          <a:noFill/>
        </p:spPr>
        <p:txBody>
          <a:bodyPr wrap="none" rtlCol="0">
            <a:spAutoFit/>
          </a:bodyPr>
          <a:lstStyle/>
          <a:p>
            <a:r>
              <a:rPr lang="en-US" sz="850" dirty="0" smtClean="0">
                <a:solidFill>
                  <a:schemeClr val="tx2">
                    <a:lumMod val="95000"/>
                    <a:lumOff val="5000"/>
                  </a:schemeClr>
                </a:solidFill>
              </a:rPr>
              <a:t>Education</a:t>
            </a:r>
            <a:endParaRPr lang="en-US" sz="850" dirty="0">
              <a:solidFill>
                <a:schemeClr val="tx2">
                  <a:lumMod val="95000"/>
                  <a:lumOff val="5000"/>
                </a:schemeClr>
              </a:solidFill>
            </a:endParaRPr>
          </a:p>
        </p:txBody>
      </p:sp>
      <p:sp>
        <p:nvSpPr>
          <p:cNvPr id="17" name="TextBox 16"/>
          <p:cNvSpPr txBox="1"/>
          <p:nvPr/>
        </p:nvSpPr>
        <p:spPr>
          <a:xfrm>
            <a:off x="3988783" y="2794175"/>
            <a:ext cx="1225015" cy="223138"/>
          </a:xfrm>
          <a:prstGeom prst="rect">
            <a:avLst/>
          </a:prstGeom>
          <a:solidFill>
            <a:schemeClr val="bg1"/>
          </a:solidFill>
        </p:spPr>
        <p:txBody>
          <a:bodyPr wrap="none" rtlCol="0">
            <a:spAutoFit/>
          </a:bodyPr>
          <a:lstStyle/>
          <a:p>
            <a:r>
              <a:rPr lang="en-US" sz="850" dirty="0" smtClean="0">
                <a:solidFill>
                  <a:schemeClr val="tx2">
                    <a:lumMod val="95000"/>
                    <a:lumOff val="5000"/>
                  </a:schemeClr>
                </a:solidFill>
              </a:rPr>
              <a:t>Political empowerment</a:t>
            </a:r>
            <a:endParaRPr lang="en-US" sz="850" dirty="0">
              <a:solidFill>
                <a:schemeClr val="tx2">
                  <a:lumMod val="95000"/>
                  <a:lumOff val="5000"/>
                </a:schemeClr>
              </a:solidFill>
            </a:endParaRPr>
          </a:p>
        </p:txBody>
      </p:sp>
    </p:spTree>
    <p:extLst>
      <p:ext uri="{BB962C8B-B14F-4D97-AF65-F5344CB8AC3E}">
        <p14:creationId xmlns:p14="http://schemas.microsoft.com/office/powerpoint/2010/main" val="1292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4618" y="3865157"/>
            <a:ext cx="7747059" cy="2992843"/>
          </a:xfrm>
          <a:prstGeom prst="rect">
            <a:avLst/>
          </a:prstGeom>
        </p:spPr>
      </p:pic>
    </p:spTree>
    <p:extLst>
      <p:ext uri="{BB962C8B-B14F-4D97-AF65-F5344CB8AC3E}">
        <p14:creationId xmlns:p14="http://schemas.microsoft.com/office/powerpoint/2010/main" val="3522059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5694" t="23050" r="53214" b="38111"/>
          <a:stretch/>
        </p:blipFill>
        <p:spPr>
          <a:xfrm>
            <a:off x="-12215" y="1208314"/>
            <a:ext cx="9156215" cy="4441371"/>
          </a:xfrm>
          <a:prstGeom prst="rect">
            <a:avLst/>
          </a:prstGeom>
        </p:spPr>
      </p:pic>
    </p:spTree>
    <p:extLst>
      <p:ext uri="{BB962C8B-B14F-4D97-AF65-F5344CB8AC3E}">
        <p14:creationId xmlns:p14="http://schemas.microsoft.com/office/powerpoint/2010/main" val="3957334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68" y="199249"/>
            <a:ext cx="8837912" cy="1325563"/>
          </a:xfrm>
        </p:spPr>
        <p:txBody>
          <a:bodyPr>
            <a:normAutofit/>
          </a:bodyPr>
          <a:lstStyle/>
          <a:p>
            <a:r>
              <a:rPr lang="en-US" sz="3200" b="1" dirty="0" smtClean="0"/>
              <a:t>Impact Evaluation Guidance for the Conservation Sector</a:t>
            </a:r>
            <a:endParaRPr lang="en-US" sz="3200" b="1" dirty="0"/>
          </a:p>
        </p:txBody>
      </p:sp>
      <p:pic>
        <p:nvPicPr>
          <p:cNvPr id="1026" name="Picture 2" descr="https://miradi.org/images/standards/cmp-cycle2-1-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99" y="2038756"/>
            <a:ext cx="3852726" cy="35335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99900" y="1557497"/>
            <a:ext cx="2707601" cy="369332"/>
          </a:xfrm>
          <a:prstGeom prst="rect">
            <a:avLst/>
          </a:prstGeom>
          <a:noFill/>
        </p:spPr>
        <p:txBody>
          <a:bodyPr wrap="none" rtlCol="0">
            <a:spAutoFit/>
          </a:bodyPr>
          <a:lstStyle/>
          <a:p>
            <a:r>
              <a:rPr lang="en-US" dirty="0" smtClean="0"/>
              <a:t>When to evaluate impact? </a:t>
            </a:r>
            <a:endParaRPr lang="en-US" dirty="0"/>
          </a:p>
        </p:txBody>
      </p:sp>
      <p:sp>
        <p:nvSpPr>
          <p:cNvPr id="11" name="TextBox 10"/>
          <p:cNvSpPr txBox="1"/>
          <p:nvPr/>
        </p:nvSpPr>
        <p:spPr>
          <a:xfrm>
            <a:off x="6570832" y="3637378"/>
            <a:ext cx="2563587" cy="646331"/>
          </a:xfrm>
          <a:prstGeom prst="rect">
            <a:avLst/>
          </a:prstGeom>
          <a:noFill/>
        </p:spPr>
        <p:txBody>
          <a:bodyPr wrap="none" rtlCol="0">
            <a:spAutoFit/>
          </a:bodyPr>
          <a:lstStyle/>
          <a:p>
            <a:r>
              <a:rPr lang="en-US" dirty="0" smtClean="0"/>
              <a:t>How to design an impact </a:t>
            </a:r>
          </a:p>
          <a:p>
            <a:r>
              <a:rPr lang="en-US" dirty="0" smtClean="0"/>
              <a:t>evaluation?</a:t>
            </a:r>
            <a:endParaRPr lang="en-US" dirty="0"/>
          </a:p>
        </p:txBody>
      </p:sp>
      <p:sp>
        <p:nvSpPr>
          <p:cNvPr id="12" name="TextBox 11"/>
          <p:cNvSpPr txBox="1"/>
          <p:nvPr/>
        </p:nvSpPr>
        <p:spPr>
          <a:xfrm>
            <a:off x="6027200" y="2276563"/>
            <a:ext cx="3116800" cy="646331"/>
          </a:xfrm>
          <a:prstGeom prst="rect">
            <a:avLst/>
          </a:prstGeom>
          <a:noFill/>
        </p:spPr>
        <p:txBody>
          <a:bodyPr wrap="square" rtlCol="0">
            <a:spAutoFit/>
          </a:bodyPr>
          <a:lstStyle/>
          <a:p>
            <a:r>
              <a:rPr lang="en-US" dirty="0" smtClean="0"/>
              <a:t>How to commission an impact evaluation?</a:t>
            </a:r>
            <a:endParaRPr lang="en-US" dirty="0"/>
          </a:p>
        </p:txBody>
      </p:sp>
      <p:sp>
        <p:nvSpPr>
          <p:cNvPr id="13" name="TextBox 12"/>
          <p:cNvSpPr txBox="1"/>
          <p:nvPr/>
        </p:nvSpPr>
        <p:spPr>
          <a:xfrm>
            <a:off x="5341906" y="5328736"/>
            <a:ext cx="3792513" cy="369332"/>
          </a:xfrm>
          <a:prstGeom prst="rect">
            <a:avLst/>
          </a:prstGeom>
          <a:noFill/>
        </p:spPr>
        <p:txBody>
          <a:bodyPr wrap="none" rtlCol="0">
            <a:spAutoFit/>
          </a:bodyPr>
          <a:lstStyle/>
          <a:p>
            <a:r>
              <a:rPr lang="en-US" dirty="0" smtClean="0"/>
              <a:t>How to manage an impact evaluation?</a:t>
            </a:r>
            <a:endParaRPr lang="en-US" dirty="0"/>
          </a:p>
        </p:txBody>
      </p:sp>
      <p:sp>
        <p:nvSpPr>
          <p:cNvPr id="14" name="TextBox 13"/>
          <p:cNvSpPr txBox="1"/>
          <p:nvPr/>
        </p:nvSpPr>
        <p:spPr>
          <a:xfrm>
            <a:off x="9581" y="5256764"/>
            <a:ext cx="3607206" cy="646331"/>
          </a:xfrm>
          <a:prstGeom prst="rect">
            <a:avLst/>
          </a:prstGeom>
          <a:noFill/>
        </p:spPr>
        <p:txBody>
          <a:bodyPr wrap="none" rtlCol="0">
            <a:spAutoFit/>
          </a:bodyPr>
          <a:lstStyle/>
          <a:p>
            <a:r>
              <a:rPr lang="en-US" dirty="0" smtClean="0"/>
              <a:t>How to analyze and interpret impact</a:t>
            </a:r>
          </a:p>
          <a:p>
            <a:r>
              <a:rPr lang="en-US" dirty="0" smtClean="0"/>
              <a:t> evaluation findings? </a:t>
            </a:r>
            <a:endParaRPr lang="en-US" dirty="0"/>
          </a:p>
        </p:txBody>
      </p:sp>
      <p:sp>
        <p:nvSpPr>
          <p:cNvPr id="10" name="Rectangle 9"/>
          <p:cNvSpPr/>
          <p:nvPr/>
        </p:nvSpPr>
        <p:spPr>
          <a:xfrm>
            <a:off x="4136571" y="3127914"/>
            <a:ext cx="870857" cy="677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99900" y="3805506"/>
            <a:ext cx="1180221" cy="468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4168" y="2421291"/>
            <a:ext cx="3250249" cy="646331"/>
          </a:xfrm>
          <a:prstGeom prst="rect">
            <a:avLst/>
          </a:prstGeom>
          <a:noFill/>
        </p:spPr>
        <p:txBody>
          <a:bodyPr wrap="none" rtlCol="0">
            <a:spAutoFit/>
          </a:bodyPr>
          <a:lstStyle/>
          <a:p>
            <a:r>
              <a:rPr lang="en-US" dirty="0" smtClean="0"/>
              <a:t>How to make decisions based on</a:t>
            </a:r>
          </a:p>
          <a:p>
            <a:r>
              <a:rPr lang="en-US" dirty="0" smtClean="0"/>
              <a:t>IE evidence?</a:t>
            </a:r>
            <a:endParaRPr lang="en-US" dirty="0"/>
          </a:p>
        </p:txBody>
      </p:sp>
      <p:sp>
        <p:nvSpPr>
          <p:cNvPr id="15" name="TextBox 14"/>
          <p:cNvSpPr txBox="1"/>
          <p:nvPr/>
        </p:nvSpPr>
        <p:spPr>
          <a:xfrm>
            <a:off x="9581" y="4139021"/>
            <a:ext cx="3210751" cy="646331"/>
          </a:xfrm>
          <a:prstGeom prst="rect">
            <a:avLst/>
          </a:prstGeom>
          <a:noFill/>
        </p:spPr>
        <p:txBody>
          <a:bodyPr wrap="none" rtlCol="0">
            <a:spAutoFit/>
          </a:bodyPr>
          <a:lstStyle/>
          <a:p>
            <a:r>
              <a:rPr lang="en-US" dirty="0" smtClean="0"/>
              <a:t>How to communicate IE findings</a:t>
            </a:r>
          </a:p>
          <a:p>
            <a:r>
              <a:rPr lang="en-US" dirty="0" smtClean="0"/>
              <a:t> to key audiences?</a:t>
            </a:r>
            <a:endParaRPr lang="en-US" dirty="0"/>
          </a:p>
        </p:txBody>
      </p:sp>
    </p:spTree>
    <p:extLst>
      <p:ext uri="{BB962C8B-B14F-4D97-AF65-F5344CB8AC3E}">
        <p14:creationId xmlns:p14="http://schemas.microsoft.com/office/powerpoint/2010/main" val="3913536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lide15"/>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14784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files.all-free-download.com/downloadfiles/wallpapers/1920_1200_widescreen/rainforest_canopy_wallpaper_plants_nature_wallpaper_1920_1200_widescreen_112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6000"/>
                    </a14:imgEffect>
                  </a14:imgLayer>
                </a14:imgProps>
              </a:ext>
              <a:ext uri="{28A0092B-C50C-407E-A947-70E740481C1C}">
                <a14:useLocalDpi xmlns:a14="http://schemas.microsoft.com/office/drawing/2010/main" val="0"/>
              </a:ext>
            </a:extLst>
          </a:blip>
          <a:srcRect l="16645"/>
          <a:stretch/>
        </p:blipFill>
        <p:spPr bwMode="auto">
          <a:xfrm>
            <a:off x="0" y="-1172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0920" y="2843684"/>
            <a:ext cx="8772210" cy="875462"/>
          </a:xfrm>
          <a:solidFill>
            <a:schemeClr val="bg1">
              <a:alpha val="56000"/>
            </a:schemeClr>
          </a:solidFill>
        </p:spPr>
        <p:txBody>
          <a:bodyPr>
            <a:noAutofit/>
          </a:bodyPr>
          <a:lstStyle/>
          <a:p>
            <a:pPr algn="l"/>
            <a:r>
              <a:rPr lang="en-US" sz="3200" dirty="0">
                <a:latin typeface="Gill Sans MT" panose="020B0502020104020203" pitchFamily="34" charset="0"/>
              </a:rPr>
              <a:t>When To Evaluate? </a:t>
            </a:r>
            <a:r>
              <a:rPr lang="en-US" sz="3200" dirty="0" smtClean="0">
                <a:latin typeface="Gill Sans MT" panose="020B0502020104020203" pitchFamily="34" charset="0"/>
              </a:rPr>
              <a:t/>
            </a:r>
            <a:br>
              <a:rPr lang="en-US" sz="3200" dirty="0" smtClean="0">
                <a:latin typeface="Gill Sans MT" panose="020B0502020104020203" pitchFamily="34" charset="0"/>
              </a:rPr>
            </a:br>
            <a:r>
              <a:rPr lang="en-US" sz="2400" dirty="0" smtClean="0">
                <a:latin typeface="Gill Sans MT" panose="020B0502020104020203" pitchFamily="34" charset="0"/>
              </a:rPr>
              <a:t>The </a:t>
            </a:r>
            <a:r>
              <a:rPr lang="en-US" sz="2400" dirty="0">
                <a:latin typeface="Gill Sans MT" panose="020B0502020104020203" pitchFamily="34" charset="0"/>
              </a:rPr>
              <a:t>Power, Potential and Pitfalls of Impact Evaluation in Conservation</a:t>
            </a:r>
          </a:p>
        </p:txBody>
      </p:sp>
      <p:sp>
        <p:nvSpPr>
          <p:cNvPr id="3" name="Subtitle 2"/>
          <p:cNvSpPr>
            <a:spLocks noGrp="1"/>
          </p:cNvSpPr>
          <p:nvPr>
            <p:ph type="subTitle" idx="1"/>
          </p:nvPr>
        </p:nvSpPr>
        <p:spPr>
          <a:xfrm>
            <a:off x="190920" y="4361945"/>
            <a:ext cx="6858000" cy="723777"/>
          </a:xfrm>
          <a:solidFill>
            <a:schemeClr val="bg1">
              <a:alpha val="65000"/>
            </a:schemeClr>
          </a:solidFill>
        </p:spPr>
        <p:txBody>
          <a:bodyPr>
            <a:normAutofit lnSpcReduction="10000"/>
          </a:bodyPr>
          <a:lstStyle/>
          <a:p>
            <a:pPr algn="l"/>
            <a:r>
              <a:rPr lang="en-US" sz="2000" dirty="0" smtClean="0">
                <a:latin typeface="Gill Sans MT" panose="020B0502020104020203" pitchFamily="34" charset="0"/>
              </a:rPr>
              <a:t>Louise Glew, World Wildlife Fund US</a:t>
            </a:r>
          </a:p>
          <a:p>
            <a:pPr algn="l"/>
            <a:r>
              <a:rPr lang="en-US" sz="2000" dirty="0" smtClean="0">
                <a:latin typeface="Gill Sans MT" panose="020B0502020104020203" pitchFamily="34" charset="0"/>
              </a:rPr>
              <a:t>Madeleine Bottrill, Conservation International</a:t>
            </a:r>
            <a:endParaRPr lang="en-US" sz="2000" dirty="0">
              <a:latin typeface="Gill Sans MT" panose="020B0502020104020203" pitchFamily="34" charset="0"/>
            </a:endParaRPr>
          </a:p>
        </p:txBody>
      </p:sp>
      <p:pic>
        <p:nvPicPr>
          <p:cNvPr id="5" name="Picture 2" descr="C:\Users\glew\Dropbox\MPAmystery\BHS\PRESENTATIONS&amp;COMMS\COLLABORATOR_LOGOS\WWF lo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71" y="-11722"/>
            <a:ext cx="920549" cy="119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02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6174" y="924678"/>
            <a:ext cx="6575984" cy="5008644"/>
            <a:chOff x="2107474" y="1921294"/>
            <a:chExt cx="5495107" cy="4261792"/>
          </a:xfrm>
        </p:grpSpPr>
        <p:pic>
          <p:nvPicPr>
            <p:cNvPr id="4"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1246" b="50183"/>
            <a:stretch/>
          </p:blipFill>
          <p:spPr bwMode="auto">
            <a:xfrm>
              <a:off x="2107474" y="1921294"/>
              <a:ext cx="5495107" cy="4261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07474" y="2046514"/>
              <a:ext cx="505097" cy="296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7266101" y="6254548"/>
            <a:ext cx="1507785" cy="307777"/>
          </a:xfrm>
          <a:prstGeom prst="rect">
            <a:avLst/>
          </a:prstGeom>
          <a:noFill/>
        </p:spPr>
        <p:txBody>
          <a:bodyPr wrap="none" rtlCol="0">
            <a:spAutoFit/>
          </a:bodyPr>
          <a:lstStyle/>
          <a:p>
            <a:r>
              <a:rPr lang="en-US" sz="1400" dirty="0" smtClean="0"/>
              <a:t>Mascia et al. 2014</a:t>
            </a:r>
            <a:endParaRPr lang="en-US" sz="1400" dirty="0"/>
          </a:p>
        </p:txBody>
      </p:sp>
    </p:spTree>
    <p:extLst>
      <p:ext uri="{BB962C8B-B14F-4D97-AF65-F5344CB8AC3E}">
        <p14:creationId xmlns:p14="http://schemas.microsoft.com/office/powerpoint/2010/main" val="1926465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962</TotalTime>
  <Words>289</Words>
  <Application>Microsoft Office PowerPoint</Application>
  <PresentationFormat>On-screen Show (4:3)</PresentationFormat>
  <Paragraphs>39</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Georgia</vt:lpstr>
      <vt:lpstr>Gill Sans MT</vt:lpstr>
      <vt:lpstr>Times New Roman</vt:lpstr>
      <vt:lpstr>Office Theme</vt:lpstr>
      <vt:lpstr>PowerPoint Presentation</vt:lpstr>
      <vt:lpstr>Impact Evaluation</vt:lpstr>
      <vt:lpstr>PowerPoint Presentation</vt:lpstr>
      <vt:lpstr>PowerPoint Presentation</vt:lpstr>
      <vt:lpstr>PowerPoint Presentation</vt:lpstr>
      <vt:lpstr>Impact Evaluation Guidance for the Conservation Sector</vt:lpstr>
      <vt:lpstr>PowerPoint Presentation</vt:lpstr>
      <vt:lpstr>When To Evaluate?  The Power, Potential and Pitfalls of Impact Evaluation in Conservation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To Evaluate?  The Power, Potential and Pitfalls of Impact Evaluation in Conservation</dc:title>
  <dc:creator>Glew, Louise</dc:creator>
  <cp:lastModifiedBy>Glew, Louise</cp:lastModifiedBy>
  <cp:revision>19</cp:revision>
  <dcterms:created xsi:type="dcterms:W3CDTF">2014-09-30T20:37:59Z</dcterms:created>
  <dcterms:modified xsi:type="dcterms:W3CDTF">2014-10-07T12:51:34Z</dcterms:modified>
</cp:coreProperties>
</file>