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7" r:id="rId2"/>
    <p:sldId id="261" r:id="rId3"/>
    <p:sldId id="274" r:id="rId4"/>
    <p:sldId id="265" r:id="rId5"/>
    <p:sldId id="272" r:id="rId6"/>
    <p:sldId id="275" r:id="rId7"/>
    <p:sldId id="266" r:id="rId8"/>
    <p:sldId id="269" r:id="rId9"/>
    <p:sldId id="271" r:id="rId10"/>
  </p:sldIdLst>
  <p:sldSz cx="9144000" cy="6858000" type="screen4x3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  <a:srgbClr val="0033CC"/>
    <a:srgbClr val="C1FFC1"/>
    <a:srgbClr val="5EFE6D"/>
    <a:srgbClr val="DDFFDD"/>
    <a:srgbClr val="003300"/>
    <a:srgbClr val="006600"/>
    <a:srgbClr val="336600"/>
    <a:srgbClr val="339933"/>
    <a:srgbClr val="99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85739" autoAdjust="0"/>
  </p:normalViewPr>
  <p:slideViewPr>
    <p:cSldViewPr>
      <p:cViewPr>
        <p:scale>
          <a:sx n="60" d="100"/>
          <a:sy n="60" d="100"/>
        </p:scale>
        <p:origin x="-1146" y="-90"/>
      </p:cViewPr>
      <p:guideLst>
        <p:guide orient="horz" pos="2160"/>
        <p:guide pos="2880"/>
      </p:guideLst>
    </p:cSldViewPr>
  </p:slid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761361-D72A-4A6B-AF21-A62ABB0218CC}" type="datetimeFigureOut">
              <a:rPr lang="en-AU" smtClean="0"/>
              <a:pPr/>
              <a:t>17/10/2014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4876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D5D276-3A71-4E9E-AA86-8D89A3BA86C4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675241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AU" dirty="0" smtClean="0"/>
              <a:t>Intro - Bush Heritage is a small organisation, of about 60 people,  running conservation projects in Australia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AU" baseline="0" dirty="0" smtClean="0"/>
              <a:t>We’ve been using the OS &amp; Miradi for the past few years, and now manage all of our projects using this approach</a:t>
            </a:r>
          </a:p>
          <a:p>
            <a:pPr marL="171450" indent="-171450">
              <a:buFontTx/>
              <a:buChar char="-"/>
            </a:pPr>
            <a:r>
              <a:rPr lang="en-AU" baseline="0" dirty="0" smtClean="0"/>
              <a:t>This quick presentation will focus in on the Implementation step – </a:t>
            </a:r>
          </a:p>
          <a:p>
            <a:pPr marL="628650" lvl="1" indent="-171450">
              <a:buFontTx/>
              <a:buChar char="-"/>
            </a:pPr>
            <a:r>
              <a:rPr lang="en-AU" baseline="0" dirty="0" smtClean="0"/>
              <a:t>particularly looking at how we use the Work-planning capabilities within Miradi to manage implementation of our projects.</a:t>
            </a:r>
          </a:p>
          <a:p>
            <a:pPr marL="628650" lvl="1" indent="-171450">
              <a:buFontTx/>
              <a:buChar char="-"/>
            </a:pPr>
            <a:endParaRPr lang="en-AU" baseline="0" dirty="0" smtClean="0"/>
          </a:p>
          <a:p>
            <a:pPr marL="628650" lvl="1" indent="-171450">
              <a:buFontTx/>
              <a:buChar char="-"/>
            </a:pPr>
            <a:r>
              <a:rPr lang="en-AU" baseline="0" dirty="0" smtClean="0"/>
              <a:t>In the past we’ve had a lot of projects that failed to be implemented, or implemented well, mainly because they weren’t well resourced; </a:t>
            </a:r>
          </a:p>
          <a:p>
            <a:pPr marL="628650" lvl="1" indent="-171450">
              <a:buFontTx/>
              <a:buChar char="-"/>
            </a:pPr>
            <a:r>
              <a:rPr lang="en-AU" baseline="0" dirty="0" smtClean="0"/>
              <a:t>so we’ll look at some reports we use to review the portfolio of projects and manage resourcing of them with people and money; </a:t>
            </a:r>
          </a:p>
          <a:p>
            <a:pPr marL="628650" lvl="1" indent="-171450">
              <a:buFontTx/>
              <a:buChar char="-"/>
            </a:pPr>
            <a:endParaRPr lang="en-AU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D5D276-3A71-4E9E-AA86-8D89A3BA86C4}" type="slidenum">
              <a:rPr lang="en-AU" smtClean="0"/>
              <a:pPr/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378092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dirty="0" smtClean="0"/>
              <a:t>We have a Miradi file for each project;</a:t>
            </a:r>
            <a:r>
              <a:rPr lang="en-AU" baseline="0" dirty="0" smtClean="0"/>
              <a:t> where we store all the usual information about Targets and Threats </a:t>
            </a:r>
            <a:r>
              <a:rPr lang="en-AU" baseline="0" dirty="0" err="1" smtClean="0"/>
              <a:t>etc</a:t>
            </a:r>
            <a:r>
              <a:rPr lang="en-AU" baseline="0" dirty="0" smtClean="0"/>
              <a:t>, 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baseline="0" dirty="0" smtClean="0"/>
              <a:t>We use the Work-planning feature extensively, to define the costs associated with implementing the work,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baseline="0" dirty="0" smtClean="0"/>
              <a:t>the </a:t>
            </a:r>
            <a:r>
              <a:rPr lang="en-AU" baseline="0" dirty="0" err="1" smtClean="0"/>
              <a:t>Workplanning</a:t>
            </a:r>
            <a:r>
              <a:rPr lang="en-AU" baseline="0" dirty="0" smtClean="0"/>
              <a:t> feature -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AU" baseline="0" dirty="0" smtClean="0"/>
              <a:t>lists all of the strategies that the team has defined in their project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AU" baseline="0" dirty="0" smtClean="0"/>
              <a:t>And lets them assign people or groups to do the work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AU" baseline="0" dirty="0" smtClean="0"/>
              <a:t>and add in the expenses that they will incur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AU" baseline="0" dirty="0" smtClean="0"/>
              <a:t>Miradi then calculates the total costs by taking the days * daily rate plus expenses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AU" baseline="0" dirty="0" smtClean="0"/>
              <a:t>It also rolls up these costs to show the total cost of the project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AU" baseline="0" dirty="0" smtClean="0"/>
              <a:t>We use a timeframe that’s appropriate for the project, but for most we plan for up to the next 4-5 years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AU" baseline="0" dirty="0" smtClean="0"/>
              <a:t>We also use the progress Reporting feature to keep track of how implementation progressing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en-AU" baseline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baseline="0" dirty="0" smtClean="0"/>
              <a:t>There’s a setting * that only populates the Workplan with information from Results Chains *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AU" baseline="0" dirty="0" smtClean="0"/>
              <a:t>Which means a Strategy has to be described on a results Chain, including the outcomes we expect the strategy to achieve and </a:t>
            </a:r>
            <a:br>
              <a:rPr lang="en-AU" baseline="0" dirty="0" smtClean="0"/>
            </a:br>
            <a:r>
              <a:rPr lang="en-AU" baseline="0" dirty="0" smtClean="0"/>
              <a:t>the indicators we’ll use to monitor progress, before a budget can be prepared for it 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AU" baseline="0" dirty="0" smtClean="0"/>
              <a:t>We automatically flow the information from this workplan view into our Finance System, which opens the way for funds to be allocated; 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AU" baseline="0" dirty="0" smtClean="0"/>
              <a:t>So, anything appearing in the finance system can be traced back to the outcomes articulated in a RC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D5D276-3A71-4E9E-AA86-8D89A3BA86C4}" type="slidenum">
              <a:rPr lang="en-AU" smtClean="0"/>
              <a:pPr/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090003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There are a few cross-checks we can do at the project level to make sure the workplan &amp; budget is aligned with the conservation priorities identified in the project</a:t>
            </a:r>
          </a:p>
          <a:p>
            <a:pPr marL="628650" lvl="1" indent="-171450">
              <a:buFontTx/>
              <a:buChar char="-"/>
            </a:pPr>
            <a:endParaRPr lang="en-AU" baseline="0" dirty="0" smtClean="0"/>
          </a:p>
          <a:p>
            <a:pPr marL="171450" indent="-171450">
              <a:buFontTx/>
              <a:buChar char="-"/>
            </a:pPr>
            <a:r>
              <a:rPr lang="en-AU" baseline="0" dirty="0" smtClean="0"/>
              <a:t>The Target Viability table -  </a:t>
            </a:r>
          </a:p>
          <a:p>
            <a:pPr marL="628650" lvl="1" indent="-171450">
              <a:buFontTx/>
              <a:buChar char="-"/>
            </a:pPr>
            <a:r>
              <a:rPr lang="en-AU" baseline="0" dirty="0" smtClean="0"/>
              <a:t>shows the Current Viability* based on monitoring,</a:t>
            </a:r>
          </a:p>
          <a:p>
            <a:pPr marL="628650" lvl="1" indent="-171450">
              <a:buFontTx/>
              <a:buChar char="-"/>
            </a:pPr>
            <a:r>
              <a:rPr lang="en-AU" baseline="0" dirty="0" smtClean="0"/>
              <a:t>And the Desired Future Viability  - where the team is trying to get to.</a:t>
            </a:r>
          </a:p>
          <a:p>
            <a:pPr marL="628650" lvl="1" indent="-171450">
              <a:buFontTx/>
              <a:buChar char="-"/>
            </a:pPr>
            <a:r>
              <a:rPr lang="en-AU" baseline="0" dirty="0" smtClean="0"/>
              <a:t>We can map on the budget developed in the Workplan to see where the effort is going</a:t>
            </a:r>
          </a:p>
          <a:p>
            <a:pPr marL="628650" lvl="1" indent="-171450">
              <a:buFontTx/>
              <a:buChar char="-"/>
            </a:pPr>
            <a:r>
              <a:rPr lang="en-AU" baseline="0" dirty="0" smtClean="0"/>
              <a:t>In this instance, there’s days &amp; $s aimed at improving the viability of the 4</a:t>
            </a:r>
            <a:r>
              <a:rPr lang="en-AU" baseline="30000" dirty="0" smtClean="0"/>
              <a:t>th</a:t>
            </a:r>
            <a:r>
              <a:rPr lang="en-AU" baseline="0" dirty="0" smtClean="0"/>
              <a:t> Target, but there’s nothing happening for the 2nd</a:t>
            </a:r>
          </a:p>
          <a:p>
            <a:pPr marL="628650" lvl="1" indent="-171450">
              <a:buFontTx/>
              <a:buChar char="-"/>
            </a:pPr>
            <a:r>
              <a:rPr lang="en-AU" baseline="0" dirty="0" smtClean="0"/>
              <a:t>Sometimes there’s a good reason for that, sometimes not </a:t>
            </a:r>
          </a:p>
          <a:p>
            <a:pPr marL="628650" lvl="1" indent="-171450">
              <a:buFontTx/>
              <a:buChar char="-"/>
            </a:pPr>
            <a:endParaRPr lang="en-AU" baseline="0" dirty="0" smtClean="0"/>
          </a:p>
          <a:p>
            <a:pPr marL="171450" lvl="0" indent="-171450">
              <a:buFontTx/>
              <a:buChar char="-"/>
            </a:pPr>
            <a:r>
              <a:rPr lang="en-AU" baseline="0" dirty="0" smtClean="0"/>
              <a:t>Similarly, can do the same with Threats -  </a:t>
            </a:r>
          </a:p>
          <a:p>
            <a:pPr marL="628650" lvl="1" indent="-171450">
              <a:buFontTx/>
              <a:buChar char="-"/>
            </a:pPr>
            <a:r>
              <a:rPr lang="en-AU" baseline="0" dirty="0" smtClean="0"/>
              <a:t>The table shows a “High” threat with no resourcing allocated, and a bunch of “Low” threats which are being resourced </a:t>
            </a:r>
          </a:p>
          <a:p>
            <a:pPr marL="628650" lvl="1" indent="-171450">
              <a:buFontTx/>
              <a:buChar char="-"/>
            </a:pPr>
            <a:r>
              <a:rPr lang="en-AU" baseline="0" dirty="0" smtClean="0"/>
              <a:t>Again, there’s sometimes there’s a good reason for that, sometimes not 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AU" baseline="0" dirty="0" smtClean="0"/>
              <a:t> it generally means that some of the project’s goals are unlikely to be achieved without a change to the workplan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AU" baseline="0" dirty="0" smtClean="0"/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AU" baseline="0" dirty="0" smtClean="0"/>
          </a:p>
          <a:p>
            <a:pPr marL="0" lvl="0" indent="0">
              <a:buFontTx/>
              <a:buNone/>
            </a:pPr>
            <a:r>
              <a:rPr lang="en-AU" baseline="0" dirty="0" smtClean="0"/>
              <a:t>A review like this helps make sure that the workplan is well linked to the Project’s overall goals so that it stands a chance of achieving its desired outcomes</a:t>
            </a:r>
          </a:p>
          <a:p>
            <a:endParaRPr lang="en-AU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D5D276-3A71-4E9E-AA86-8D89A3BA86C4}" type="slidenum">
              <a:rPr lang="en-AU" smtClean="0"/>
              <a:pPr/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453491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dirty="0" smtClean="0"/>
              <a:t>First</a:t>
            </a:r>
            <a:r>
              <a:rPr lang="en-AU" baseline="0" dirty="0" smtClean="0"/>
              <a:t> look at resourcing in terms of people, and will then look at resources from the financial perspective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AU" baseline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baseline="0" dirty="0" smtClean="0"/>
              <a:t>One of the problems we’ve been trying to deal with is burnout –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AU" baseline="0" dirty="0" smtClean="0"/>
              <a:t>people are passionate about what they do and tend to take on more than is possible,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AU" baseline="0" dirty="0" smtClean="0"/>
              <a:t>so we had projects that were not delivering, or were running well behind expectations, because we had taken on more work than we could handle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AU" baseline="0" dirty="0" smtClean="0"/>
              <a:t>Now we can see where the time is going, and try to make sure individuals have do-able workloads  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AU" baseline="0" dirty="0" smtClean="0"/>
              <a:t>Within Miradi we Assign people to the planned Strategies  &amp; Activities – 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AU" baseline="0" dirty="0" smtClean="0"/>
              <a:t>Using reasonable estimates – no expectation that they are precise, but good-enough ; 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AU" baseline="0" dirty="0" smtClean="0"/>
              <a:t>Use the same process for volunteers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AU" baseline="0" dirty="0" smtClean="0"/>
              <a:t>Entering a charge-out rate means Miradi can calculate the cost of the work and add that into the project’s total budget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AU" baseline="0" dirty="0" smtClean="0"/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AU" baseline="0" dirty="0" smtClean="0"/>
              <a:t>we can pull all the projects together and see workloads for individuals across all projects;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AU" baseline="0" dirty="0" smtClean="0"/>
              <a:t>Our rule of thumb is to plan for 80% of people’s time, to leave space for other things –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AU" baseline="0" dirty="0" smtClean="0"/>
              <a:t>that’s the red line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AU" baseline="0" dirty="0" smtClean="0"/>
              <a:t>often find that people are well over this; 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AU" baseline="0" dirty="0" smtClean="0"/>
              <a:t>Can drill down to see the Projects, Strategies &amp; Activities that the person has been assigned to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AU" baseline="0" dirty="0" smtClean="0"/>
              <a:t>This sort of analysis can lead to -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AU" baseline="0" dirty="0" smtClean="0"/>
              <a:t>Work being reprioritised, often shifted out to a later date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AU" baseline="0" dirty="0" smtClean="0"/>
              <a:t>Or work being re- assigned to someone else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AU" baseline="0" dirty="0" smtClean="0"/>
              <a:t>And in some cases it has been used by teams to make the case for extra staff 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D5D276-3A71-4E9E-AA86-8D89A3BA86C4}" type="slidenum">
              <a:rPr lang="en-AU" smtClean="0"/>
              <a:pPr/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250111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dirty="0" smtClean="0"/>
              <a:t>We use the same process to identify</a:t>
            </a:r>
            <a:r>
              <a:rPr lang="en-AU" baseline="0" dirty="0" smtClean="0"/>
              <a:t> opportunities to involve volunteers in our work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AU" baseline="0" dirty="0" smtClean="0"/>
              <a:t>Across the portfolio we can see how much volunteer support is being sought,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AU" baseline="0" dirty="0" smtClean="0"/>
              <a:t>And see where the exemplars are and try to replicate their efforts on other projects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baseline="0" dirty="0" smtClean="0"/>
              <a:t>Because the workplans are built from Results Chains,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AU" baseline="0" dirty="0" smtClean="0"/>
              <a:t>its easy to provide good context about why the volunteer help is required,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AU" baseline="0" dirty="0" smtClean="0"/>
              <a:t>when, where, the outcomes we expect to achieve, and how we will measure those outcomes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baseline="0" dirty="0" smtClean="0"/>
              <a:t>Now we can pull out this information and start to populate Volunteer Position Descriptions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AU" baseline="0" dirty="0" smtClean="0"/>
              <a:t>Which then go onto our website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AU" baseline="0" dirty="0" smtClean="0"/>
              <a:t>And people put their hands up to help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baseline="0" dirty="0" smtClean="0"/>
              <a:t>So we end up being able to do much more than would otherwise be possible </a:t>
            </a:r>
            <a:endParaRPr lang="en-AU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D5D276-3A71-4E9E-AA86-8D89A3BA86C4}" type="slidenum">
              <a:rPr lang="en-AU" smtClean="0"/>
              <a:pPr/>
              <a:t>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511764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So that’s</a:t>
            </a:r>
            <a:r>
              <a:rPr lang="en-AU" baseline="0" dirty="0" smtClean="0"/>
              <a:t> a quick view about the people side of resourcing a project; the other half of the puzzle is the financial side.</a:t>
            </a:r>
          </a:p>
          <a:p>
            <a:endParaRPr lang="en-AU" baseline="0" dirty="0" smtClean="0"/>
          </a:p>
          <a:p>
            <a:r>
              <a:rPr lang="en-AU" baseline="0" dirty="0" smtClean="0"/>
              <a:t>First - bringing money in - </a:t>
            </a:r>
          </a:p>
          <a:p>
            <a:pPr marL="171450" indent="-171450">
              <a:buFontTx/>
              <a:buChar char="-"/>
            </a:pPr>
            <a:r>
              <a:rPr lang="en-AU" baseline="0" dirty="0" smtClean="0"/>
              <a:t>At the project level, we worked with our fundraisers to develop a standard template for a project, that can be used when talking about the project publicly or with funders </a:t>
            </a:r>
          </a:p>
          <a:p>
            <a:pPr marL="171450" indent="-171450">
              <a:buFontTx/>
              <a:buChar char="-"/>
            </a:pPr>
            <a:r>
              <a:rPr lang="en-AU" baseline="0" dirty="0" smtClean="0"/>
              <a:t>Have a similar one for documenting a subset of a project, such as a particular strategy or Results Chian</a:t>
            </a:r>
          </a:p>
          <a:p>
            <a:pPr marL="171450" indent="-171450">
              <a:buFontTx/>
              <a:buChar char="-"/>
            </a:pPr>
            <a:r>
              <a:rPr lang="en-AU" baseline="0" dirty="0" smtClean="0"/>
              <a:t>The template can be filled in by cutting and pasting the words out of Miradi, and adding a few pictures</a:t>
            </a:r>
          </a:p>
          <a:p>
            <a:pPr marL="171450" indent="-171450">
              <a:buFontTx/>
              <a:buChar char="-"/>
            </a:pPr>
            <a:r>
              <a:rPr lang="en-AU" baseline="0" dirty="0" smtClean="0"/>
              <a:t>Aim is to get the words written well once, store it in Miradi where everyone can get at it, then its easy to generate materials like this</a:t>
            </a:r>
          </a:p>
          <a:p>
            <a:pPr marL="171450" indent="-171450">
              <a:buFontTx/>
              <a:buChar char="-"/>
            </a:pPr>
            <a:r>
              <a:rPr lang="en-AU" baseline="0" dirty="0" smtClean="0"/>
              <a:t>there’s often a lot more information required, but this generally serves to start the conversation</a:t>
            </a:r>
          </a:p>
          <a:p>
            <a:pPr marL="0" indent="0">
              <a:buFontTx/>
              <a:buNone/>
            </a:pPr>
            <a:endParaRPr lang="en-AU" baseline="0" dirty="0" smtClean="0"/>
          </a:p>
          <a:p>
            <a:pPr marL="0" indent="0">
              <a:buFontTx/>
              <a:buNone/>
            </a:pPr>
            <a:r>
              <a:rPr lang="en-AU" baseline="0" dirty="0" smtClean="0"/>
              <a:t>So, having consistent, quality information about our projects easily available to our fundraisers helps make their roles more efficient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D5D276-3A71-4E9E-AA86-8D89A3BA86C4}" type="slidenum">
              <a:rPr lang="en-AU" smtClean="0"/>
              <a:pPr/>
              <a:t>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925102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. . . The Portfolio reports also help manage the money going out – </a:t>
            </a:r>
          </a:p>
          <a:p>
            <a:endParaRPr lang="en-AU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dirty="0" smtClean="0"/>
              <a:t>An initial view</a:t>
            </a:r>
            <a:r>
              <a:rPr lang="en-AU" baseline="0" dirty="0" smtClean="0"/>
              <a:t> shows the multi-year budget by project, which helps with comparisons across projects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AU" baseline="0" dirty="0" smtClean="0"/>
              <a:t>can see it split by the cost of effort, or direct expenses, or both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AU" baseline="0" dirty="0" smtClean="0"/>
              <a:t>or by type of account – operating vs capital expenses for example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AU" baseline="0" dirty="0" smtClean="0"/>
              <a:t>or for just a subset of projects, such as within a region</a:t>
            </a:r>
          </a:p>
          <a:p>
            <a:pPr marL="457200" lvl="1" indent="0">
              <a:buFont typeface="Arial" panose="020B0604020202020204" pitchFamily="34" charset="0"/>
              <a:buNone/>
            </a:pPr>
            <a:endParaRPr lang="en-AU" baseline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baseline="0" dirty="0" smtClean="0"/>
              <a:t>Can also slice it the other way, by type of activity,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AU" baseline="0" dirty="0" smtClean="0"/>
              <a:t>so, for example, fire management activities across all projects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AU" baseline="0" dirty="0" smtClean="0"/>
              <a:t>This is “activity based costing” that you might hear your finance folks talk about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en-AU" baseline="0" dirty="0" smtClean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AU" baseline="0" dirty="0" smtClean="0"/>
              <a:t>All this info can lead to adjustments being made in some projects, either in the short-term or progressively thru quarterly forecast updates</a:t>
            </a:r>
          </a:p>
          <a:p>
            <a:endParaRPr lang="en-AU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D5D276-3A71-4E9E-AA86-8D89A3BA86C4}" type="slidenum">
              <a:rPr lang="en-AU" smtClean="0"/>
              <a:pPr/>
              <a:t>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34452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dirty="0" smtClean="0"/>
              <a:t>So that’s a summary of some</a:t>
            </a:r>
            <a:r>
              <a:rPr lang="en-AU" baseline="0" dirty="0" smtClean="0"/>
              <a:t> of the rather tedious but necessary steps that can be taken to help managers make decisions about individual projects as well as across the portfolio.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AU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dirty="0" smtClean="0"/>
              <a:t>We can generate these types of reports because we’ve been very fortunate to have access to a database developed by David Berg, a volunteer with</a:t>
            </a:r>
            <a:r>
              <a:rPr lang="en-AU" baseline="0" dirty="0" smtClean="0"/>
              <a:t> the Nature Conservancy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baseline="0" dirty="0" smtClean="0"/>
              <a:t>We’ve recently started using Miradi Share,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AU" baseline="0" dirty="0" smtClean="0"/>
              <a:t>So all the data that is in David’s database , is now also in the Miradi share database . . .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AU" baseline="0" dirty="0" smtClean="0"/>
              <a:t>And that offers an opportunity to develop this type of reporting into a system that anyone could use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AU" baseline="0" dirty="0" smtClean="0"/>
              <a:t>We’re keen to work with others to identify the generic needs, find some funding to pay the programmers, </a:t>
            </a:r>
            <a:br>
              <a:rPr lang="en-AU" baseline="0" dirty="0" smtClean="0"/>
            </a:br>
            <a:r>
              <a:rPr lang="en-AU" baseline="0" dirty="0" smtClean="0"/>
              <a:t>then build some of these types of capabilities into MS so that any organisation can get access to these types of features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AU" baseline="0" dirty="0" smtClean="0"/>
              <a:t>If that’s of interest to you or anyone in your organisation then let’s chat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D5D276-3A71-4E9E-AA86-8D89A3BA86C4}" type="slidenum">
              <a:rPr lang="en-AU" smtClean="0"/>
              <a:pPr/>
              <a:t>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841463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lvl="1" indent="0">
              <a:buFontTx/>
              <a:buNone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D5D276-3A71-4E9E-AA86-8D89A3BA86C4}" type="slidenum">
              <a:rPr lang="en-AU" smtClean="0"/>
              <a:pPr/>
              <a:t>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378092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rgbClr val="0033CC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832944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D49B3-FF40-4C71-BF7A-9E8549DD800A}" type="datetimeFigureOut">
              <a:rPr lang="en-AU" smtClean="0"/>
              <a:t>17/10/2014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56F59-5029-48AE-814C-9BA6C10D901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4739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D49B3-FF40-4C71-BF7A-9E8549DD800A}" type="datetimeFigureOut">
              <a:rPr lang="en-AU" smtClean="0"/>
              <a:t>17/10/2014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E6F71-427C-441E-B461-677D6A2494C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7606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D49B3-FF40-4C71-BF7A-9E8549DD800A}" type="datetimeFigureOut">
              <a:rPr lang="en-AU" smtClean="0"/>
              <a:t>17/10/2014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A7018-2BBE-42B4-8496-AAA367B9823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8" descr="BHA_HOR_BRUSH_SML_RGB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67185" y="6372585"/>
            <a:ext cx="2241319" cy="486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33344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D49B3-FF40-4C71-BF7A-9E8549DD800A}" type="datetimeFigureOut">
              <a:rPr lang="en-AU" smtClean="0"/>
              <a:t>17/10/2014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4DB78-5F90-447A-B246-8FEE9D9D2A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3723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D49B3-FF40-4C71-BF7A-9E8549DD800A}" type="datetimeFigureOut">
              <a:rPr lang="en-AU" smtClean="0"/>
              <a:t>17/10/2014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BDF44-B507-496C-BEAE-C82D968E1D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901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D49B3-FF40-4C71-BF7A-9E8549DD800A}" type="datetimeFigureOut">
              <a:rPr lang="en-AU" smtClean="0"/>
              <a:t>17/10/2014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57F29-5ECB-4836-9768-3D6EF3C575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0478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229600" cy="706090"/>
          </a:xfrm>
        </p:spPr>
        <p:txBody>
          <a:bodyPr>
            <a:normAutofit/>
          </a:bodyPr>
          <a:lstStyle>
            <a:lvl1pPr algn="l">
              <a:defRPr sz="3600" b="1">
                <a:solidFill>
                  <a:srgbClr val="0033CC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pic>
        <p:nvPicPr>
          <p:cNvPr id="6" name="Picture 8" descr="BHA_HOR_BRUSH_SML_RGB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67185" y="6372585"/>
            <a:ext cx="2241319" cy="486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1014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D49B3-FF40-4C71-BF7A-9E8549DD800A}" type="datetimeFigureOut">
              <a:rPr lang="en-AU" smtClean="0"/>
              <a:t>17/10/2014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4B2C3-CD9C-42FA-A20D-CDEB06B8FA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7698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D49B3-FF40-4C71-BF7A-9E8549DD800A}" type="datetimeFigureOut">
              <a:rPr lang="en-AU" smtClean="0"/>
              <a:t>17/10/2014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B0FFE-C75C-4932-BBBC-36B7E1AC04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9532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D49B3-FF40-4C71-BF7A-9E8549DD800A}" type="datetimeFigureOut">
              <a:rPr lang="en-AU" smtClean="0"/>
              <a:t>17/10/2014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37FBB-6D5A-4775-8593-3FDB6BF238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799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BD49B3-FF40-4C71-BF7A-9E8549DD800A}" type="datetimeFigureOut">
              <a:rPr lang="en-AU" smtClean="0"/>
              <a:t>17/10/2014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0BA45B-57B2-4B1B-B5B0-B78191CFA2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277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emf"/><Relationship Id="rId5" Type="http://schemas.openxmlformats.org/officeDocument/2006/relationships/image" Target="../media/image12.emf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0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9445" y="2102991"/>
            <a:ext cx="8208912" cy="1037977"/>
          </a:xfrm>
        </p:spPr>
        <p:txBody>
          <a:bodyPr>
            <a:normAutofit/>
          </a:bodyPr>
          <a:lstStyle/>
          <a:p>
            <a:r>
              <a:rPr lang="en-AU" sz="3600" dirty="0"/>
              <a:t>Managing the Business of Conservation</a:t>
            </a:r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39" b="21749"/>
          <a:stretch/>
        </p:blipFill>
        <p:spPr>
          <a:xfrm>
            <a:off x="1883479" y="620688"/>
            <a:ext cx="5210833" cy="1210219"/>
          </a:xfrm>
          <a:prstGeom prst="rect">
            <a:avLst/>
          </a:prstGeom>
        </p:spPr>
      </p:pic>
      <p:grpSp>
        <p:nvGrpSpPr>
          <p:cNvPr id="39" name="Group 38"/>
          <p:cNvGrpSpPr/>
          <p:nvPr/>
        </p:nvGrpSpPr>
        <p:grpSpPr>
          <a:xfrm>
            <a:off x="2987824" y="3284984"/>
            <a:ext cx="3043465" cy="2819552"/>
            <a:chOff x="2987824" y="3284984"/>
            <a:chExt cx="3043465" cy="2819552"/>
          </a:xfrm>
        </p:grpSpPr>
        <p:grpSp>
          <p:nvGrpSpPr>
            <p:cNvPr id="17" name="Group 16"/>
            <p:cNvGrpSpPr>
              <a:grpSpLocks noChangeAspect="1"/>
            </p:cNvGrpSpPr>
            <p:nvPr/>
          </p:nvGrpSpPr>
          <p:grpSpPr>
            <a:xfrm>
              <a:off x="3115811" y="3284984"/>
              <a:ext cx="2805419" cy="2819552"/>
              <a:chOff x="1500770" y="1560761"/>
              <a:chExt cx="4174730" cy="4195762"/>
            </a:xfrm>
          </p:grpSpPr>
          <p:sp>
            <p:nvSpPr>
              <p:cNvPr id="26" name="Freeform 5"/>
              <p:cNvSpPr>
                <a:spLocks/>
              </p:cNvSpPr>
              <p:nvPr/>
            </p:nvSpPr>
            <p:spPr bwMode="auto">
              <a:xfrm>
                <a:off x="3589525" y="3932486"/>
                <a:ext cx="1792288" cy="1514475"/>
              </a:xfrm>
              <a:custGeom>
                <a:avLst/>
                <a:gdLst>
                  <a:gd name="T0" fmla="*/ 3063 w 4845"/>
                  <a:gd name="T1" fmla="*/ 0 h 4099"/>
                  <a:gd name="T2" fmla="*/ 4845 w 4845"/>
                  <a:gd name="T3" fmla="*/ 579 h 4099"/>
                  <a:gd name="T4" fmla="*/ 0 w 4845"/>
                  <a:gd name="T5" fmla="*/ 4099 h 4099"/>
                  <a:gd name="T6" fmla="*/ 0 w 4845"/>
                  <a:gd name="T7" fmla="*/ 4099 h 4099"/>
                  <a:gd name="T8" fmla="*/ 0 w 4845"/>
                  <a:gd name="T9" fmla="*/ 2225 h 4099"/>
                  <a:gd name="T10" fmla="*/ 3063 w 4845"/>
                  <a:gd name="T11" fmla="*/ 0 h 40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845" h="4099">
                    <a:moveTo>
                      <a:pt x="3063" y="0"/>
                    </a:moveTo>
                    <a:lnTo>
                      <a:pt x="4845" y="579"/>
                    </a:lnTo>
                    <a:cubicBezTo>
                      <a:pt x="4163" y="2678"/>
                      <a:pt x="2207" y="4099"/>
                      <a:pt x="0" y="4099"/>
                    </a:cubicBezTo>
                    <a:lnTo>
                      <a:pt x="0" y="4099"/>
                    </a:lnTo>
                    <a:lnTo>
                      <a:pt x="0" y="2225"/>
                    </a:lnTo>
                    <a:cubicBezTo>
                      <a:pt x="1395" y="2225"/>
                      <a:pt x="2632" y="1326"/>
                      <a:pt x="3063" y="0"/>
                    </a:cubicBezTo>
                    <a:close/>
                  </a:path>
                </a:pathLst>
              </a:custGeom>
              <a:solidFill>
                <a:srgbClr val="5AD65A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27" name="Freeform 6"/>
              <p:cNvSpPr>
                <a:spLocks/>
              </p:cNvSpPr>
              <p:nvPr/>
            </p:nvSpPr>
            <p:spPr bwMode="auto">
              <a:xfrm>
                <a:off x="1544825" y="2040186"/>
                <a:ext cx="1344613" cy="2105025"/>
              </a:xfrm>
              <a:custGeom>
                <a:avLst/>
                <a:gdLst>
                  <a:gd name="T0" fmla="*/ 2464 w 3634"/>
                  <a:gd name="T1" fmla="*/ 5117 h 5696"/>
                  <a:gd name="T2" fmla="*/ 682 w 3634"/>
                  <a:gd name="T3" fmla="*/ 5696 h 5696"/>
                  <a:gd name="T4" fmla="*/ 2533 w 3634"/>
                  <a:gd name="T5" fmla="*/ 0 h 5696"/>
                  <a:gd name="T6" fmla="*/ 2533 w 3634"/>
                  <a:gd name="T7" fmla="*/ 0 h 5696"/>
                  <a:gd name="T8" fmla="*/ 3634 w 3634"/>
                  <a:gd name="T9" fmla="*/ 1516 h 5696"/>
                  <a:gd name="T10" fmla="*/ 2464 w 3634"/>
                  <a:gd name="T11" fmla="*/ 5117 h 56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634" h="5696">
                    <a:moveTo>
                      <a:pt x="2464" y="5117"/>
                    </a:moveTo>
                    <a:lnTo>
                      <a:pt x="682" y="5696"/>
                    </a:lnTo>
                    <a:cubicBezTo>
                      <a:pt x="0" y="3597"/>
                      <a:pt x="747" y="1297"/>
                      <a:pt x="2533" y="0"/>
                    </a:cubicBezTo>
                    <a:lnTo>
                      <a:pt x="2533" y="0"/>
                    </a:lnTo>
                    <a:lnTo>
                      <a:pt x="3634" y="1516"/>
                    </a:lnTo>
                    <a:cubicBezTo>
                      <a:pt x="2506" y="2336"/>
                      <a:pt x="2033" y="3790"/>
                      <a:pt x="2464" y="5117"/>
                    </a:cubicBezTo>
                    <a:close/>
                  </a:path>
                </a:pathLst>
              </a:custGeom>
              <a:solidFill>
                <a:srgbClr val="0066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28" name="Freeform 7"/>
              <p:cNvSpPr>
                <a:spLocks/>
              </p:cNvSpPr>
              <p:nvPr/>
            </p:nvSpPr>
            <p:spPr bwMode="auto">
              <a:xfrm>
                <a:off x="1797237" y="3932486"/>
                <a:ext cx="1792288" cy="1514475"/>
              </a:xfrm>
              <a:custGeom>
                <a:avLst/>
                <a:gdLst>
                  <a:gd name="T0" fmla="*/ 4845 w 4845"/>
                  <a:gd name="T1" fmla="*/ 2225 h 4099"/>
                  <a:gd name="T2" fmla="*/ 4845 w 4845"/>
                  <a:gd name="T3" fmla="*/ 4099 h 4099"/>
                  <a:gd name="T4" fmla="*/ 0 w 4845"/>
                  <a:gd name="T5" fmla="*/ 579 h 4099"/>
                  <a:gd name="T6" fmla="*/ 0 w 4845"/>
                  <a:gd name="T7" fmla="*/ 579 h 4099"/>
                  <a:gd name="T8" fmla="*/ 1782 w 4845"/>
                  <a:gd name="T9" fmla="*/ 0 h 4099"/>
                  <a:gd name="T10" fmla="*/ 4845 w 4845"/>
                  <a:gd name="T11" fmla="*/ 2225 h 40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845" h="4099">
                    <a:moveTo>
                      <a:pt x="4845" y="2225"/>
                    </a:moveTo>
                    <a:lnTo>
                      <a:pt x="4845" y="4099"/>
                    </a:lnTo>
                    <a:cubicBezTo>
                      <a:pt x="2638" y="4099"/>
                      <a:pt x="682" y="2678"/>
                      <a:pt x="0" y="579"/>
                    </a:cubicBezTo>
                    <a:lnTo>
                      <a:pt x="0" y="579"/>
                    </a:lnTo>
                    <a:lnTo>
                      <a:pt x="1782" y="0"/>
                    </a:lnTo>
                    <a:cubicBezTo>
                      <a:pt x="2214" y="1326"/>
                      <a:pt x="3450" y="2225"/>
                      <a:pt x="4845" y="2225"/>
                    </a:cubicBezTo>
                    <a:close/>
                  </a:path>
                </a:pathLst>
              </a:custGeom>
              <a:solidFill>
                <a:srgbClr val="339933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29" name="Freeform 8"/>
              <p:cNvSpPr>
                <a:spLocks/>
              </p:cNvSpPr>
              <p:nvPr/>
            </p:nvSpPr>
            <p:spPr bwMode="auto">
              <a:xfrm>
                <a:off x="3291966" y="4445248"/>
                <a:ext cx="320675" cy="1311275"/>
              </a:xfrm>
              <a:custGeom>
                <a:avLst/>
                <a:gdLst>
                  <a:gd name="T0" fmla="*/ 202 w 202"/>
                  <a:gd name="T1" fmla="*/ 0 h 826"/>
                  <a:gd name="T2" fmla="*/ 0 w 202"/>
                  <a:gd name="T3" fmla="*/ 413 h 826"/>
                  <a:gd name="T4" fmla="*/ 202 w 202"/>
                  <a:gd name="T5" fmla="*/ 826 h 826"/>
                  <a:gd name="T6" fmla="*/ 202 w 202"/>
                  <a:gd name="T7" fmla="*/ 0 h 8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02" h="826">
                    <a:moveTo>
                      <a:pt x="202" y="0"/>
                    </a:moveTo>
                    <a:lnTo>
                      <a:pt x="0" y="413"/>
                    </a:lnTo>
                    <a:lnTo>
                      <a:pt x="202" y="826"/>
                    </a:lnTo>
                    <a:lnTo>
                      <a:pt x="202" y="0"/>
                    </a:lnTo>
                    <a:close/>
                  </a:path>
                </a:pathLst>
              </a:custGeom>
              <a:solidFill>
                <a:srgbClr val="5AD6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30" name="Freeform 9"/>
              <p:cNvSpPr>
                <a:spLocks/>
              </p:cNvSpPr>
              <p:nvPr/>
            </p:nvSpPr>
            <p:spPr bwMode="auto">
              <a:xfrm>
                <a:off x="1500770" y="3759672"/>
                <a:ext cx="1247775" cy="506412"/>
              </a:xfrm>
              <a:custGeom>
                <a:avLst/>
                <a:gdLst>
                  <a:gd name="T0" fmla="*/ 786 w 786"/>
                  <a:gd name="T1" fmla="*/ 63 h 319"/>
                  <a:gd name="T2" fmla="*/ 331 w 786"/>
                  <a:gd name="T3" fmla="*/ 0 h 319"/>
                  <a:gd name="T4" fmla="*/ 0 w 786"/>
                  <a:gd name="T5" fmla="*/ 319 h 319"/>
                  <a:gd name="T6" fmla="*/ 786 w 786"/>
                  <a:gd name="T7" fmla="*/ 63 h 3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86" h="319">
                    <a:moveTo>
                      <a:pt x="786" y="63"/>
                    </a:moveTo>
                    <a:lnTo>
                      <a:pt x="331" y="0"/>
                    </a:lnTo>
                    <a:lnTo>
                      <a:pt x="0" y="319"/>
                    </a:lnTo>
                    <a:lnTo>
                      <a:pt x="786" y="63"/>
                    </a:lnTo>
                    <a:close/>
                  </a:path>
                </a:pathLst>
              </a:custGeom>
              <a:solidFill>
                <a:srgbClr val="3399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31" name="Freeform 10"/>
              <p:cNvSpPr>
                <a:spLocks/>
              </p:cNvSpPr>
              <p:nvPr/>
            </p:nvSpPr>
            <p:spPr bwMode="auto">
              <a:xfrm>
                <a:off x="2481450" y="1560761"/>
                <a:ext cx="2216150" cy="1039812"/>
              </a:xfrm>
              <a:custGeom>
                <a:avLst/>
                <a:gdLst>
                  <a:gd name="T0" fmla="*/ 1101 w 5989"/>
                  <a:gd name="T1" fmla="*/ 2813 h 2813"/>
                  <a:gd name="T2" fmla="*/ 0 w 5989"/>
                  <a:gd name="T3" fmla="*/ 1297 h 2813"/>
                  <a:gd name="T4" fmla="*/ 5989 w 5989"/>
                  <a:gd name="T5" fmla="*/ 1297 h 2813"/>
                  <a:gd name="T6" fmla="*/ 5989 w 5989"/>
                  <a:gd name="T7" fmla="*/ 1297 h 2813"/>
                  <a:gd name="T8" fmla="*/ 4887 w 5989"/>
                  <a:gd name="T9" fmla="*/ 2813 h 2813"/>
                  <a:gd name="T10" fmla="*/ 1101 w 5989"/>
                  <a:gd name="T11" fmla="*/ 2813 h 28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989" h="2813">
                    <a:moveTo>
                      <a:pt x="1101" y="2813"/>
                    </a:moveTo>
                    <a:lnTo>
                      <a:pt x="0" y="1297"/>
                    </a:lnTo>
                    <a:cubicBezTo>
                      <a:pt x="1785" y="0"/>
                      <a:pt x="4203" y="0"/>
                      <a:pt x="5989" y="1297"/>
                    </a:cubicBezTo>
                    <a:lnTo>
                      <a:pt x="5989" y="1297"/>
                    </a:lnTo>
                    <a:lnTo>
                      <a:pt x="4887" y="2813"/>
                    </a:lnTo>
                    <a:cubicBezTo>
                      <a:pt x="3758" y="1993"/>
                      <a:pt x="2230" y="1993"/>
                      <a:pt x="1101" y="2813"/>
                    </a:cubicBezTo>
                    <a:close/>
                  </a:path>
                </a:pathLst>
              </a:custGeom>
              <a:solidFill>
                <a:srgbClr val="B5FFB5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32" name="Freeform 11"/>
              <p:cNvSpPr>
                <a:spLocks/>
              </p:cNvSpPr>
              <p:nvPr/>
            </p:nvSpPr>
            <p:spPr bwMode="auto">
              <a:xfrm>
                <a:off x="4289612" y="2040186"/>
                <a:ext cx="1344613" cy="2105025"/>
              </a:xfrm>
              <a:custGeom>
                <a:avLst/>
                <a:gdLst>
                  <a:gd name="T0" fmla="*/ 0 w 3634"/>
                  <a:gd name="T1" fmla="*/ 1516 h 5696"/>
                  <a:gd name="T2" fmla="*/ 1102 w 3634"/>
                  <a:gd name="T3" fmla="*/ 0 h 5696"/>
                  <a:gd name="T4" fmla="*/ 2952 w 3634"/>
                  <a:gd name="T5" fmla="*/ 5696 h 5696"/>
                  <a:gd name="T6" fmla="*/ 2952 w 3634"/>
                  <a:gd name="T7" fmla="*/ 5696 h 5696"/>
                  <a:gd name="T8" fmla="*/ 1170 w 3634"/>
                  <a:gd name="T9" fmla="*/ 5117 h 5696"/>
                  <a:gd name="T10" fmla="*/ 0 w 3634"/>
                  <a:gd name="T11" fmla="*/ 1516 h 56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634" h="5696">
                    <a:moveTo>
                      <a:pt x="0" y="1516"/>
                    </a:moveTo>
                    <a:lnTo>
                      <a:pt x="1102" y="0"/>
                    </a:lnTo>
                    <a:cubicBezTo>
                      <a:pt x="2887" y="1297"/>
                      <a:pt x="3634" y="3597"/>
                      <a:pt x="2952" y="5696"/>
                    </a:cubicBezTo>
                    <a:lnTo>
                      <a:pt x="2952" y="5696"/>
                    </a:lnTo>
                    <a:lnTo>
                      <a:pt x="1170" y="5117"/>
                    </a:lnTo>
                    <a:cubicBezTo>
                      <a:pt x="1601" y="3790"/>
                      <a:pt x="1129" y="2336"/>
                      <a:pt x="0" y="1516"/>
                    </a:cubicBezTo>
                    <a:close/>
                  </a:path>
                </a:pathLst>
              </a:custGeom>
              <a:solidFill>
                <a:srgbClr val="66FF66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33" name="Freeform 12"/>
              <p:cNvSpPr>
                <a:spLocks/>
              </p:cNvSpPr>
              <p:nvPr/>
            </p:nvSpPr>
            <p:spPr bwMode="auto">
              <a:xfrm>
                <a:off x="4427725" y="3827711"/>
                <a:ext cx="1247775" cy="506412"/>
              </a:xfrm>
              <a:custGeom>
                <a:avLst/>
                <a:gdLst>
                  <a:gd name="T0" fmla="*/ 0 w 786"/>
                  <a:gd name="T1" fmla="*/ 0 h 319"/>
                  <a:gd name="T2" fmla="*/ 331 w 786"/>
                  <a:gd name="T3" fmla="*/ 319 h 319"/>
                  <a:gd name="T4" fmla="*/ 786 w 786"/>
                  <a:gd name="T5" fmla="*/ 257 h 319"/>
                  <a:gd name="T6" fmla="*/ 0 w 786"/>
                  <a:gd name="T7" fmla="*/ 0 h 3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86" h="319">
                    <a:moveTo>
                      <a:pt x="0" y="0"/>
                    </a:moveTo>
                    <a:lnTo>
                      <a:pt x="331" y="319"/>
                    </a:lnTo>
                    <a:lnTo>
                      <a:pt x="786" y="25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6FF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34" name="Freeform 13"/>
              <p:cNvSpPr>
                <a:spLocks/>
              </p:cNvSpPr>
              <p:nvPr/>
            </p:nvSpPr>
            <p:spPr bwMode="auto">
              <a:xfrm>
                <a:off x="4105462" y="1787773"/>
                <a:ext cx="771525" cy="1062037"/>
              </a:xfrm>
              <a:custGeom>
                <a:avLst/>
                <a:gdLst>
                  <a:gd name="T0" fmla="*/ 0 w 486"/>
                  <a:gd name="T1" fmla="*/ 669 h 669"/>
                  <a:gd name="T2" fmla="*/ 406 w 486"/>
                  <a:gd name="T3" fmla="*/ 453 h 669"/>
                  <a:gd name="T4" fmla="*/ 486 w 486"/>
                  <a:gd name="T5" fmla="*/ 0 h 669"/>
                  <a:gd name="T6" fmla="*/ 0 w 486"/>
                  <a:gd name="T7" fmla="*/ 669 h 6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86" h="669">
                    <a:moveTo>
                      <a:pt x="0" y="669"/>
                    </a:moveTo>
                    <a:lnTo>
                      <a:pt x="406" y="453"/>
                    </a:lnTo>
                    <a:lnTo>
                      <a:pt x="486" y="0"/>
                    </a:lnTo>
                    <a:lnTo>
                      <a:pt x="0" y="669"/>
                    </a:lnTo>
                    <a:close/>
                  </a:path>
                </a:pathLst>
              </a:custGeom>
              <a:solidFill>
                <a:srgbClr val="B5FF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35" name="Freeform 14"/>
              <p:cNvSpPr>
                <a:spLocks/>
              </p:cNvSpPr>
              <p:nvPr/>
            </p:nvSpPr>
            <p:spPr bwMode="auto">
              <a:xfrm>
                <a:off x="2244489" y="1817812"/>
                <a:ext cx="771525" cy="1062037"/>
              </a:xfrm>
              <a:custGeom>
                <a:avLst/>
                <a:gdLst>
                  <a:gd name="T0" fmla="*/ 486 w 486"/>
                  <a:gd name="T1" fmla="*/ 669 h 669"/>
                  <a:gd name="T2" fmla="*/ 406 w 486"/>
                  <a:gd name="T3" fmla="*/ 216 h 669"/>
                  <a:gd name="T4" fmla="*/ 0 w 486"/>
                  <a:gd name="T5" fmla="*/ 0 h 669"/>
                  <a:gd name="T6" fmla="*/ 486 w 486"/>
                  <a:gd name="T7" fmla="*/ 669 h 6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86" h="669">
                    <a:moveTo>
                      <a:pt x="486" y="669"/>
                    </a:moveTo>
                    <a:lnTo>
                      <a:pt x="406" y="216"/>
                    </a:lnTo>
                    <a:lnTo>
                      <a:pt x="0" y="0"/>
                    </a:lnTo>
                    <a:lnTo>
                      <a:pt x="486" y="669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</p:grpSp>
        <p:sp>
          <p:nvSpPr>
            <p:cNvPr id="18" name="Rounded Rectangle 17"/>
            <p:cNvSpPr>
              <a:spLocks noChangeAspect="1"/>
            </p:cNvSpPr>
            <p:nvPr/>
          </p:nvSpPr>
          <p:spPr>
            <a:xfrm>
              <a:off x="2987824" y="4143224"/>
              <a:ext cx="1016064" cy="411264"/>
            </a:xfrm>
            <a:prstGeom prst="roundRect">
              <a:avLst>
                <a:gd name="adj" fmla="val 12761"/>
              </a:avLst>
            </a:prstGeom>
            <a:solidFill>
              <a:srgbClr val="FFFF99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n-AU" sz="1050" b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Communicate </a:t>
              </a:r>
            </a:p>
          </p:txBody>
        </p:sp>
        <p:sp>
          <p:nvSpPr>
            <p:cNvPr id="19" name="Rounded Rectangle 18"/>
            <p:cNvSpPr>
              <a:spLocks noChangeAspect="1"/>
            </p:cNvSpPr>
            <p:nvPr/>
          </p:nvSpPr>
          <p:spPr>
            <a:xfrm>
              <a:off x="3139296" y="5283114"/>
              <a:ext cx="1016620" cy="411264"/>
            </a:xfrm>
            <a:prstGeom prst="roundRect">
              <a:avLst>
                <a:gd name="adj" fmla="val 12761"/>
              </a:avLst>
            </a:prstGeom>
            <a:solidFill>
              <a:srgbClr val="FFFF99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>
              <a:noAutofit/>
            </a:bodyPr>
            <a:lstStyle/>
            <a:p>
              <a:pPr algn="ctr"/>
              <a:r>
                <a:rPr lang="en-AU" sz="1100" b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Analyse</a:t>
              </a:r>
              <a:r>
                <a:rPr lang="en-AU" sz="11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, </a:t>
              </a:r>
              <a:r>
                <a:rPr lang="en-AU" sz="1000" b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Adapt</a:t>
              </a:r>
              <a:endParaRPr lang="en-AU" sz="11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" name="Rounded Rectangle 20"/>
            <p:cNvSpPr>
              <a:spLocks noChangeAspect="1"/>
            </p:cNvSpPr>
            <p:nvPr/>
          </p:nvSpPr>
          <p:spPr>
            <a:xfrm>
              <a:off x="5015225" y="4106567"/>
              <a:ext cx="1016064" cy="411264"/>
            </a:xfrm>
            <a:prstGeom prst="roundRect">
              <a:avLst>
                <a:gd name="adj" fmla="val 12761"/>
              </a:avLst>
            </a:prstGeom>
            <a:solidFill>
              <a:srgbClr val="FFFF99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n-AU" sz="1100" b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Plan</a:t>
              </a:r>
            </a:p>
          </p:txBody>
        </p:sp>
        <p:sp>
          <p:nvSpPr>
            <p:cNvPr id="22" name="Rounded Rectangle 21"/>
            <p:cNvSpPr/>
            <p:nvPr/>
          </p:nvSpPr>
          <p:spPr>
            <a:xfrm>
              <a:off x="4084171" y="3399279"/>
              <a:ext cx="1016064" cy="411264"/>
            </a:xfrm>
            <a:prstGeom prst="roundRect">
              <a:avLst>
                <a:gd name="adj" fmla="val 12761"/>
              </a:avLst>
            </a:prstGeom>
            <a:solidFill>
              <a:srgbClr val="FFFF99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>
                <a:spcBef>
                  <a:spcPts val="300"/>
                </a:spcBef>
                <a:spcAft>
                  <a:spcPts val="600"/>
                </a:spcAft>
              </a:pPr>
              <a:r>
                <a:rPr lang="en-AU" sz="1000" b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Conceptualise</a:t>
              </a:r>
            </a:p>
          </p:txBody>
        </p:sp>
        <p:grpSp>
          <p:nvGrpSpPr>
            <p:cNvPr id="23" name="Group 45"/>
            <p:cNvGrpSpPr/>
            <p:nvPr/>
          </p:nvGrpSpPr>
          <p:grpSpPr>
            <a:xfrm>
              <a:off x="4134055" y="4235855"/>
              <a:ext cx="881169" cy="900894"/>
              <a:chOff x="3430992" y="2284499"/>
              <a:chExt cx="1049011" cy="1072493"/>
            </a:xfrm>
          </p:grpSpPr>
          <p:sp>
            <p:nvSpPr>
              <p:cNvPr id="24" name="Flowchart: Magnetic Disk 23"/>
              <p:cNvSpPr/>
              <p:nvPr/>
            </p:nvSpPr>
            <p:spPr>
              <a:xfrm>
                <a:off x="3430992" y="2284499"/>
                <a:ext cx="933246" cy="636263"/>
              </a:xfrm>
              <a:prstGeom prst="flowChartMagneticDisk">
                <a:avLst/>
              </a:prstGeom>
              <a:solidFill>
                <a:srgbClr val="CCFFCC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pic>
            <p:nvPicPr>
              <p:cNvPr id="25" name="Picture 8" descr="C:\Documents and Settings\annette\My Documents\My Programs\Miradi\Miradi_3-3-2\Source\Miradi-3.3.2\resources\images\MiradiLogoNameLarge.png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3441621" y="2978250"/>
                <a:ext cx="1038382" cy="37874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38" name="Rounded Rectangle 37"/>
            <p:cNvSpPr>
              <a:spLocks noChangeAspect="1"/>
            </p:cNvSpPr>
            <p:nvPr/>
          </p:nvSpPr>
          <p:spPr>
            <a:xfrm>
              <a:off x="4659593" y="5262014"/>
              <a:ext cx="1016064" cy="411264"/>
            </a:xfrm>
            <a:prstGeom prst="roundRect">
              <a:avLst>
                <a:gd name="adj" fmla="val 12761"/>
              </a:avLst>
            </a:prstGeom>
            <a:solidFill>
              <a:srgbClr val="FFFF99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n-AU" sz="1100" b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Implement</a:t>
              </a:r>
            </a:p>
          </p:txBody>
        </p:sp>
      </p:grpSp>
      <p:sp>
        <p:nvSpPr>
          <p:cNvPr id="37" name="Rounded Rectangle 36"/>
          <p:cNvSpPr>
            <a:spLocks/>
          </p:cNvSpPr>
          <p:nvPr/>
        </p:nvSpPr>
        <p:spPr>
          <a:xfrm>
            <a:off x="4550782" y="5202721"/>
            <a:ext cx="1452185" cy="572049"/>
          </a:xfrm>
          <a:prstGeom prst="roundRect">
            <a:avLst>
              <a:gd name="adj" fmla="val 12761"/>
            </a:avLst>
          </a:prstGeom>
          <a:solidFill>
            <a:srgbClr val="FFFF99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>
            <a:noAutofit/>
          </a:bodyPr>
          <a:lstStyle/>
          <a:p>
            <a:pPr algn="ctr"/>
            <a:r>
              <a:rPr lang="en-AU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Implement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Work planning in Miradi</a:t>
            </a:r>
            <a:endParaRPr lang="en-AU" dirty="0"/>
          </a:p>
        </p:txBody>
      </p:sp>
      <p:grpSp>
        <p:nvGrpSpPr>
          <p:cNvPr id="8" name="Group 7"/>
          <p:cNvGrpSpPr/>
          <p:nvPr/>
        </p:nvGrpSpPr>
        <p:grpSpPr>
          <a:xfrm>
            <a:off x="30071" y="879221"/>
            <a:ext cx="9078433" cy="4379478"/>
            <a:chOff x="30071" y="1052736"/>
            <a:chExt cx="9078433" cy="4379478"/>
          </a:xfrm>
        </p:grpSpPr>
        <p:pic>
          <p:nvPicPr>
            <p:cNvPr id="1028" name="Picture 4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4474"/>
            <a:stretch/>
          </p:blipFill>
          <p:spPr bwMode="auto">
            <a:xfrm>
              <a:off x="40704" y="1052736"/>
              <a:ext cx="9067800" cy="43794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Rounded Rectangle 3"/>
            <p:cNvSpPr/>
            <p:nvPr/>
          </p:nvSpPr>
          <p:spPr>
            <a:xfrm>
              <a:off x="30071" y="1308869"/>
              <a:ext cx="642864" cy="216024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3068960"/>
            <a:ext cx="7408069" cy="320754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pSp>
        <p:nvGrpSpPr>
          <p:cNvPr id="35" name="Group 34"/>
          <p:cNvGrpSpPr/>
          <p:nvPr/>
        </p:nvGrpSpPr>
        <p:grpSpPr>
          <a:xfrm>
            <a:off x="7443565" y="4221088"/>
            <a:ext cx="1592931" cy="1405320"/>
            <a:chOff x="7443565" y="4672732"/>
            <a:chExt cx="1592931" cy="1405320"/>
          </a:xfrm>
        </p:grpSpPr>
        <p:sp>
          <p:nvSpPr>
            <p:cNvPr id="36" name="Flowchart: Magnetic Disk 35"/>
            <p:cNvSpPr/>
            <p:nvPr/>
          </p:nvSpPr>
          <p:spPr>
            <a:xfrm>
              <a:off x="7596336" y="5085184"/>
              <a:ext cx="1440160" cy="992868"/>
            </a:xfrm>
            <a:prstGeom prst="flowChartMagneticDisk">
              <a:avLst/>
            </a:prstGeom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lIns="36000" tIns="72000" rIns="36000" bIns="36000" rtlCol="0" anchor="ctr"/>
            <a:lstStyle/>
            <a:p>
              <a:pPr algn="ctr"/>
              <a:r>
                <a:rPr lang="en-AU" b="1" dirty="0" smtClean="0">
                  <a:solidFill>
                    <a:srgbClr val="000099"/>
                  </a:solidFill>
                </a:rPr>
                <a:t>Finance System</a:t>
              </a:r>
              <a:endParaRPr lang="en-AU" b="1" dirty="0">
                <a:solidFill>
                  <a:srgbClr val="000099"/>
                </a:solidFill>
              </a:endParaRPr>
            </a:p>
          </p:txBody>
        </p:sp>
        <p:cxnSp>
          <p:nvCxnSpPr>
            <p:cNvPr id="37" name="Curved Connector 36"/>
            <p:cNvCxnSpPr>
              <a:stCxn id="27" idx="3"/>
              <a:endCxn id="36" idx="0"/>
            </p:cNvCxnSpPr>
            <p:nvPr/>
          </p:nvCxnSpPr>
          <p:spPr>
            <a:xfrm>
              <a:off x="7443565" y="4672732"/>
              <a:ext cx="872851" cy="743408"/>
            </a:xfrm>
            <a:prstGeom prst="curvedConnector2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Group 37"/>
          <p:cNvGrpSpPr/>
          <p:nvPr/>
        </p:nvGrpSpPr>
        <p:grpSpPr>
          <a:xfrm>
            <a:off x="3258305" y="879221"/>
            <a:ext cx="5582094" cy="1275492"/>
            <a:chOff x="1169581" y="3423684"/>
            <a:chExt cx="5582094" cy="1275492"/>
          </a:xfrm>
        </p:grpSpPr>
        <p:pic>
          <p:nvPicPr>
            <p:cNvPr id="39" name="Picture 2"/>
            <p:cNvPicPr>
              <a:picLocks noChangeAspect="1" noChangeArrowheads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169581" y="3423684"/>
              <a:ext cx="5582094" cy="1275492"/>
            </a:xfrm>
            <a:prstGeom prst="rect">
              <a:avLst/>
            </a:prstGeom>
            <a:noFill/>
            <a:ln w="9525">
              <a:solidFill>
                <a:schemeClr val="tx2">
                  <a:lumMod val="75000"/>
                </a:schemeClr>
              </a:solidFill>
              <a:miter lim="800000"/>
              <a:headEnd/>
              <a:tailEnd/>
            </a:ln>
            <a:effectLst>
              <a:outerShdw blurRad="50800" dist="1016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40" name="Picture 2"/>
            <p:cNvPicPr>
              <a:picLocks noChangeAspect="1" noChangeArrowheads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169581" y="3861861"/>
              <a:ext cx="2017812" cy="8373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049511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/>
              <a:t>Project-level </a:t>
            </a:r>
            <a:r>
              <a:rPr lang="en-AU" dirty="0" smtClean="0"/>
              <a:t>Resourcing</a:t>
            </a:r>
            <a:endParaRPr lang="en-AU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825" y="2996952"/>
            <a:ext cx="8283601" cy="299095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769" y="908720"/>
            <a:ext cx="6069601" cy="187879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800202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283371" y="1213346"/>
            <a:ext cx="8685074" cy="3007742"/>
            <a:chOff x="283371" y="-379128"/>
            <a:chExt cx="8685074" cy="3007742"/>
          </a:xfrm>
        </p:grpSpPr>
        <p:pic>
          <p:nvPicPr>
            <p:cNvPr id="3" name="Picture 4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668" r="18703"/>
            <a:stretch/>
          </p:blipFill>
          <p:spPr bwMode="auto">
            <a:xfrm>
              <a:off x="283371" y="-379128"/>
              <a:ext cx="8685074" cy="30077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Rounded Rectangle 11"/>
            <p:cNvSpPr/>
            <p:nvPr/>
          </p:nvSpPr>
          <p:spPr>
            <a:xfrm>
              <a:off x="283371" y="1772816"/>
              <a:ext cx="1120277" cy="288032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Resourcing the work - staff</a:t>
            </a:r>
            <a:endParaRPr lang="en-AU" dirty="0"/>
          </a:p>
        </p:txBody>
      </p:sp>
      <p:grpSp>
        <p:nvGrpSpPr>
          <p:cNvPr id="11" name="Group 10"/>
          <p:cNvGrpSpPr/>
          <p:nvPr/>
        </p:nvGrpSpPr>
        <p:grpSpPr>
          <a:xfrm>
            <a:off x="3528392" y="836712"/>
            <a:ext cx="4572000" cy="4784737"/>
            <a:chOff x="2308057" y="1124743"/>
            <a:chExt cx="4572000" cy="4784737"/>
          </a:xfrm>
        </p:grpSpPr>
        <p:pic>
          <p:nvPicPr>
            <p:cNvPr id="6151" name="Picture 7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6130"/>
            <a:stretch/>
          </p:blipFill>
          <p:spPr bwMode="auto">
            <a:xfrm>
              <a:off x="2308057" y="1124743"/>
              <a:ext cx="4572000" cy="47847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10" name="Straight Connector 9"/>
            <p:cNvCxnSpPr/>
            <p:nvPr/>
          </p:nvCxnSpPr>
          <p:spPr>
            <a:xfrm>
              <a:off x="5076056" y="1772816"/>
              <a:ext cx="0" cy="4136664"/>
            </a:xfrm>
            <a:prstGeom prst="line">
              <a:avLst/>
            </a:prstGeom>
            <a:ln w="19050">
              <a:solidFill>
                <a:srgbClr val="C0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3"/>
          <p:cNvGrpSpPr/>
          <p:nvPr/>
        </p:nvGrpSpPr>
        <p:grpSpPr>
          <a:xfrm>
            <a:off x="539552" y="1772816"/>
            <a:ext cx="8040191" cy="2968275"/>
            <a:chOff x="539552" y="1772816"/>
            <a:chExt cx="8040191" cy="2968275"/>
          </a:xfrm>
        </p:grpSpPr>
        <p:pic>
          <p:nvPicPr>
            <p:cNvPr id="21" name="Picture 6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9552" y="1772816"/>
              <a:ext cx="8040191" cy="296827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2" name="TextBox 21"/>
            <p:cNvSpPr txBox="1"/>
            <p:nvPr/>
          </p:nvSpPr>
          <p:spPr>
            <a:xfrm>
              <a:off x="827583" y="2153167"/>
              <a:ext cx="841897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AU" sz="1200" b="1" dirty="0" smtClean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Projects:</a:t>
              </a:r>
              <a:endParaRPr lang="en-AU" sz="1200" b="1" dirty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</p:txBody>
        </p:sp>
      </p:grpSp>
      <p:pic>
        <p:nvPicPr>
          <p:cNvPr id="24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5040" y="3001888"/>
            <a:ext cx="7362825" cy="2438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928935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Resourcing the work - volunteers</a:t>
            </a:r>
            <a:endParaRPr lang="en-AU" dirty="0"/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056" r="18703"/>
          <a:stretch/>
        </p:blipFill>
        <p:spPr bwMode="auto">
          <a:xfrm>
            <a:off x="251520" y="1124744"/>
            <a:ext cx="8685074" cy="1296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1259632" y="1916832"/>
            <a:ext cx="1440160" cy="28803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771"/>
          <a:stretch/>
        </p:blipFill>
        <p:spPr bwMode="auto">
          <a:xfrm>
            <a:off x="3356939" y="896181"/>
            <a:ext cx="5078413" cy="23792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334" b="21343"/>
          <a:stretch/>
        </p:blipFill>
        <p:spPr bwMode="auto">
          <a:xfrm>
            <a:off x="3382019" y="3573016"/>
            <a:ext cx="5078413" cy="6550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08720"/>
            <a:ext cx="8892482" cy="4626147"/>
          </a:xfrm>
          <a:prstGeom prst="rect">
            <a:avLst/>
          </a:prstGeom>
          <a:noFill/>
          <a:ln w="9525">
            <a:solidFill>
              <a:schemeClr val="accent3">
                <a:lumMod val="60000"/>
                <a:lumOff val="4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49281">
            <a:off x="2820508" y="1406230"/>
            <a:ext cx="5514186" cy="44273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29928">
            <a:off x="820097" y="1366042"/>
            <a:ext cx="6940391" cy="46329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3692" y="1626634"/>
            <a:ext cx="5840730" cy="39319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9508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Resourcing the work - $$$s</a:t>
            </a:r>
            <a:endParaRPr lang="en-AU" dirty="0"/>
          </a:p>
        </p:txBody>
      </p:sp>
      <p:pic>
        <p:nvPicPr>
          <p:cNvPr id="8198" name="Picture 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1" r="902"/>
          <a:stretch/>
        </p:blipFill>
        <p:spPr bwMode="auto">
          <a:xfrm>
            <a:off x="395536" y="1052736"/>
            <a:ext cx="3925073" cy="56187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9"/>
          <a:stretch/>
        </p:blipFill>
        <p:spPr bwMode="auto">
          <a:xfrm>
            <a:off x="1859848" y="948343"/>
            <a:ext cx="3930205" cy="55945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0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9292" y="780470"/>
            <a:ext cx="3918585" cy="55621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1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116" y="676498"/>
            <a:ext cx="3934778" cy="56187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9797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Resourcing the work - $$$s</a:t>
            </a:r>
            <a:endParaRPr lang="en-A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980728"/>
            <a:ext cx="7829550" cy="300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8964" y="1996033"/>
            <a:ext cx="7429500" cy="330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9579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Next steps</a:t>
            </a:r>
            <a:endParaRPr lang="en-AU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2343" y="794952"/>
            <a:ext cx="3259342" cy="704178"/>
          </a:xfrm>
          <a:prstGeom prst="rect">
            <a:avLst/>
          </a:prstGeom>
        </p:spPr>
      </p:pic>
      <p:grpSp>
        <p:nvGrpSpPr>
          <p:cNvPr id="31" name="Group 30"/>
          <p:cNvGrpSpPr/>
          <p:nvPr/>
        </p:nvGrpSpPr>
        <p:grpSpPr>
          <a:xfrm>
            <a:off x="316773" y="2204864"/>
            <a:ext cx="1898674" cy="2317028"/>
            <a:chOff x="316773" y="2886924"/>
            <a:chExt cx="1898674" cy="2317028"/>
          </a:xfrm>
        </p:grpSpPr>
        <p:grpSp>
          <p:nvGrpSpPr>
            <p:cNvPr id="3" name="Group 2"/>
            <p:cNvGrpSpPr>
              <a:grpSpLocks noChangeAspect="1"/>
            </p:cNvGrpSpPr>
            <p:nvPr/>
          </p:nvGrpSpPr>
          <p:grpSpPr>
            <a:xfrm>
              <a:off x="1133974" y="3572084"/>
              <a:ext cx="720000" cy="720000"/>
              <a:chOff x="1187624" y="3454524"/>
              <a:chExt cx="812698" cy="812698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87624" y="3454524"/>
                <a:ext cx="812698" cy="812698"/>
              </a:xfrm>
              <a:prstGeom prst="rect">
                <a:avLst/>
              </a:prstGeom>
            </p:spPr>
          </p:pic>
          <p:pic>
            <p:nvPicPr>
              <p:cNvPr id="5" name="Picture 4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9927" t="16562" r="47359" b="22231"/>
              <a:stretch/>
            </p:blipFill>
            <p:spPr>
              <a:xfrm>
                <a:off x="1441748" y="3708923"/>
                <a:ext cx="327658" cy="258041"/>
              </a:xfrm>
              <a:prstGeom prst="rect">
                <a:avLst/>
              </a:prstGeom>
            </p:spPr>
          </p:pic>
        </p:grpSp>
        <p:grpSp>
          <p:nvGrpSpPr>
            <p:cNvPr id="6" name="Group 5"/>
            <p:cNvGrpSpPr>
              <a:grpSpLocks noChangeAspect="1"/>
            </p:cNvGrpSpPr>
            <p:nvPr/>
          </p:nvGrpSpPr>
          <p:grpSpPr>
            <a:xfrm>
              <a:off x="1495447" y="3932084"/>
              <a:ext cx="720000" cy="720000"/>
              <a:chOff x="1187624" y="3454524"/>
              <a:chExt cx="812698" cy="812698"/>
            </a:xfrm>
          </p:grpSpPr>
          <p:pic>
            <p:nvPicPr>
              <p:cNvPr id="7" name="Picture 6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87624" y="3454524"/>
                <a:ext cx="812698" cy="812698"/>
              </a:xfrm>
              <a:prstGeom prst="rect">
                <a:avLst/>
              </a:prstGeom>
            </p:spPr>
          </p:pic>
          <p:pic>
            <p:nvPicPr>
              <p:cNvPr id="8" name="Picture 7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9927" t="16562" r="47359" b="22231"/>
              <a:stretch/>
            </p:blipFill>
            <p:spPr>
              <a:xfrm>
                <a:off x="1441748" y="3708923"/>
                <a:ext cx="327658" cy="258041"/>
              </a:xfrm>
              <a:prstGeom prst="rect">
                <a:avLst/>
              </a:prstGeom>
            </p:spPr>
          </p:pic>
        </p:grpSp>
        <p:grpSp>
          <p:nvGrpSpPr>
            <p:cNvPr id="9" name="Group 8"/>
            <p:cNvGrpSpPr>
              <a:grpSpLocks noChangeAspect="1"/>
            </p:cNvGrpSpPr>
            <p:nvPr/>
          </p:nvGrpSpPr>
          <p:grpSpPr>
            <a:xfrm>
              <a:off x="997562" y="2886924"/>
              <a:ext cx="720000" cy="720000"/>
              <a:chOff x="1187624" y="3454524"/>
              <a:chExt cx="812698" cy="812698"/>
            </a:xfrm>
          </p:grpSpPr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87624" y="3454524"/>
                <a:ext cx="812698" cy="812698"/>
              </a:xfrm>
              <a:prstGeom prst="rect">
                <a:avLst/>
              </a:prstGeom>
            </p:spPr>
          </p:pic>
          <p:pic>
            <p:nvPicPr>
              <p:cNvPr id="11" name="Picture 10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9927" t="16562" r="47359" b="22231"/>
              <a:stretch/>
            </p:blipFill>
            <p:spPr>
              <a:xfrm>
                <a:off x="1441748" y="3708923"/>
                <a:ext cx="327658" cy="258041"/>
              </a:xfrm>
              <a:prstGeom prst="rect">
                <a:avLst/>
              </a:prstGeom>
            </p:spPr>
          </p:pic>
        </p:grpSp>
        <p:grpSp>
          <p:nvGrpSpPr>
            <p:cNvPr id="12" name="Group 11"/>
            <p:cNvGrpSpPr>
              <a:grpSpLocks noChangeAspect="1"/>
            </p:cNvGrpSpPr>
            <p:nvPr/>
          </p:nvGrpSpPr>
          <p:grpSpPr>
            <a:xfrm>
              <a:off x="467624" y="3454524"/>
              <a:ext cx="720000" cy="720000"/>
              <a:chOff x="1187624" y="3454524"/>
              <a:chExt cx="812698" cy="812698"/>
            </a:xfrm>
          </p:grpSpPr>
          <p:pic>
            <p:nvPicPr>
              <p:cNvPr id="13" name="Picture 12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87624" y="3454524"/>
                <a:ext cx="812698" cy="812698"/>
              </a:xfrm>
              <a:prstGeom prst="rect">
                <a:avLst/>
              </a:prstGeom>
            </p:spPr>
          </p:pic>
          <p:pic>
            <p:nvPicPr>
              <p:cNvPr id="14" name="Picture 13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9927" t="16562" r="47359" b="22231"/>
              <a:stretch/>
            </p:blipFill>
            <p:spPr>
              <a:xfrm>
                <a:off x="1441748" y="3708923"/>
                <a:ext cx="327658" cy="258041"/>
              </a:xfrm>
              <a:prstGeom prst="rect">
                <a:avLst/>
              </a:prstGeom>
            </p:spPr>
          </p:pic>
        </p:grpSp>
        <p:grpSp>
          <p:nvGrpSpPr>
            <p:cNvPr id="15" name="Group 14"/>
            <p:cNvGrpSpPr>
              <a:grpSpLocks noChangeAspect="1"/>
            </p:cNvGrpSpPr>
            <p:nvPr/>
          </p:nvGrpSpPr>
          <p:grpSpPr>
            <a:xfrm>
              <a:off x="908836" y="4444488"/>
              <a:ext cx="720000" cy="720000"/>
              <a:chOff x="1187624" y="3454524"/>
              <a:chExt cx="812698" cy="812698"/>
            </a:xfrm>
          </p:grpSpPr>
          <p:pic>
            <p:nvPicPr>
              <p:cNvPr id="16" name="Picture 15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87624" y="3454524"/>
                <a:ext cx="812698" cy="812698"/>
              </a:xfrm>
              <a:prstGeom prst="rect">
                <a:avLst/>
              </a:prstGeom>
            </p:spPr>
          </p:pic>
          <p:pic>
            <p:nvPicPr>
              <p:cNvPr id="17" name="Picture 16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9927" t="16562" r="47359" b="22231"/>
              <a:stretch/>
            </p:blipFill>
            <p:spPr>
              <a:xfrm>
                <a:off x="1441748" y="3708923"/>
                <a:ext cx="327658" cy="258041"/>
              </a:xfrm>
              <a:prstGeom prst="rect">
                <a:avLst/>
              </a:prstGeom>
            </p:spPr>
          </p:pic>
        </p:grpSp>
        <p:grpSp>
          <p:nvGrpSpPr>
            <p:cNvPr id="19" name="Group 18"/>
            <p:cNvGrpSpPr>
              <a:grpSpLocks noChangeAspect="1"/>
            </p:cNvGrpSpPr>
            <p:nvPr/>
          </p:nvGrpSpPr>
          <p:grpSpPr>
            <a:xfrm>
              <a:off x="316773" y="4483952"/>
              <a:ext cx="720000" cy="720000"/>
              <a:chOff x="1187624" y="3454524"/>
              <a:chExt cx="812698" cy="812698"/>
            </a:xfrm>
          </p:grpSpPr>
          <p:pic>
            <p:nvPicPr>
              <p:cNvPr id="20" name="Picture 19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87624" y="3454524"/>
                <a:ext cx="812698" cy="812698"/>
              </a:xfrm>
              <a:prstGeom prst="rect">
                <a:avLst/>
              </a:prstGeom>
            </p:spPr>
          </p:pic>
          <p:pic>
            <p:nvPicPr>
              <p:cNvPr id="21" name="Picture 20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9927" t="16562" r="47359" b="22231"/>
              <a:stretch/>
            </p:blipFill>
            <p:spPr>
              <a:xfrm>
                <a:off x="1441748" y="3708923"/>
                <a:ext cx="327658" cy="258041"/>
              </a:xfrm>
              <a:prstGeom prst="rect">
                <a:avLst/>
              </a:prstGeom>
            </p:spPr>
          </p:pic>
        </p:grpSp>
      </p:grpSp>
      <p:sp>
        <p:nvSpPr>
          <p:cNvPr id="30" name="Right Arrow 29"/>
          <p:cNvSpPr/>
          <p:nvPr/>
        </p:nvSpPr>
        <p:spPr>
          <a:xfrm rot="19805389" flipV="1">
            <a:off x="1896423" y="1573645"/>
            <a:ext cx="1728356" cy="626010"/>
          </a:xfrm>
          <a:prstGeom prst="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grpSp>
        <p:nvGrpSpPr>
          <p:cNvPr id="35" name="Group 34"/>
          <p:cNvGrpSpPr>
            <a:grpSpLocks noChangeAspect="1"/>
          </p:cNvGrpSpPr>
          <p:nvPr/>
        </p:nvGrpSpPr>
        <p:grpSpPr>
          <a:xfrm>
            <a:off x="2760601" y="2724161"/>
            <a:ext cx="5341513" cy="2711916"/>
            <a:chOff x="2555776" y="2632215"/>
            <a:chExt cx="5682460" cy="2885017"/>
          </a:xfrm>
        </p:grpSpPr>
        <p:grpSp>
          <p:nvGrpSpPr>
            <p:cNvPr id="32" name="Group 31"/>
            <p:cNvGrpSpPr/>
            <p:nvPr/>
          </p:nvGrpSpPr>
          <p:grpSpPr>
            <a:xfrm>
              <a:off x="2555776" y="2632215"/>
              <a:ext cx="5682460" cy="1448399"/>
              <a:chOff x="2555776" y="3314275"/>
              <a:chExt cx="5682460" cy="1448399"/>
            </a:xfrm>
          </p:grpSpPr>
          <p:sp>
            <p:nvSpPr>
              <p:cNvPr id="22" name="Can 21"/>
              <p:cNvSpPr/>
              <p:nvPr/>
            </p:nvSpPr>
            <p:spPr>
              <a:xfrm>
                <a:off x="4371277" y="3567027"/>
                <a:ext cx="1663458" cy="1195647"/>
              </a:xfrm>
              <a:prstGeom prst="can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AU" sz="2000" b="1" dirty="0" smtClean="0"/>
                  <a:t>Miradi database</a:t>
                </a:r>
                <a:endParaRPr lang="en-AU" sz="2000" b="1" dirty="0"/>
              </a:p>
            </p:txBody>
          </p:sp>
          <p:pic>
            <p:nvPicPr>
              <p:cNvPr id="23" name="Picture 2"/>
              <p:cNvPicPr>
                <a:picLocks noChangeAspect="1" noChangeArrowheads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348" t="14946" r="13807"/>
              <a:stretch/>
            </p:blipFill>
            <p:spPr bwMode="auto">
              <a:xfrm>
                <a:off x="7452320" y="3314275"/>
                <a:ext cx="648072" cy="5055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4" name="Right Arrow 23"/>
              <p:cNvSpPr/>
              <p:nvPr/>
            </p:nvSpPr>
            <p:spPr>
              <a:xfrm>
                <a:off x="2555776" y="3911770"/>
                <a:ext cx="1455479" cy="626010"/>
              </a:xfrm>
              <a:prstGeom prst="rightArrow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cxnSp>
            <p:nvCxnSpPr>
              <p:cNvPr id="25" name="Curved Connector 24"/>
              <p:cNvCxnSpPr>
                <a:stCxn id="22" idx="4"/>
                <a:endCxn id="23" idx="1"/>
              </p:cNvCxnSpPr>
              <p:nvPr/>
            </p:nvCxnSpPr>
            <p:spPr>
              <a:xfrm flipV="1">
                <a:off x="6034735" y="3567027"/>
                <a:ext cx="1417585" cy="597823"/>
              </a:xfrm>
              <a:prstGeom prst="curvedConnector3">
                <a:avLst/>
              </a:prstGeom>
              <a:ln>
                <a:tailEnd type="triangle"/>
              </a:ln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pic>
            <p:nvPicPr>
              <p:cNvPr id="26" name="Picture 2"/>
              <p:cNvPicPr>
                <a:picLocks noChangeAspect="1" noChangeArrowheads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348" t="14946" r="13807"/>
              <a:stretch/>
            </p:blipFill>
            <p:spPr bwMode="auto">
              <a:xfrm>
                <a:off x="7590164" y="3688355"/>
                <a:ext cx="648072" cy="5055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37" name="Group 36"/>
            <p:cNvGrpSpPr/>
            <p:nvPr/>
          </p:nvGrpSpPr>
          <p:grpSpPr>
            <a:xfrm>
              <a:off x="5134638" y="4198350"/>
              <a:ext cx="2965754" cy="1318882"/>
              <a:chOff x="5134638" y="4019906"/>
              <a:chExt cx="2965754" cy="1318882"/>
            </a:xfrm>
          </p:grpSpPr>
          <p:sp>
            <p:nvSpPr>
              <p:cNvPr id="38" name="Flowchart: Magnetic Disk 37"/>
              <p:cNvSpPr/>
              <p:nvPr/>
            </p:nvSpPr>
            <p:spPr>
              <a:xfrm>
                <a:off x="6660232" y="4345920"/>
                <a:ext cx="1440160" cy="992868"/>
              </a:xfrm>
              <a:prstGeom prst="flowChartMagneticDisk">
                <a:avLst/>
              </a:prstGeom>
              <a:effectLst>
                <a:outerShdw blurRad="50800" dist="635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lIns="36000" tIns="72000" rIns="36000" bIns="36000" rtlCol="0" anchor="ctr"/>
              <a:lstStyle/>
              <a:p>
                <a:pPr algn="ctr"/>
                <a:r>
                  <a:rPr lang="en-AU" b="1" dirty="0" smtClean="0">
                    <a:solidFill>
                      <a:srgbClr val="000099"/>
                    </a:solidFill>
                  </a:rPr>
                  <a:t>Finance System</a:t>
                </a:r>
                <a:endParaRPr lang="en-AU" b="1" dirty="0">
                  <a:solidFill>
                    <a:srgbClr val="000099"/>
                  </a:solidFill>
                </a:endParaRPr>
              </a:p>
            </p:txBody>
          </p:sp>
          <p:cxnSp>
            <p:nvCxnSpPr>
              <p:cNvPr id="39" name="Curved Connector 38"/>
              <p:cNvCxnSpPr>
                <a:endCxn id="38" idx="2"/>
              </p:cNvCxnSpPr>
              <p:nvPr/>
            </p:nvCxnSpPr>
            <p:spPr>
              <a:xfrm rot="16200000" flipH="1">
                <a:off x="5486211" y="3668333"/>
                <a:ext cx="822448" cy="1525594"/>
              </a:xfrm>
              <a:prstGeom prst="curvedConnector2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940068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4438" y="2348880"/>
            <a:ext cx="8208912" cy="1470025"/>
          </a:xfrm>
        </p:spPr>
        <p:txBody>
          <a:bodyPr>
            <a:normAutofit/>
          </a:bodyPr>
          <a:lstStyle/>
          <a:p>
            <a:r>
              <a:rPr lang="en-AU" sz="3600" dirty="0"/>
              <a:t>Managing the Business of Conservation</a:t>
            </a:r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39" b="21749"/>
          <a:stretch/>
        </p:blipFill>
        <p:spPr>
          <a:xfrm>
            <a:off x="1883478" y="620687"/>
            <a:ext cx="5210833" cy="1210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8303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1885</TotalTime>
  <Words>1391</Words>
  <Application>Microsoft Office PowerPoint</Application>
  <PresentationFormat>On-screen Show (4:3)</PresentationFormat>
  <Paragraphs>126</Paragraphs>
  <Slides>9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Managing the Business of Conservation</vt:lpstr>
      <vt:lpstr>Work planning in Miradi</vt:lpstr>
      <vt:lpstr>Project-level Resourcing</vt:lpstr>
      <vt:lpstr>Resourcing the work - staff</vt:lpstr>
      <vt:lpstr>Resourcing the work - volunteers</vt:lpstr>
      <vt:lpstr>Resourcing the work - $$$s</vt:lpstr>
      <vt:lpstr>Resourcing the work - $$$s</vt:lpstr>
      <vt:lpstr>Next steps</vt:lpstr>
      <vt:lpstr>Managing the Business of Conservation</vt:lpstr>
    </vt:vector>
  </TitlesOfParts>
  <Company>ABHF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annette</dc:creator>
  <cp:lastModifiedBy>Annette Stewart</cp:lastModifiedBy>
  <cp:revision>146</cp:revision>
  <cp:lastPrinted>2011-11-23T02:08:04Z</cp:lastPrinted>
  <dcterms:created xsi:type="dcterms:W3CDTF">2011-11-02T01:15:19Z</dcterms:created>
  <dcterms:modified xsi:type="dcterms:W3CDTF">2014-10-17T06:36:14Z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</Properties>
</file>