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6"/>
  </p:notesMasterIdLst>
  <p:handoutMasterIdLst>
    <p:handoutMasterId r:id="rId17"/>
  </p:handoutMasterIdLst>
  <p:sldIdLst>
    <p:sldId id="256" r:id="rId3"/>
    <p:sldId id="258" r:id="rId4"/>
    <p:sldId id="346" r:id="rId5"/>
    <p:sldId id="347" r:id="rId6"/>
    <p:sldId id="352" r:id="rId7"/>
    <p:sldId id="348" r:id="rId8"/>
    <p:sldId id="353" r:id="rId9"/>
    <p:sldId id="350" r:id="rId10"/>
    <p:sldId id="354" r:id="rId11"/>
    <p:sldId id="349" r:id="rId12"/>
    <p:sldId id="355" r:id="rId13"/>
    <p:sldId id="356" r:id="rId14"/>
    <p:sldId id="357" r:id="rId15"/>
  </p:sldIdLst>
  <p:sldSz cx="9144000" cy="6858000" type="screen4x3"/>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3" pos="383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00" autoAdjust="0"/>
    <p:restoredTop sz="74603" autoAdjust="0"/>
  </p:normalViewPr>
  <p:slideViewPr>
    <p:cSldViewPr>
      <p:cViewPr>
        <p:scale>
          <a:sx n="90" d="100"/>
          <a:sy n="90" d="100"/>
        </p:scale>
        <p:origin x="-24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5E03B7-B591-4A2A-B695-014C5A39F13E}" type="datetimeFigureOut">
              <a:rPr lang="en-US"/>
              <a:t>10/10/2014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E322BB-75AD-4A1E-9661-2724167329F0}" type="slidenum">
              <a:rPr/>
              <a:t>‹#›</a:t>
            </a:fld>
            <a:endParaRPr/>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FBD7B-E4FB-4AA8-9540-FD148073ACB3}" type="datetimeFigureOut">
              <a:rPr lang="en-US"/>
              <a:t>10/10/2014</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5B7DE-1198-4F2F-B574-CA8CAE341642}" type="slidenum">
              <a:rPr/>
              <a:t>‹#›</a:t>
            </a:fld>
            <a:endParaRPr/>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10"/>
          </p:nvPr>
        </p:nvSpPr>
        <p:spPr/>
        <p:txBody>
          <a:bodyPr/>
          <a:lstStyle/>
          <a:p>
            <a:fld id="{B045B7DE-1198-4F2F-B574-CA8CAE341642}" type="slidenum">
              <a:rPr lang="en-US" smtClean="0"/>
              <a:t>1</a:t>
            </a:fld>
            <a:endParaRPr lang="en-US"/>
          </a:p>
        </p:txBody>
      </p:sp>
    </p:spTree>
    <p:extLst>
      <p:ext uri="{BB962C8B-B14F-4D97-AF65-F5344CB8AC3E}">
        <p14:creationId xmlns:p14="http://schemas.microsoft.com/office/powerpoint/2010/main" val="2665280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600" b="0" i="0" u="none" strike="noStrike" kern="1200" dirty="0" err="1" smtClean="0">
                <a:solidFill>
                  <a:schemeClr val="tx1"/>
                </a:solidFill>
                <a:effectLst/>
                <a:latin typeface="+mn-lt"/>
                <a:ea typeface="+mn-ea"/>
                <a:cs typeface="+mn-cs"/>
              </a:rPr>
              <a:t>CCNet</a:t>
            </a:r>
            <a:r>
              <a:rPr lang="en-US" sz="1600" b="0" i="0" u="none" strike="noStrike" kern="1200" dirty="0" smtClean="0">
                <a:solidFill>
                  <a:schemeClr val="tx1"/>
                </a:solidFill>
                <a:effectLst/>
                <a:latin typeface="+mn-lt"/>
                <a:ea typeface="+mn-ea"/>
                <a:cs typeface="+mn-cs"/>
              </a:rPr>
              <a:t> Europe Webinar 2012</a:t>
            </a:r>
          </a:p>
          <a:p>
            <a:pPr rtl="0" fontAlgn="base"/>
            <a:r>
              <a:rPr lang="en-US" sz="1600" b="0" i="0" u="none" strike="noStrike" kern="1200" dirty="0" smtClean="0">
                <a:solidFill>
                  <a:schemeClr val="tx1"/>
                </a:solidFill>
                <a:effectLst/>
                <a:latin typeface="+mn-lt"/>
                <a:ea typeface="+mn-ea"/>
                <a:cs typeface="+mn-cs"/>
              </a:rPr>
              <a:t>CGBD 2012</a:t>
            </a:r>
          </a:p>
          <a:p>
            <a:pPr rtl="0" fontAlgn="base"/>
            <a:r>
              <a:rPr lang="en-US" sz="1600" b="0" i="0" u="none" strike="noStrike" kern="1200" dirty="0" err="1" smtClean="0">
                <a:solidFill>
                  <a:schemeClr val="tx1"/>
                </a:solidFill>
                <a:effectLst/>
                <a:latin typeface="+mn-lt"/>
                <a:ea typeface="+mn-ea"/>
                <a:cs typeface="+mn-cs"/>
              </a:rPr>
              <a:t>CCNet</a:t>
            </a:r>
            <a:r>
              <a:rPr lang="en-US" sz="1600" b="0" i="0" u="none" strike="noStrike" kern="1200" dirty="0" smtClean="0">
                <a:solidFill>
                  <a:schemeClr val="tx1"/>
                </a:solidFill>
                <a:effectLst/>
                <a:latin typeface="+mn-lt"/>
                <a:ea typeface="+mn-ea"/>
                <a:cs typeface="+mn-cs"/>
              </a:rPr>
              <a:t> Global Rally 2013</a:t>
            </a:r>
          </a:p>
          <a:p>
            <a:pPr rtl="0" fontAlgn="base"/>
            <a:r>
              <a:rPr lang="en-US" sz="1600" b="0" i="0" u="none" strike="noStrike" kern="1200" dirty="0" err="1" smtClean="0">
                <a:solidFill>
                  <a:schemeClr val="tx1"/>
                </a:solidFill>
                <a:effectLst/>
                <a:latin typeface="+mn-lt"/>
                <a:ea typeface="+mn-ea"/>
                <a:cs typeface="+mn-cs"/>
              </a:rPr>
              <a:t>CCNet</a:t>
            </a:r>
            <a:r>
              <a:rPr lang="en-US" sz="1600" b="0" i="0" u="none" strike="noStrike" kern="1200" dirty="0" smtClean="0">
                <a:solidFill>
                  <a:schemeClr val="tx1"/>
                </a:solidFill>
                <a:effectLst/>
                <a:latin typeface="+mn-lt"/>
                <a:ea typeface="+mn-ea"/>
                <a:cs typeface="+mn-cs"/>
              </a:rPr>
              <a:t> Europe Rally 2013</a:t>
            </a:r>
          </a:p>
          <a:p>
            <a:pPr rtl="0" fontAlgn="base"/>
            <a:r>
              <a:rPr lang="en-US" sz="1600" b="0" i="0" u="none" strike="noStrike" kern="1200" dirty="0" smtClean="0">
                <a:solidFill>
                  <a:schemeClr val="tx1"/>
                </a:solidFill>
                <a:effectLst/>
                <a:latin typeface="+mn-lt"/>
                <a:ea typeface="+mn-ea"/>
                <a:cs typeface="+mn-cs"/>
              </a:rPr>
              <a:t>ICCB/SCB 2013 - Marcia and Daniel</a:t>
            </a:r>
          </a:p>
          <a:p>
            <a:pPr rtl="0" fontAlgn="base"/>
            <a:r>
              <a:rPr lang="en-US" sz="1600" b="0" i="0" u="none" strike="noStrike" kern="1200" dirty="0" smtClean="0">
                <a:solidFill>
                  <a:schemeClr val="tx1"/>
                </a:solidFill>
                <a:effectLst/>
                <a:latin typeface="+mn-lt"/>
                <a:ea typeface="+mn-ea"/>
                <a:cs typeface="+mn-cs"/>
              </a:rPr>
              <a:t>USAID 2013</a:t>
            </a:r>
          </a:p>
          <a:p>
            <a:pPr rtl="0" fontAlgn="base"/>
            <a:r>
              <a:rPr lang="en-US" sz="1600" b="0" i="0" u="none" strike="noStrike" kern="1200" dirty="0" smtClean="0">
                <a:solidFill>
                  <a:schemeClr val="tx1"/>
                </a:solidFill>
                <a:effectLst/>
                <a:latin typeface="+mn-lt"/>
                <a:ea typeface="+mn-ea"/>
                <a:cs typeface="+mn-cs"/>
              </a:rPr>
              <a:t>WCS  </a:t>
            </a:r>
          </a:p>
          <a:p>
            <a:pPr lvl="1" rtl="0" fontAlgn="base"/>
            <a:r>
              <a:rPr lang="en-US" sz="1600" b="0" i="0" u="none" strike="noStrike" kern="1200" dirty="0" smtClean="0">
                <a:solidFill>
                  <a:schemeClr val="tx1"/>
                </a:solidFill>
                <a:effectLst/>
                <a:latin typeface="+mn-lt"/>
                <a:ea typeface="+mn-ea"/>
                <a:cs typeface="+mn-cs"/>
              </a:rPr>
              <a:t>Brown bags for senior staff</a:t>
            </a:r>
          </a:p>
          <a:p>
            <a:pPr lvl="1" rtl="0" fontAlgn="base"/>
            <a:r>
              <a:rPr lang="en-US" sz="1600" b="0" i="0" u="none" strike="noStrike" kern="1200" dirty="0" err="1" smtClean="0">
                <a:solidFill>
                  <a:schemeClr val="tx1"/>
                </a:solidFill>
                <a:effectLst/>
                <a:latin typeface="+mn-lt"/>
                <a:ea typeface="+mn-ea"/>
                <a:cs typeface="+mn-cs"/>
              </a:rPr>
              <a:t>Dfid</a:t>
            </a:r>
            <a:endParaRPr lang="en-US" sz="1600" b="0" i="0" u="none" strike="noStrike" kern="1200" dirty="0" smtClean="0">
              <a:solidFill>
                <a:schemeClr val="tx1"/>
              </a:solidFill>
              <a:effectLst/>
              <a:latin typeface="+mn-lt"/>
              <a:ea typeface="+mn-ea"/>
              <a:cs typeface="+mn-cs"/>
            </a:endParaRPr>
          </a:p>
          <a:p>
            <a:pPr lvl="1" rtl="0" fontAlgn="base"/>
            <a:r>
              <a:rPr lang="en-US" sz="1600" b="0" i="0" u="none" strike="noStrike" kern="1200" dirty="0" smtClean="0">
                <a:solidFill>
                  <a:schemeClr val="tx1"/>
                </a:solidFill>
                <a:effectLst/>
                <a:latin typeface="+mn-lt"/>
                <a:ea typeface="+mn-ea"/>
                <a:cs typeface="+mn-cs"/>
              </a:rPr>
              <a:t>International meetings - David to update</a:t>
            </a:r>
          </a:p>
          <a:p>
            <a:pPr lvl="1" rtl="0" fontAlgn="base"/>
            <a:r>
              <a:rPr lang="en-US" sz="1600" b="0" i="0" u="none" strike="noStrike" kern="1200" dirty="0" err="1" smtClean="0">
                <a:solidFill>
                  <a:schemeClr val="tx1"/>
                </a:solidFill>
                <a:effectLst/>
                <a:latin typeface="+mn-lt"/>
                <a:ea typeface="+mn-ea"/>
                <a:cs typeface="+mn-cs"/>
              </a:rPr>
              <a:t>Dfid</a:t>
            </a:r>
            <a:r>
              <a:rPr lang="en-US" sz="1600" b="0" i="0" u="none" strike="noStrike" kern="1200" dirty="0" smtClean="0">
                <a:solidFill>
                  <a:schemeClr val="tx1"/>
                </a:solidFill>
                <a:effectLst/>
                <a:latin typeface="+mn-lt"/>
                <a:ea typeface="+mn-ea"/>
                <a:cs typeface="+mn-cs"/>
              </a:rPr>
              <a:t>-funded Valuing Nature Network - NERC-</a:t>
            </a:r>
            <a:r>
              <a:rPr lang="en-US" sz="1600" b="0" i="0" u="none" strike="noStrike" kern="1200" dirty="0" err="1" smtClean="0">
                <a:solidFill>
                  <a:schemeClr val="tx1"/>
                </a:solidFill>
                <a:effectLst/>
                <a:latin typeface="+mn-lt"/>
                <a:ea typeface="+mn-ea"/>
                <a:cs typeface="+mn-cs"/>
              </a:rPr>
              <a:t>Dfid</a:t>
            </a:r>
            <a:r>
              <a:rPr lang="en-US" sz="1600" b="0" i="0" u="none" strike="noStrike" kern="1200" dirty="0" smtClean="0">
                <a:solidFill>
                  <a:schemeClr val="tx1"/>
                </a:solidFill>
                <a:effectLst/>
                <a:latin typeface="+mn-lt"/>
                <a:ea typeface="+mn-ea"/>
                <a:cs typeface="+mn-cs"/>
              </a:rPr>
              <a:t> funded project to integrate human-nature needs - big symposium at Imperial College (ESCI grant - looking to see how to capture a state in wellbeing status and then attributing that to conservation - fact that CMP added HWTs into OS is great, but need to get other groups like ESCI, NERC, NORAD to understand that conservation community grasped it)</a:t>
            </a:r>
          </a:p>
          <a:p>
            <a:pPr rtl="0" fontAlgn="base"/>
            <a:r>
              <a:rPr lang="en-US" sz="1600" b="0" i="0" u="none" strike="noStrike" kern="1200" dirty="0" smtClean="0">
                <a:solidFill>
                  <a:schemeClr val="tx1"/>
                </a:solidFill>
                <a:effectLst/>
                <a:latin typeface="+mn-lt"/>
                <a:ea typeface="+mn-ea"/>
                <a:cs typeface="+mn-cs"/>
              </a:rPr>
              <a:t>North American </a:t>
            </a:r>
            <a:r>
              <a:rPr lang="en-US" sz="1600" b="0" i="0" u="none" strike="noStrike" kern="1200" dirty="0" err="1" smtClean="0">
                <a:solidFill>
                  <a:schemeClr val="tx1"/>
                </a:solidFill>
                <a:effectLst/>
                <a:latin typeface="+mn-lt"/>
                <a:ea typeface="+mn-ea"/>
                <a:cs typeface="+mn-cs"/>
              </a:rPr>
              <a:t>CCNet</a:t>
            </a:r>
            <a:r>
              <a:rPr lang="en-US" sz="1600" b="0" i="0" u="none" strike="noStrike" kern="1200" dirty="0" smtClean="0">
                <a:solidFill>
                  <a:schemeClr val="tx1"/>
                </a:solidFill>
                <a:effectLst/>
                <a:latin typeface="+mn-lt"/>
                <a:ea typeface="+mn-ea"/>
                <a:cs typeface="+mn-cs"/>
              </a:rPr>
              <a:t> Webinar 2013 (included sharing guidance material)</a:t>
            </a:r>
          </a:p>
          <a:p>
            <a:pPr rtl="0" fontAlgn="base"/>
            <a:r>
              <a:rPr lang="en-US" sz="1600" b="0" i="0" u="none" strike="noStrike" kern="1200" dirty="0" err="1" smtClean="0">
                <a:solidFill>
                  <a:schemeClr val="tx1"/>
                </a:solidFill>
                <a:effectLst/>
                <a:latin typeface="+mn-lt"/>
                <a:ea typeface="+mn-ea"/>
                <a:cs typeface="+mn-cs"/>
              </a:rPr>
              <a:t>Supin</a:t>
            </a:r>
            <a:r>
              <a:rPr lang="en-US" sz="1600" b="0" i="0" u="none" strike="noStrike" kern="1200" dirty="0" smtClean="0">
                <a:solidFill>
                  <a:schemeClr val="tx1"/>
                </a:solidFill>
                <a:effectLst/>
                <a:latin typeface="+mn-lt"/>
                <a:ea typeface="+mn-ea"/>
                <a:cs typeface="+mn-cs"/>
              </a:rPr>
              <a:t> W. and Erin/Aaron(?) - shared a measures document on social science (Strengthening the Social Impact of Sustainable Landscape Program)</a:t>
            </a:r>
          </a:p>
          <a:p>
            <a:pPr rtl="0"/>
            <a:r>
              <a:rPr lang="en-US" b="0" dirty="0" smtClean="0">
                <a:effectLst/>
              </a:rPr>
              <a:t/>
            </a:r>
            <a:br>
              <a:rPr lang="en-US" b="0" dirty="0" smtClean="0">
                <a:effectLst/>
              </a:rPr>
            </a:br>
            <a:r>
              <a:rPr lang="en-US" sz="1600" b="0" i="1" u="none" strike="noStrike" kern="1200" dirty="0" smtClean="0">
                <a:solidFill>
                  <a:schemeClr val="tx1"/>
                </a:solidFill>
                <a:effectLst/>
                <a:latin typeface="+mn-lt"/>
                <a:ea typeface="+mn-ea"/>
                <a:cs typeface="+mn-cs"/>
              </a:rPr>
              <a:t>Application</a:t>
            </a:r>
            <a:endParaRPr lang="en-US" b="0" dirty="0" smtClean="0">
              <a:effectLst/>
            </a:endParaRPr>
          </a:p>
          <a:p>
            <a:pPr rtl="0" fontAlgn="base"/>
            <a:r>
              <a:rPr lang="en-US" sz="1600" b="0" i="0" u="none" strike="noStrike" kern="1200" dirty="0" smtClean="0">
                <a:solidFill>
                  <a:schemeClr val="tx1"/>
                </a:solidFill>
                <a:effectLst/>
                <a:latin typeface="+mn-lt"/>
                <a:ea typeface="+mn-ea"/>
                <a:cs typeface="+mn-cs"/>
              </a:rPr>
              <a:t>FOS Facilitations:</a:t>
            </a:r>
          </a:p>
          <a:p>
            <a:pPr lvl="1" rtl="0" fontAlgn="base"/>
            <a:r>
              <a:rPr lang="en-US" sz="1600" b="0" i="0" u="none" strike="noStrike" kern="1200" dirty="0" smtClean="0">
                <a:solidFill>
                  <a:schemeClr val="tx1"/>
                </a:solidFill>
                <a:effectLst/>
                <a:latin typeface="+mn-lt"/>
                <a:ea typeface="+mn-ea"/>
                <a:cs typeface="+mn-cs"/>
              </a:rPr>
              <a:t>TNC New Mexico 2013</a:t>
            </a:r>
          </a:p>
          <a:p>
            <a:pPr lvl="1" rtl="0" fontAlgn="base"/>
            <a:r>
              <a:rPr lang="en-US" sz="1600" b="0" i="0" u="none" strike="noStrike" kern="1200" dirty="0" smtClean="0">
                <a:solidFill>
                  <a:schemeClr val="tx1"/>
                </a:solidFill>
                <a:effectLst/>
                <a:latin typeface="+mn-lt"/>
                <a:ea typeface="+mn-ea"/>
                <a:cs typeface="+mn-cs"/>
              </a:rPr>
              <a:t>CONANP - Mexico 2013</a:t>
            </a:r>
          </a:p>
          <a:p>
            <a:pPr lvl="1" rtl="0" fontAlgn="base"/>
            <a:r>
              <a:rPr lang="en-US" sz="1600" b="0" i="0" u="none" strike="noStrike" kern="1200" dirty="0" smtClean="0">
                <a:solidFill>
                  <a:schemeClr val="tx1"/>
                </a:solidFill>
                <a:effectLst/>
                <a:latin typeface="+mn-lt"/>
                <a:ea typeface="+mn-ea"/>
                <a:cs typeface="+mn-cs"/>
              </a:rPr>
              <a:t>USAID - Philippines, Nepal, Indonesia, Congo 2014; IICA, Uganda 2013</a:t>
            </a:r>
          </a:p>
          <a:p>
            <a:pPr lvl="1" rtl="0" fontAlgn="base"/>
            <a:r>
              <a:rPr lang="en-US" sz="1600" b="0" i="0" u="none" strike="noStrike" kern="1200" dirty="0" smtClean="0">
                <a:solidFill>
                  <a:schemeClr val="tx1"/>
                </a:solidFill>
                <a:effectLst/>
                <a:latin typeface="+mn-lt"/>
                <a:ea typeface="+mn-ea"/>
                <a:cs typeface="+mn-cs"/>
              </a:rPr>
              <a:t>PCRM West Africa 2013</a:t>
            </a:r>
          </a:p>
          <a:p>
            <a:pPr lvl="1" rtl="0" fontAlgn="base"/>
            <a:r>
              <a:rPr lang="en-US" sz="1600" b="0" i="0" u="none" strike="noStrike" kern="1200" dirty="0" smtClean="0">
                <a:solidFill>
                  <a:schemeClr val="tx1"/>
                </a:solidFill>
                <a:effectLst/>
                <a:latin typeface="+mn-lt"/>
                <a:ea typeface="+mn-ea"/>
                <a:cs typeface="+mn-cs"/>
              </a:rPr>
              <a:t>Sweden 2013</a:t>
            </a:r>
          </a:p>
          <a:p>
            <a:pPr lvl="1" rtl="0" fontAlgn="base"/>
            <a:r>
              <a:rPr lang="en-US" sz="1600" b="0" i="0" u="none" strike="noStrike" kern="1200" dirty="0" smtClean="0">
                <a:solidFill>
                  <a:schemeClr val="tx1"/>
                </a:solidFill>
                <a:effectLst/>
                <a:latin typeface="+mn-lt"/>
                <a:ea typeface="+mn-ea"/>
                <a:cs typeface="+mn-cs"/>
              </a:rPr>
              <a:t>WCS-GIZ planning with local governments for dry forest conservation in Colombia (3 files, all in Spanish) 2014</a:t>
            </a:r>
          </a:p>
          <a:p>
            <a:pPr lvl="1" rtl="0" fontAlgn="base"/>
            <a:r>
              <a:rPr lang="en-US" sz="1600" b="0" i="0" u="none" strike="noStrike" kern="1200" dirty="0" smtClean="0">
                <a:solidFill>
                  <a:schemeClr val="tx1"/>
                </a:solidFill>
                <a:effectLst/>
                <a:latin typeface="+mn-lt"/>
                <a:ea typeface="+mn-ea"/>
                <a:cs typeface="+mn-cs"/>
              </a:rPr>
              <a:t>Disney Coral Reef Conservation 2013</a:t>
            </a:r>
          </a:p>
          <a:p>
            <a:pPr lvl="1" rtl="0" fontAlgn="base"/>
            <a:r>
              <a:rPr lang="en-US" sz="1600" b="0" i="0" u="none" strike="noStrike" kern="1200" dirty="0" smtClean="0">
                <a:solidFill>
                  <a:schemeClr val="tx1"/>
                </a:solidFill>
                <a:effectLst/>
                <a:latin typeface="+mn-lt"/>
                <a:ea typeface="+mn-ea"/>
                <a:cs typeface="+mn-cs"/>
              </a:rPr>
              <a:t>NOAA Hawaiian Monk Seals 2013</a:t>
            </a:r>
          </a:p>
          <a:p>
            <a:pPr lvl="1" rtl="0" fontAlgn="base"/>
            <a:r>
              <a:rPr lang="en-US" sz="1600" b="0" i="0" u="none" strike="noStrike" kern="1200" dirty="0" smtClean="0">
                <a:solidFill>
                  <a:schemeClr val="tx1"/>
                </a:solidFill>
                <a:effectLst/>
                <a:latin typeface="+mn-lt"/>
                <a:ea typeface="+mn-ea"/>
                <a:cs typeface="+mn-cs"/>
              </a:rPr>
              <a:t>ABCG Strategic Planning 2013-14</a:t>
            </a:r>
          </a:p>
          <a:p>
            <a:pPr lvl="1" rtl="0" fontAlgn="base"/>
            <a:r>
              <a:rPr lang="en-US" sz="1600" b="0" i="0" u="none" strike="noStrike" kern="1200" dirty="0" smtClean="0">
                <a:solidFill>
                  <a:schemeClr val="tx1"/>
                </a:solidFill>
                <a:effectLst/>
                <a:latin typeface="+mn-lt"/>
                <a:ea typeface="+mn-ea"/>
                <a:cs typeface="+mn-cs"/>
              </a:rPr>
              <a:t>USFWS Refuges, Region 8, </a:t>
            </a:r>
            <a:r>
              <a:rPr lang="en-US" sz="1600" b="0" i="0" u="none" strike="noStrike" kern="1200" dirty="0" err="1" smtClean="0">
                <a:solidFill>
                  <a:schemeClr val="tx1"/>
                </a:solidFill>
                <a:effectLst/>
                <a:latin typeface="+mn-lt"/>
                <a:ea typeface="+mn-ea"/>
                <a:cs typeface="+mn-cs"/>
              </a:rPr>
              <a:t>Anaho</a:t>
            </a:r>
            <a:r>
              <a:rPr lang="en-US" sz="1600" b="0" i="0" u="none" strike="noStrike" kern="1200" dirty="0" smtClean="0">
                <a:solidFill>
                  <a:schemeClr val="tx1"/>
                </a:solidFill>
                <a:effectLst/>
                <a:latin typeface="+mn-lt"/>
                <a:ea typeface="+mn-ea"/>
                <a:cs typeface="+mn-cs"/>
              </a:rPr>
              <a:t> National Wildlife Refuge</a:t>
            </a:r>
          </a:p>
          <a:p>
            <a:pPr rtl="0" fontAlgn="base"/>
            <a:r>
              <a:rPr lang="en-US" sz="1600" b="0" i="0" u="none" strike="noStrike" kern="1200" dirty="0" smtClean="0">
                <a:solidFill>
                  <a:schemeClr val="tx1"/>
                </a:solidFill>
                <a:effectLst/>
                <a:latin typeface="+mn-lt"/>
                <a:ea typeface="+mn-ea"/>
                <a:cs typeface="+mn-cs"/>
              </a:rPr>
              <a:t>Rare’s own planning - used </a:t>
            </a:r>
            <a:r>
              <a:rPr lang="en-US" sz="1600" b="0" i="0" u="none" strike="noStrike" kern="1200" dirty="0" err="1" smtClean="0">
                <a:solidFill>
                  <a:schemeClr val="tx1"/>
                </a:solidFill>
                <a:effectLst/>
                <a:latin typeface="+mn-lt"/>
                <a:ea typeface="+mn-ea"/>
                <a:cs typeface="+mn-cs"/>
              </a:rPr>
              <a:t>Dfid</a:t>
            </a:r>
            <a:r>
              <a:rPr lang="en-US" sz="1600" b="0" i="0" u="none" strike="noStrike" kern="1200" dirty="0" smtClean="0">
                <a:solidFill>
                  <a:schemeClr val="tx1"/>
                </a:solidFill>
                <a:effectLst/>
                <a:latin typeface="+mn-lt"/>
                <a:ea typeface="+mn-ea"/>
                <a:cs typeface="+mn-cs"/>
              </a:rPr>
              <a:t> categories but CMP guidance.  Don’t have skill set or people with skills for monitoring HW indicators.  In terms of timing, HW results are longer-term results, 6-10 years out, but many projects are shorter-term (socially-beneficial strategies in service of conservation).  Attribution also gets tricky.</a:t>
            </a:r>
          </a:p>
          <a:p>
            <a:pPr rtl="0" fontAlgn="base"/>
            <a:r>
              <a:rPr lang="en-US" sz="1600" b="0" i="0" u="none" strike="noStrike" kern="1200" dirty="0" err="1" smtClean="0">
                <a:solidFill>
                  <a:schemeClr val="tx1"/>
                </a:solidFill>
                <a:effectLst/>
                <a:latin typeface="+mn-lt"/>
                <a:ea typeface="+mn-ea"/>
                <a:cs typeface="+mn-cs"/>
              </a:rPr>
              <a:t>CCNet</a:t>
            </a:r>
            <a:r>
              <a:rPr lang="en-US" sz="1600" b="0" i="0" u="none" strike="noStrike" kern="1200" dirty="0" smtClean="0">
                <a:solidFill>
                  <a:schemeClr val="tx1"/>
                </a:solidFill>
                <a:effectLst/>
                <a:latin typeface="+mn-lt"/>
                <a:ea typeface="+mn-ea"/>
                <a:cs typeface="+mn-cs"/>
              </a:rPr>
              <a:t> new coach trainings.  Also, lots of discussion of HWT topic on </a:t>
            </a:r>
            <a:r>
              <a:rPr lang="en-US" sz="1600" b="0" i="0" u="none" strike="noStrike" kern="1200" dirty="0" err="1" smtClean="0">
                <a:solidFill>
                  <a:schemeClr val="tx1"/>
                </a:solidFill>
                <a:effectLst/>
                <a:latin typeface="+mn-lt"/>
                <a:ea typeface="+mn-ea"/>
                <a:cs typeface="+mn-cs"/>
              </a:rPr>
              <a:t>CCNet</a:t>
            </a:r>
            <a:r>
              <a:rPr lang="en-US" sz="1600" b="0" i="0" u="none" strike="noStrike" kern="1200" dirty="0" smtClean="0">
                <a:solidFill>
                  <a:schemeClr val="tx1"/>
                </a:solidFill>
                <a:effectLst/>
                <a:latin typeface="+mn-lt"/>
                <a:ea typeface="+mn-ea"/>
                <a:cs typeface="+mn-cs"/>
              </a:rPr>
              <a:t> </a:t>
            </a:r>
            <a:r>
              <a:rPr lang="en-US" sz="1600" b="0" i="0" u="none" strike="noStrike" kern="1200" dirty="0" err="1" smtClean="0">
                <a:solidFill>
                  <a:schemeClr val="tx1"/>
                </a:solidFill>
                <a:effectLst/>
                <a:latin typeface="+mn-lt"/>
                <a:ea typeface="+mn-ea"/>
                <a:cs typeface="+mn-cs"/>
              </a:rPr>
              <a:t>listserve</a:t>
            </a:r>
            <a:r>
              <a:rPr lang="en-US" sz="1600" b="0" i="0" u="none" strike="noStrike" kern="1200" dirty="0" smtClean="0">
                <a:solidFill>
                  <a:schemeClr val="tx1"/>
                </a:solidFill>
                <a:effectLst/>
                <a:latin typeface="+mn-lt"/>
                <a:ea typeface="+mn-ea"/>
                <a:cs typeface="+mn-cs"/>
              </a:rPr>
              <a:t>.  Some concerns expressed by some coaches, feeling that we’re trying to constrain people in the way coaches can present relationships, but these people hadn’t actually read the HWT guidance.  </a:t>
            </a:r>
          </a:p>
          <a:p>
            <a:pPr rtl="0" fontAlgn="base"/>
            <a:r>
              <a:rPr lang="en-US" sz="1600" b="0" i="0" u="none" strike="noStrike" kern="1200" dirty="0" smtClean="0">
                <a:solidFill>
                  <a:schemeClr val="tx1"/>
                </a:solidFill>
                <a:effectLst/>
                <a:latin typeface="+mn-lt"/>
                <a:ea typeface="+mn-ea"/>
                <a:cs typeface="+mn-cs"/>
              </a:rPr>
              <a:t>TNC - In the Gulf of California / Mexico's Northern Pacific TNC has identified measures and are refining them. We aligned our measures to How is your MPA doing, which includes a pretty complete list of governance &amp; socio-economic </a:t>
            </a:r>
            <a:r>
              <a:rPr lang="en-US" sz="1600" b="0" i="0" u="none" strike="noStrike" kern="1200" dirty="0" err="1" smtClean="0">
                <a:solidFill>
                  <a:schemeClr val="tx1"/>
                </a:solidFill>
                <a:effectLst/>
                <a:latin typeface="+mn-lt"/>
                <a:ea typeface="+mn-ea"/>
                <a:cs typeface="+mn-cs"/>
              </a:rPr>
              <a:t>indicatrors</a:t>
            </a:r>
            <a:endParaRPr lang="en-US" sz="1600" b="0" i="0" u="none" strike="noStrike" kern="1200" dirty="0" smtClean="0">
              <a:solidFill>
                <a:schemeClr val="tx1"/>
              </a:solidFill>
              <a:effectLst/>
              <a:latin typeface="+mn-lt"/>
              <a:ea typeface="+mn-ea"/>
              <a:cs typeface="+mn-cs"/>
            </a:endParaRPr>
          </a:p>
          <a:p>
            <a:pPr rtl="0" fontAlgn="base"/>
            <a:r>
              <a:rPr lang="en-US" sz="1600" b="0" i="0" u="none" strike="noStrike" kern="1200" dirty="0" smtClean="0">
                <a:solidFill>
                  <a:schemeClr val="tx1"/>
                </a:solidFill>
                <a:effectLst/>
                <a:latin typeface="+mn-lt"/>
                <a:ea typeface="+mn-ea"/>
                <a:cs typeface="+mn-cs"/>
              </a:rPr>
              <a:t>USAID CARPE Central Africa has adopted a standard set of metrics across all its partners.  David will share details of this.</a:t>
            </a:r>
          </a:p>
          <a:p>
            <a:pPr rtl="0" fontAlgn="base"/>
            <a:r>
              <a:rPr lang="en-US" sz="1600" b="0" i="0" u="none" strike="noStrike" kern="1200" dirty="0" smtClean="0">
                <a:solidFill>
                  <a:schemeClr val="tx1"/>
                </a:solidFill>
                <a:effectLst/>
                <a:latin typeface="+mn-lt"/>
                <a:ea typeface="+mn-ea"/>
                <a:cs typeface="+mn-cs"/>
              </a:rPr>
              <a:t>Bush Heritage - Stuart Cowell does a lot of work with indigenous communities - using it but not following it exactly.  Their experience is that ES model doesn’t work with indigenous communities.  Guidance has been very beneficial but want some more freedom on how to use/ interpret guidance.  This issue came up during 2013 </a:t>
            </a:r>
            <a:r>
              <a:rPr lang="en-US" sz="1600" b="0" i="0" u="none" strike="noStrike" kern="1200" dirty="0" err="1" smtClean="0">
                <a:solidFill>
                  <a:schemeClr val="tx1"/>
                </a:solidFill>
                <a:effectLst/>
                <a:latin typeface="+mn-lt"/>
                <a:ea typeface="+mn-ea"/>
                <a:cs typeface="+mn-cs"/>
              </a:rPr>
              <a:t>CCNet</a:t>
            </a:r>
            <a:r>
              <a:rPr lang="en-US" sz="1600" b="0" i="0" u="none" strike="noStrike" kern="1200" dirty="0" smtClean="0">
                <a:solidFill>
                  <a:schemeClr val="tx1"/>
                </a:solidFill>
                <a:effectLst/>
                <a:latin typeface="+mn-lt"/>
                <a:ea typeface="+mn-ea"/>
                <a:cs typeface="+mn-cs"/>
              </a:rPr>
              <a:t> Rally.  </a:t>
            </a:r>
          </a:p>
          <a:p>
            <a:endParaRPr lang="es-AR" dirty="0"/>
          </a:p>
        </p:txBody>
      </p:sp>
      <p:sp>
        <p:nvSpPr>
          <p:cNvPr id="4" name="Slide Number Placeholder 3"/>
          <p:cNvSpPr>
            <a:spLocks noGrp="1"/>
          </p:cNvSpPr>
          <p:nvPr>
            <p:ph type="sldNum" sz="quarter" idx="10"/>
          </p:nvPr>
        </p:nvSpPr>
        <p:spPr/>
        <p:txBody>
          <a:bodyPr/>
          <a:lstStyle/>
          <a:p>
            <a:fld id="{B045B7DE-1198-4F2F-B574-CA8CAE341642}" type="slidenum">
              <a:rPr lang="en-US" smtClean="0"/>
              <a:t>10</a:t>
            </a:fld>
            <a:endParaRPr lang="en-US"/>
          </a:p>
        </p:txBody>
      </p:sp>
    </p:spTree>
    <p:extLst>
      <p:ext uri="{BB962C8B-B14F-4D97-AF65-F5344CB8AC3E}">
        <p14:creationId xmlns:p14="http://schemas.microsoft.com/office/powerpoint/2010/main" val="4154532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10"/>
          </p:nvPr>
        </p:nvSpPr>
        <p:spPr/>
        <p:txBody>
          <a:bodyPr/>
          <a:lstStyle/>
          <a:p>
            <a:fld id="{B045B7DE-1198-4F2F-B574-CA8CAE341642}" type="slidenum">
              <a:rPr lang="en-US" smtClean="0"/>
              <a:t>12</a:t>
            </a:fld>
            <a:endParaRPr lang="en-US"/>
          </a:p>
        </p:txBody>
      </p:sp>
    </p:spTree>
    <p:extLst>
      <p:ext uri="{BB962C8B-B14F-4D97-AF65-F5344CB8AC3E}">
        <p14:creationId xmlns:p14="http://schemas.microsoft.com/office/powerpoint/2010/main" val="201205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10"/>
          </p:nvPr>
        </p:nvSpPr>
        <p:spPr/>
        <p:txBody>
          <a:bodyPr/>
          <a:lstStyle/>
          <a:p>
            <a:fld id="{B045B7DE-1198-4F2F-B574-CA8CAE341642}" type="slidenum">
              <a:rPr lang="en-US" smtClean="0"/>
              <a:t>2</a:t>
            </a:fld>
            <a:endParaRPr lang="en-US"/>
          </a:p>
        </p:txBody>
      </p:sp>
    </p:spTree>
    <p:extLst>
      <p:ext uri="{BB962C8B-B14F-4D97-AF65-F5344CB8AC3E}">
        <p14:creationId xmlns:p14="http://schemas.microsoft.com/office/powerpoint/2010/main" val="2012056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4AB8C43-E0C5-4AB4-9624-61C029409E95}" type="slidenum">
              <a:rPr lang="en-US" smtClean="0"/>
              <a:pPr/>
              <a:t>4</a:t>
            </a:fld>
            <a:endParaRPr lang="en-US" dirty="0"/>
          </a:p>
        </p:txBody>
      </p:sp>
    </p:spTree>
    <p:extLst>
      <p:ext uri="{BB962C8B-B14F-4D97-AF65-F5344CB8AC3E}">
        <p14:creationId xmlns:p14="http://schemas.microsoft.com/office/powerpoint/2010/main" val="2481819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AB8C43-E0C5-4AB4-9624-61C029409E95}" type="slidenum">
              <a:rPr lang="en-US" smtClean="0"/>
              <a:pPr/>
              <a:t>5</a:t>
            </a:fld>
            <a:endParaRPr lang="en-US" dirty="0"/>
          </a:p>
        </p:txBody>
      </p:sp>
    </p:spTree>
    <p:extLst>
      <p:ext uri="{BB962C8B-B14F-4D97-AF65-F5344CB8AC3E}">
        <p14:creationId xmlns:p14="http://schemas.microsoft.com/office/powerpoint/2010/main" val="598542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Necessary for achieving conservation, but it also has direct social benefits</a:t>
            </a:r>
            <a:endParaRPr lang="en-US" dirty="0"/>
          </a:p>
        </p:txBody>
      </p:sp>
      <p:sp>
        <p:nvSpPr>
          <p:cNvPr id="4" name="Slide Number Placeholder 3"/>
          <p:cNvSpPr>
            <a:spLocks noGrp="1"/>
          </p:cNvSpPr>
          <p:nvPr>
            <p:ph type="sldNum" sz="quarter" idx="10"/>
          </p:nvPr>
        </p:nvSpPr>
        <p:spPr/>
        <p:txBody>
          <a:bodyPr/>
          <a:lstStyle/>
          <a:p>
            <a:fld id="{F4AB8C43-E0C5-4AB4-9624-61C029409E95}" type="slidenum">
              <a:rPr lang="en-US" smtClean="0"/>
              <a:pPr/>
              <a:t>6</a:t>
            </a:fld>
            <a:endParaRPr lang="en-US" dirty="0"/>
          </a:p>
        </p:txBody>
      </p:sp>
    </p:spTree>
    <p:extLst>
      <p:ext uri="{BB962C8B-B14F-4D97-AF65-F5344CB8AC3E}">
        <p14:creationId xmlns:p14="http://schemas.microsoft.com/office/powerpoint/2010/main" val="282362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AB8C43-E0C5-4AB4-9624-61C029409E95}" type="slidenum">
              <a:rPr lang="en-US" smtClean="0"/>
              <a:pPr/>
              <a:t>7</a:t>
            </a:fld>
            <a:endParaRPr lang="en-US" dirty="0"/>
          </a:p>
        </p:txBody>
      </p:sp>
    </p:spTree>
    <p:extLst>
      <p:ext uri="{BB962C8B-B14F-4D97-AF65-F5344CB8AC3E}">
        <p14:creationId xmlns:p14="http://schemas.microsoft.com/office/powerpoint/2010/main" val="598542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F4AB8C43-E0C5-4AB4-9624-61C029409E95}" type="slidenum">
              <a:rPr lang="en-US" smtClean="0"/>
              <a:pPr/>
              <a:t>8</a:t>
            </a:fld>
            <a:endParaRPr lang="en-US" dirty="0"/>
          </a:p>
        </p:txBody>
      </p:sp>
    </p:spTree>
    <p:extLst>
      <p:ext uri="{BB962C8B-B14F-4D97-AF65-F5344CB8AC3E}">
        <p14:creationId xmlns:p14="http://schemas.microsoft.com/office/powerpoint/2010/main" val="282362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10"/>
          </p:nvPr>
        </p:nvSpPr>
        <p:spPr/>
        <p:txBody>
          <a:bodyPr/>
          <a:lstStyle/>
          <a:p>
            <a:fld id="{B045B7DE-1198-4F2F-B574-CA8CAE341642}" type="slidenum">
              <a:rPr lang="en-US" smtClean="0"/>
              <a:t>9</a:t>
            </a:fld>
            <a:endParaRPr lang="en-US"/>
          </a:p>
        </p:txBody>
      </p:sp>
    </p:spTree>
    <p:extLst>
      <p:ext uri="{BB962C8B-B14F-4D97-AF65-F5344CB8AC3E}">
        <p14:creationId xmlns:p14="http://schemas.microsoft.com/office/powerpoint/2010/main" val="20120560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0" y="1135744"/>
            <a:ext cx="1217066"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1" y="362396"/>
            <a:ext cx="6858000" cy="1676400"/>
          </a:xfrm>
        </p:spPr>
        <p:txBody>
          <a:bodyPr>
            <a:noAutofit/>
          </a:bodyPr>
          <a:lstStyle>
            <a:lvl1pPr>
              <a:lnSpc>
                <a:spcPct val="80000"/>
              </a:lnSpc>
              <a:defRPr sz="6000"/>
            </a:lvl1pPr>
          </a:lstStyle>
          <a:p>
            <a:r>
              <a:rPr lang="en-US" smtClean="0"/>
              <a:t>Click to edit Master title style</a:t>
            </a:r>
            <a:endParaRPr/>
          </a:p>
        </p:txBody>
      </p:sp>
      <p:sp>
        <p:nvSpPr>
          <p:cNvPr id="3" name="Subtitle 2"/>
          <p:cNvSpPr>
            <a:spLocks noGrp="1"/>
          </p:cNvSpPr>
          <p:nvPr>
            <p:ph type="subTitle" idx="1"/>
          </p:nvPr>
        </p:nvSpPr>
        <p:spPr>
          <a:xfrm>
            <a:off x="1371601" y="2089595"/>
            <a:ext cx="6858000" cy="886344"/>
          </a:xfrm>
        </p:spPr>
        <p:txBody>
          <a:bodyPr>
            <a:normAutofit/>
          </a:bodyPr>
          <a:lstStyle>
            <a:lvl1pPr marL="0" indent="0" algn="l">
              <a:buNone/>
              <a:defRPr sz="2800">
                <a:solidFill>
                  <a:schemeClr val="accent1">
                    <a:lumMod val="50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A7209051-6E81-43E8-9099-FF6A0C3DCFE8}" type="datetime1">
              <a:rPr lang="en-US"/>
              <a:t>10/10/2014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0" y="2590800"/>
            <a:ext cx="6132816" cy="4073288"/>
          </a:xfrm>
          <a:prstGeom prst="rect">
            <a:avLst/>
          </a:prstGeom>
        </p:spPr>
      </p:pic>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CEAB04-7709-4C1E-A61A-74684A0170FC}" type="datetime1">
              <a:rPr lang="en-US"/>
              <a:t>10/10/2014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7056319" y="299319"/>
            <a:ext cx="1063300" cy="393137"/>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5" name="bottom graphic"/>
          <p:cNvGrpSpPr/>
          <p:nvPr/>
        </p:nvGrpSpPr>
        <p:grpSpPr>
          <a:xfrm>
            <a:off x="0" y="5395518"/>
            <a:ext cx="9144000"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Vertical Title 1"/>
          <p:cNvSpPr>
            <a:spLocks noGrp="1"/>
          </p:cNvSpPr>
          <p:nvPr>
            <p:ph type="title" orient="vert"/>
          </p:nvPr>
        </p:nvSpPr>
        <p:spPr>
          <a:xfrm>
            <a:off x="7315200" y="1150515"/>
            <a:ext cx="1371600" cy="502168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914400" y="1150515"/>
            <a:ext cx="6172200" cy="5021685"/>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C79BD0D-E0B1-4CED-AC65-708AC79EB9CD}" type="datetime1">
              <a:rPr lang="en-US"/>
              <a:t>10/10/2014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CC3EA6D-DF0B-4D4B-B359-5F1D1D0E30A4}" type="datetime1">
              <a:rPr lang="en-US"/>
              <a:t>10/10/2014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217066"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9" name="bottom graphic"/>
          <p:cNvGrpSpPr/>
          <p:nvPr/>
        </p:nvGrpSpPr>
        <p:grpSpPr>
          <a:xfrm>
            <a:off x="0" y="5409217"/>
            <a:ext cx="9144000"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1371601" y="1932519"/>
            <a:ext cx="6858000" cy="2105367"/>
          </a:xfrm>
        </p:spPr>
        <p:txBody>
          <a:bodyPr anchor="b">
            <a:normAutofit/>
          </a:bodyPr>
          <a:lstStyle>
            <a:lvl1pPr algn="l">
              <a:defRPr sz="6000" b="0" cap="none" baseline="0"/>
            </a:lvl1pPr>
          </a:lstStyle>
          <a:p>
            <a:r>
              <a:rPr lang="en-US" smtClean="0"/>
              <a:t>Click to edit Master title style</a:t>
            </a:r>
            <a:endParaRPr/>
          </a:p>
        </p:txBody>
      </p:sp>
      <p:sp>
        <p:nvSpPr>
          <p:cNvPr id="3" name="Text Placeholder 2"/>
          <p:cNvSpPr>
            <a:spLocks noGrp="1"/>
          </p:cNvSpPr>
          <p:nvPr>
            <p:ph type="body" idx="1"/>
          </p:nvPr>
        </p:nvSpPr>
        <p:spPr>
          <a:xfrm>
            <a:off x="1371601" y="4084265"/>
            <a:ext cx="6858000" cy="933297"/>
          </a:xfrm>
        </p:spPr>
        <p:txBody>
          <a:bodyPr anchor="t">
            <a:normAutofit/>
          </a:bodyPr>
          <a:lstStyle>
            <a:lvl1pPr marL="0" indent="0">
              <a:buNone/>
              <a:defRPr sz="280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7EDB99-15BC-4479-BAC5-1E502E66917A}" type="datetime1">
              <a:rPr lang="en-US"/>
              <a:t>10/10/2014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600200"/>
            <a:ext cx="36576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572000" y="1600200"/>
            <a:ext cx="36576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67C2A3-CD19-48AB-9F64-ECCF75182EDD}" type="datetime1">
              <a:rPr lang="en-US"/>
              <a:t>10/10/2014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14400" y="1596572"/>
            <a:ext cx="365760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914400" y="2413001"/>
            <a:ext cx="365760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572000" y="1596572"/>
            <a:ext cx="365760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4572000" y="2413001"/>
            <a:ext cx="365760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63E8C1-7C87-4705-AB97-8CD17D208E3F}" type="datetime1">
              <a:rPr lang="en-US"/>
              <a:t>10/10/2014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20C624E-DF92-4841-B9B9-DD11AA239B85}" type="datetime1">
              <a:rPr lang="en-US"/>
              <a:t>10/10/2014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09217"/>
            <a:ext cx="9144000"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Date Placeholder 1"/>
          <p:cNvSpPr>
            <a:spLocks noGrp="1"/>
          </p:cNvSpPr>
          <p:nvPr>
            <p:ph type="dt" sz="half" idx="10"/>
          </p:nvPr>
        </p:nvSpPr>
        <p:spPr/>
        <p:txBody>
          <a:bodyPr/>
          <a:lstStyle/>
          <a:p>
            <a:fld id="{FBDA3AE1-4360-4D5B-BDBC-656B872DD533}" type="datetime1">
              <a:rPr lang="en-US"/>
              <a:t>10/10/2014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657601" y="1600200"/>
            <a:ext cx="45720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400" y="1600202"/>
            <a:ext cx="2590800" cy="4571999"/>
          </a:xfrm>
        </p:spPr>
        <p:txBody>
          <a:bodyPr>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990708-46A4-4851-883E-8DFB8939107E}" type="datetime1">
              <a:rPr lang="en-US"/>
              <a:t>10/10/2014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a:off x="914403" y="1600200"/>
            <a:ext cx="5029197"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6096000" y="1600200"/>
            <a:ext cx="2133600" cy="3759200"/>
          </a:xfrm>
        </p:spPr>
        <p:txBody>
          <a:bodyPr anchor="b">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8EFFC-86AE-4294-A319-CAFC2651994B}" type="datetime1">
              <a:rPr lang="en-US"/>
              <a:t>10/10/2014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09217"/>
            <a:ext cx="9144000"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grpSp>
        <p:nvGrpSpPr>
          <p:cNvPr id="7" name="squares"/>
          <p:cNvGrpSpPr/>
          <p:nvPr/>
        </p:nvGrpSpPr>
        <p:grpSpPr>
          <a:xfrm>
            <a:off x="1" y="800552"/>
            <a:ext cx="797475"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3"/>
          </p:nvPr>
        </p:nvSpPr>
        <p:spPr>
          <a:xfrm>
            <a:off x="914401" y="6448425"/>
            <a:ext cx="6217920" cy="180976"/>
          </a:xfrm>
          <a:prstGeom prst="rect">
            <a:avLst/>
          </a:prstGeom>
        </p:spPr>
        <p:txBody>
          <a:bodyPr vert="horz" lIns="121899" tIns="60949" rIns="121899" bIns="60949" rtlCol="0" anchor="ctr"/>
          <a:lstStyle>
            <a:lvl1pPr algn="l">
              <a:defRPr sz="1200">
                <a:solidFill>
                  <a:schemeClr val="tx1"/>
                </a:solidFill>
              </a:defRPr>
            </a:lvl1pPr>
          </a:lstStyle>
          <a:p>
            <a:endParaRPr/>
          </a:p>
        </p:txBody>
      </p:sp>
      <p:sp>
        <p:nvSpPr>
          <p:cNvPr id="2" name="Title Placeholder 1"/>
          <p:cNvSpPr>
            <a:spLocks noGrp="1"/>
          </p:cNvSpPr>
          <p:nvPr>
            <p:ph type="title"/>
          </p:nvPr>
        </p:nvSpPr>
        <p:spPr>
          <a:xfrm>
            <a:off x="914400" y="152400"/>
            <a:ext cx="7315200" cy="1295400"/>
          </a:xfrm>
          <a:prstGeom prst="rect">
            <a:avLst/>
          </a:prstGeom>
        </p:spPr>
        <p:txBody>
          <a:bodyPr vert="horz" lIns="121899" tIns="60949" rIns="121899" bIns="60949" rtlCol="0" anchor="b">
            <a:normAutofit/>
          </a:bodyPr>
          <a:lstStyle/>
          <a:p>
            <a:r>
              <a:rPr lang="en-US" smtClean="0"/>
              <a:t>Click to edit Master title style</a:t>
            </a:r>
            <a:endParaRPr/>
          </a:p>
        </p:txBody>
      </p:sp>
      <p:sp>
        <p:nvSpPr>
          <p:cNvPr id="4" name="Date Placeholder 3"/>
          <p:cNvSpPr>
            <a:spLocks noGrp="1"/>
          </p:cNvSpPr>
          <p:nvPr>
            <p:ph type="dt" sz="half" idx="2"/>
          </p:nvPr>
        </p:nvSpPr>
        <p:spPr>
          <a:xfrm>
            <a:off x="7162800" y="6448425"/>
            <a:ext cx="1066800" cy="180976"/>
          </a:xfrm>
          <a:prstGeom prst="rect">
            <a:avLst/>
          </a:prstGeom>
        </p:spPr>
        <p:txBody>
          <a:bodyPr vert="horz" lIns="121899" tIns="60949" rIns="121899" bIns="60949" rtlCol="0" anchor="ctr"/>
          <a:lstStyle>
            <a:lvl1pPr algn="r">
              <a:defRPr sz="1200">
                <a:solidFill>
                  <a:schemeClr val="tx1"/>
                </a:solidFill>
              </a:defRPr>
            </a:lvl1pPr>
          </a:lstStyle>
          <a:p>
            <a:fld id="{D29E8617-6EA8-4B97-A5E8-E18E98765EE2}" type="datetime1">
              <a:rPr lang="en-US"/>
              <a:pPr/>
              <a:t>10/10/2014</a:t>
            </a:fld>
            <a:endParaRPr/>
          </a:p>
        </p:txBody>
      </p:sp>
      <p:sp>
        <p:nvSpPr>
          <p:cNvPr id="6" name="Slide Number Placeholder 5"/>
          <p:cNvSpPr>
            <a:spLocks noGrp="1"/>
          </p:cNvSpPr>
          <p:nvPr>
            <p:ph type="sldNum" sz="quarter" idx="4"/>
          </p:nvPr>
        </p:nvSpPr>
        <p:spPr>
          <a:xfrm>
            <a:off x="8305800" y="6448425"/>
            <a:ext cx="609600" cy="180976"/>
          </a:xfrm>
          <a:prstGeom prst="rect">
            <a:avLst/>
          </a:prstGeom>
        </p:spPr>
        <p:txBody>
          <a:bodyPr vert="horz" lIns="121899" tIns="60949" rIns="121899" bIns="60949" rtlCol="0" anchor="ctr"/>
          <a:lstStyle>
            <a:lvl1pPr algn="r">
              <a:defRPr sz="1200">
                <a:solidFill>
                  <a:schemeClr val="tx1"/>
                </a:solidFill>
              </a:defRPr>
            </a:lvl1pPr>
          </a:lstStyle>
          <a:p>
            <a:fld id="{34C99D79-8A4B-4031-B1E0-AF26F8EDF2BC}" type="slidenum">
              <a:rPr/>
              <a:pPr/>
              <a:t>‹#›</a:t>
            </a:fld>
            <a:endParaRPr/>
          </a:p>
        </p:txBody>
      </p:sp>
      <p:sp>
        <p:nvSpPr>
          <p:cNvPr id="14" name="Rectangle 13"/>
          <p:cNvSpPr/>
          <p:nvPr userDrawn="1"/>
        </p:nvSpPr>
        <p:spPr>
          <a:xfrm>
            <a:off x="0" y="5257799"/>
            <a:ext cx="9144000" cy="1613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Text Placeholder 2"/>
          <p:cNvSpPr>
            <a:spLocks noGrp="1"/>
          </p:cNvSpPr>
          <p:nvPr>
            <p:ph type="body" idx="1"/>
          </p:nvPr>
        </p:nvSpPr>
        <p:spPr>
          <a:xfrm>
            <a:off x="914400" y="1600200"/>
            <a:ext cx="7315200" cy="45720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dt="0"/>
  <p:txStyles>
    <p:titleStyle>
      <a:lvl1pPr algn="l" defTabSz="1218987"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tiff"/><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762000"/>
            <a:ext cx="7772399" cy="1581596"/>
          </a:xfrm>
        </p:spPr>
        <p:txBody>
          <a:bodyPr anchor="ctr"/>
          <a:lstStyle/>
          <a:p>
            <a:r>
              <a:rPr lang="en-US" sz="3500" dirty="0" smtClean="0"/>
              <a:t>Human Wellbeing – What We Have Learned Since 2012 Guidance</a:t>
            </a:r>
            <a:endParaRPr lang="en-US" sz="3500" dirty="0"/>
          </a:p>
        </p:txBody>
      </p:sp>
      <p:sp>
        <p:nvSpPr>
          <p:cNvPr id="3" name="Subtitle 2"/>
          <p:cNvSpPr>
            <a:spLocks noGrp="1"/>
          </p:cNvSpPr>
          <p:nvPr>
            <p:ph type="subTitle" idx="1"/>
          </p:nvPr>
        </p:nvSpPr>
        <p:spPr>
          <a:xfrm>
            <a:off x="1447800" y="2161656"/>
            <a:ext cx="7696200" cy="886344"/>
          </a:xfrm>
        </p:spPr>
        <p:txBody>
          <a:bodyPr>
            <a:noAutofit/>
          </a:bodyPr>
          <a:lstStyle/>
          <a:p>
            <a:pPr>
              <a:spcBef>
                <a:spcPts val="600"/>
              </a:spcBef>
            </a:pPr>
            <a:r>
              <a:rPr lang="en-US" sz="1800" dirty="0" smtClean="0"/>
              <a:t>CMP Members’ Meeting, October 5-7, 2014</a:t>
            </a:r>
            <a:endParaRPr lang="en-US" sz="1800" dirty="0"/>
          </a:p>
        </p:txBody>
      </p:sp>
    </p:spTree>
    <p:extLst>
      <p:ext uri="{BB962C8B-B14F-4D97-AF65-F5344CB8AC3E}">
        <p14:creationId xmlns:p14="http://schemas.microsoft.com/office/powerpoint/2010/main" val="2801835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err="1" smtClean="0"/>
              <a:t>Testing</a:t>
            </a:r>
            <a:r>
              <a:rPr lang="es-AR" dirty="0" smtClean="0"/>
              <a:t> in Field</a:t>
            </a:r>
            <a:endParaRPr lang="es-AR" dirty="0"/>
          </a:p>
        </p:txBody>
      </p:sp>
      <p:sp>
        <p:nvSpPr>
          <p:cNvPr id="4" name="Content Placeholder 3"/>
          <p:cNvSpPr>
            <a:spLocks noGrp="1"/>
          </p:cNvSpPr>
          <p:nvPr>
            <p:ph idx="1"/>
          </p:nvPr>
        </p:nvSpPr>
        <p:spPr/>
        <p:txBody>
          <a:bodyPr>
            <a:normAutofit lnSpcReduction="10000"/>
          </a:bodyPr>
          <a:lstStyle/>
          <a:p>
            <a:r>
              <a:rPr lang="es-AR" dirty="0" err="1" smtClean="0"/>
              <a:t>Lots</a:t>
            </a:r>
            <a:r>
              <a:rPr lang="es-AR" dirty="0" smtClean="0"/>
              <a:t> of </a:t>
            </a:r>
            <a:r>
              <a:rPr lang="es-AR" dirty="0" err="1" smtClean="0"/>
              <a:t>experience</a:t>
            </a:r>
            <a:r>
              <a:rPr lang="es-AR" dirty="0" smtClean="0"/>
              <a:t>!!</a:t>
            </a:r>
          </a:p>
          <a:p>
            <a:r>
              <a:rPr lang="es-AR" dirty="0" err="1" smtClean="0"/>
              <a:t>Dissemination</a:t>
            </a:r>
            <a:r>
              <a:rPr lang="es-AR" dirty="0" smtClean="0"/>
              <a:t>: </a:t>
            </a:r>
            <a:r>
              <a:rPr lang="en-US" sz="1900" dirty="0" err="1" smtClean="0"/>
              <a:t>CCNet</a:t>
            </a:r>
            <a:r>
              <a:rPr lang="en-US" sz="1900" dirty="0" smtClean="0"/>
              <a:t> </a:t>
            </a:r>
            <a:r>
              <a:rPr lang="en-US" sz="1900" dirty="0"/>
              <a:t>Europe Webinar 2012, CGBD 2012, </a:t>
            </a:r>
            <a:r>
              <a:rPr lang="en-US" sz="1900" dirty="0" err="1"/>
              <a:t>CCNet</a:t>
            </a:r>
            <a:r>
              <a:rPr lang="en-US" sz="1900" dirty="0"/>
              <a:t> Global Rally 2013, </a:t>
            </a:r>
            <a:r>
              <a:rPr lang="en-US" sz="1900" dirty="0" err="1"/>
              <a:t>CCNet</a:t>
            </a:r>
            <a:r>
              <a:rPr lang="en-US" sz="1900" dirty="0"/>
              <a:t> Europe Rally 2013, ICCB/SCB 2013 - Marcia and Daniel, USAID 2013, WCS brown bags, </a:t>
            </a:r>
            <a:r>
              <a:rPr lang="en-US" sz="1900" dirty="0" err="1"/>
              <a:t>Dfid</a:t>
            </a:r>
            <a:r>
              <a:rPr lang="en-US" sz="1900" dirty="0"/>
              <a:t>, Imperial College symposium, North American </a:t>
            </a:r>
            <a:r>
              <a:rPr lang="en-US" sz="1900" dirty="0" err="1"/>
              <a:t>CCNet</a:t>
            </a:r>
            <a:r>
              <a:rPr lang="en-US" sz="1900" dirty="0"/>
              <a:t> Webinar</a:t>
            </a:r>
          </a:p>
          <a:p>
            <a:r>
              <a:rPr lang="en-US" dirty="0"/>
              <a:t>Application: </a:t>
            </a:r>
            <a:r>
              <a:rPr lang="en-US" sz="1900" dirty="0"/>
              <a:t>TNC New Mexico 2013, CONANP - Mexico 2013, USAID - Philippines, Nepal, Indonesia, Congo 2014; IICA, Uganda 2013, PCRM West Africa 2013, Sweden 2013, WCS-GIZ Colombia 2014, Disney Coral Reef Conservation 2013, NOAA Hawaiian Monk Seals 2013, ABCG Strategic Planning 2013-14, USFWS Refuges Region 8, Rare internal planning, </a:t>
            </a:r>
            <a:r>
              <a:rPr lang="en-US" sz="1900" dirty="0" err="1"/>
              <a:t>CCNet</a:t>
            </a:r>
            <a:r>
              <a:rPr lang="en-US" sz="1900" dirty="0"/>
              <a:t> new coach trainings, TNC - In the Gulf of California / Mexico's Northern Pacific, Bush Heritage work with indigenous communities</a:t>
            </a:r>
            <a:r>
              <a:rPr lang="en-US" sz="2400" dirty="0"/>
              <a:t>  </a:t>
            </a:r>
          </a:p>
          <a:p>
            <a:endParaRPr lang="es-AR" dirty="0" smtClean="0"/>
          </a:p>
          <a:p>
            <a:endParaRPr lang="es-AR"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0197" t="135" r="48005" b="-135"/>
          <a:stretch/>
        </p:blipFill>
        <p:spPr>
          <a:xfrm>
            <a:off x="-76200" y="1524000"/>
            <a:ext cx="977463" cy="5522976"/>
          </a:xfrm>
          <a:prstGeom prst="rect">
            <a:avLst/>
          </a:prstGeom>
        </p:spPr>
      </p:pic>
    </p:spTree>
    <p:extLst>
      <p:ext uri="{BB962C8B-B14F-4D97-AF65-F5344CB8AC3E}">
        <p14:creationId xmlns:p14="http://schemas.microsoft.com/office/powerpoint/2010/main" val="2154912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err="1" smtClean="0"/>
              <a:t>Reactions</a:t>
            </a:r>
            <a:endParaRPr lang="es-AR" dirty="0"/>
          </a:p>
        </p:txBody>
      </p:sp>
      <p:sp>
        <p:nvSpPr>
          <p:cNvPr id="4" name="Content Placeholder 3"/>
          <p:cNvSpPr>
            <a:spLocks noGrp="1"/>
          </p:cNvSpPr>
          <p:nvPr>
            <p:ph idx="1"/>
          </p:nvPr>
        </p:nvSpPr>
        <p:spPr/>
        <p:txBody>
          <a:bodyPr/>
          <a:lstStyle/>
          <a:p>
            <a:r>
              <a:rPr lang="es-AR" dirty="0" err="1" smtClean="0"/>
              <a:t>Generally</a:t>
            </a:r>
            <a:r>
              <a:rPr lang="es-AR" dirty="0" smtClean="0"/>
              <a:t>, </a:t>
            </a:r>
            <a:r>
              <a:rPr lang="es-AR" dirty="0" err="1" smtClean="0"/>
              <a:t>very</a:t>
            </a:r>
            <a:r>
              <a:rPr lang="es-AR" dirty="0" smtClean="0"/>
              <a:t> positive</a:t>
            </a:r>
          </a:p>
          <a:p>
            <a:r>
              <a:rPr lang="es-AR" dirty="0" err="1" smtClean="0"/>
              <a:t>Changed</a:t>
            </a:r>
            <a:r>
              <a:rPr lang="es-AR" dirty="0" smtClean="0"/>
              <a:t> </a:t>
            </a:r>
            <a:r>
              <a:rPr lang="es-AR" dirty="0" err="1" smtClean="0"/>
              <a:t>the</a:t>
            </a:r>
            <a:r>
              <a:rPr lang="es-AR" dirty="0" smtClean="0"/>
              <a:t> </a:t>
            </a:r>
            <a:r>
              <a:rPr lang="es-AR" dirty="0" err="1" smtClean="0"/>
              <a:t>way</a:t>
            </a:r>
            <a:r>
              <a:rPr lang="es-AR" dirty="0" smtClean="0"/>
              <a:t> OS </a:t>
            </a:r>
            <a:r>
              <a:rPr lang="es-AR" dirty="0" err="1" smtClean="0"/>
              <a:t>users</a:t>
            </a:r>
            <a:r>
              <a:rPr lang="es-AR" dirty="0" smtClean="0"/>
              <a:t> (and </a:t>
            </a:r>
            <a:r>
              <a:rPr lang="es-AR" dirty="0" err="1" smtClean="0"/>
              <a:t>much</a:t>
            </a:r>
            <a:r>
              <a:rPr lang="es-AR" dirty="0" smtClean="0"/>
              <a:t> of </a:t>
            </a:r>
            <a:r>
              <a:rPr lang="es-AR" dirty="0" err="1" smtClean="0"/>
              <a:t>conservation</a:t>
            </a:r>
            <a:r>
              <a:rPr lang="es-AR" dirty="0" smtClean="0"/>
              <a:t> </a:t>
            </a:r>
            <a:r>
              <a:rPr lang="es-AR" dirty="0" err="1" smtClean="0"/>
              <a:t>community</a:t>
            </a:r>
            <a:r>
              <a:rPr lang="es-AR" dirty="0" smtClean="0"/>
              <a:t>) are </a:t>
            </a:r>
            <a:r>
              <a:rPr lang="es-AR" dirty="0" err="1" smtClean="0"/>
              <a:t>thinking</a:t>
            </a:r>
            <a:r>
              <a:rPr lang="es-AR" dirty="0" smtClean="0"/>
              <a:t> </a:t>
            </a:r>
            <a:r>
              <a:rPr lang="es-AR" dirty="0" err="1" smtClean="0"/>
              <a:t>about</a:t>
            </a:r>
            <a:r>
              <a:rPr lang="es-AR" dirty="0" smtClean="0"/>
              <a:t> and </a:t>
            </a:r>
            <a:r>
              <a:rPr lang="es-AR" dirty="0" err="1" smtClean="0"/>
              <a:t>addressing</a:t>
            </a:r>
            <a:r>
              <a:rPr lang="es-AR" dirty="0" smtClean="0"/>
              <a:t> </a:t>
            </a:r>
            <a:r>
              <a:rPr lang="es-AR" dirty="0" err="1" smtClean="0"/>
              <a:t>nature</a:t>
            </a:r>
            <a:r>
              <a:rPr lang="es-AR" dirty="0" smtClean="0"/>
              <a:t>-human </a:t>
            </a:r>
            <a:r>
              <a:rPr lang="es-AR" dirty="0" err="1" smtClean="0"/>
              <a:t>linkages</a:t>
            </a:r>
            <a:endParaRPr lang="es-AR" dirty="0" smtClean="0"/>
          </a:p>
          <a:p>
            <a:r>
              <a:rPr lang="es-AR" dirty="0" err="1" smtClean="0"/>
              <a:t>Main</a:t>
            </a:r>
            <a:r>
              <a:rPr lang="es-AR" dirty="0" smtClean="0"/>
              <a:t> </a:t>
            </a:r>
            <a:r>
              <a:rPr lang="es-AR" dirty="0" err="1" smtClean="0"/>
              <a:t>criticism</a:t>
            </a:r>
            <a:r>
              <a:rPr lang="es-AR" dirty="0" smtClean="0"/>
              <a:t> – </a:t>
            </a:r>
            <a:r>
              <a:rPr lang="es-AR" dirty="0" err="1" smtClean="0"/>
              <a:t>not</a:t>
            </a:r>
            <a:r>
              <a:rPr lang="es-AR" dirty="0" smtClean="0"/>
              <a:t> </a:t>
            </a:r>
            <a:r>
              <a:rPr lang="es-AR" dirty="0" err="1" smtClean="0"/>
              <a:t>adequate</a:t>
            </a:r>
            <a:r>
              <a:rPr lang="es-AR" dirty="0" smtClean="0"/>
              <a:t> </a:t>
            </a:r>
            <a:r>
              <a:rPr lang="es-AR" dirty="0" err="1" smtClean="0"/>
              <a:t>for</a:t>
            </a:r>
            <a:r>
              <a:rPr lang="es-AR" dirty="0" smtClean="0"/>
              <a:t> use in </a:t>
            </a:r>
            <a:r>
              <a:rPr lang="es-AR" dirty="0" err="1" smtClean="0"/>
              <a:t>indigenous</a:t>
            </a:r>
            <a:r>
              <a:rPr lang="es-AR" dirty="0" smtClean="0"/>
              <a:t> cultures</a:t>
            </a:r>
          </a:p>
          <a:p>
            <a:endParaRPr lang="es-AR"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2413" t="19540" r="76553"/>
          <a:stretch/>
        </p:blipFill>
        <p:spPr>
          <a:xfrm>
            <a:off x="-1" y="1599670"/>
            <a:ext cx="1008993" cy="5517931"/>
          </a:xfrm>
          <a:prstGeom prst="rect">
            <a:avLst/>
          </a:prstGeom>
        </p:spPr>
      </p:pic>
    </p:spTree>
    <p:extLst>
      <p:ext uri="{BB962C8B-B14F-4D97-AF65-F5344CB8AC3E}">
        <p14:creationId xmlns:p14="http://schemas.microsoft.com/office/powerpoint/2010/main" val="1578927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Topics</a:t>
            </a:r>
            <a:endParaRPr lang="en-US" dirty="0"/>
          </a:p>
        </p:txBody>
      </p:sp>
      <p:sp>
        <p:nvSpPr>
          <p:cNvPr id="6" name="Content Placeholder 5"/>
          <p:cNvSpPr>
            <a:spLocks noGrp="1"/>
          </p:cNvSpPr>
          <p:nvPr>
            <p:ph idx="1"/>
          </p:nvPr>
        </p:nvSpPr>
        <p:spPr/>
        <p:txBody>
          <a:bodyPr>
            <a:normAutofit/>
          </a:bodyPr>
          <a:lstStyle/>
          <a:p>
            <a:r>
              <a:rPr lang="en-US" dirty="0" smtClean="0"/>
              <a:t>Overview of HWT concepts</a:t>
            </a:r>
          </a:p>
          <a:p>
            <a:r>
              <a:rPr lang="en-US" dirty="0" smtClean="0"/>
              <a:t>Testing of HWT in field</a:t>
            </a:r>
          </a:p>
          <a:p>
            <a:r>
              <a:rPr lang="en-US" dirty="0" smtClean="0"/>
              <a:t>Reactions to HWT framework</a:t>
            </a:r>
          </a:p>
          <a:p>
            <a:r>
              <a:rPr lang="en-US" b="1" dirty="0" smtClean="0"/>
              <a:t>Discussion Questions</a:t>
            </a:r>
          </a:p>
          <a:p>
            <a:endParaRPr lang="en-US" dirty="0" smtClean="0"/>
          </a:p>
          <a:p>
            <a:endParaRPr lang="en-US" dirty="0"/>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r="6123" b="-175"/>
          <a:stretch/>
        </p:blipFill>
        <p:spPr>
          <a:xfrm>
            <a:off x="1" y="1447800"/>
            <a:ext cx="968990" cy="5541264"/>
          </a:xfrm>
          <a:prstGeom prst="rect">
            <a:avLst/>
          </a:prstGeom>
        </p:spPr>
      </p:pic>
    </p:spTree>
    <p:extLst>
      <p:ext uri="{BB962C8B-B14F-4D97-AF65-F5344CB8AC3E}">
        <p14:creationId xmlns:p14="http://schemas.microsoft.com/office/powerpoint/2010/main" val="2469492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err="1" smtClean="0"/>
              <a:t>Discussion</a:t>
            </a:r>
            <a:r>
              <a:rPr lang="es-AR" dirty="0" smtClean="0"/>
              <a:t> </a:t>
            </a:r>
            <a:r>
              <a:rPr lang="es-AR" dirty="0" err="1" smtClean="0"/>
              <a:t>Questions</a:t>
            </a:r>
            <a:endParaRPr lang="es-AR" dirty="0"/>
          </a:p>
        </p:txBody>
      </p:sp>
      <p:sp>
        <p:nvSpPr>
          <p:cNvPr id="4" name="Content Placeholder 3"/>
          <p:cNvSpPr>
            <a:spLocks noGrp="1"/>
          </p:cNvSpPr>
          <p:nvPr>
            <p:ph idx="1"/>
          </p:nvPr>
        </p:nvSpPr>
        <p:spPr/>
        <p:txBody>
          <a:bodyPr>
            <a:normAutofit/>
          </a:bodyPr>
          <a:lstStyle/>
          <a:p>
            <a:endParaRPr lang="es-AR" dirty="0" smtClean="0"/>
          </a:p>
          <a:p>
            <a:endParaRPr lang="es-AR"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7385" t="6177" r="21543" b="15728"/>
          <a:stretch/>
        </p:blipFill>
        <p:spPr>
          <a:xfrm>
            <a:off x="0" y="1447800"/>
            <a:ext cx="969264" cy="5580993"/>
          </a:xfrm>
          <a:prstGeom prst="rect">
            <a:avLst/>
          </a:prstGeom>
        </p:spPr>
      </p:pic>
      <p:sp>
        <p:nvSpPr>
          <p:cNvPr id="6" name="Content Placeholder 5"/>
          <p:cNvSpPr txBox="1">
            <a:spLocks/>
          </p:cNvSpPr>
          <p:nvPr/>
        </p:nvSpPr>
        <p:spPr>
          <a:xfrm>
            <a:off x="1066800" y="1752600"/>
            <a:ext cx="7315200" cy="4572000"/>
          </a:xfrm>
          <a:prstGeom prst="rect">
            <a:avLst/>
          </a:prstGeom>
        </p:spPr>
        <p:txBody>
          <a:bodyPr vert="horz" lIns="121899" tIns="60949" rIns="121899" bIns="60949" rtlCol="0">
            <a:normAutofit fontScale="92500" lnSpcReduction="10000"/>
          </a:bodyPr>
          <a:lst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r>
              <a:rPr lang="en-US" dirty="0" smtClean="0"/>
              <a:t>Have you used HWT Guidance?  What has been your experience?  Reactions, suggestions…</a:t>
            </a:r>
          </a:p>
          <a:p>
            <a:r>
              <a:rPr lang="en-US" dirty="0" smtClean="0"/>
              <a:t>Have you used guidance to just show relationships or have you also established goals/indicators?</a:t>
            </a:r>
          </a:p>
          <a:p>
            <a:r>
              <a:rPr lang="en-US" dirty="0" smtClean="0"/>
              <a:t>How can we help teams identify relevant indicators for connections between conservation &amp; human wellbeing?</a:t>
            </a:r>
          </a:p>
          <a:p>
            <a:r>
              <a:rPr lang="en-US" dirty="0" smtClean="0"/>
              <a:t>Methodologies for easily/ affordably measuring human wellbeing</a:t>
            </a:r>
          </a:p>
          <a:p>
            <a:endParaRPr lang="en-US" dirty="0"/>
          </a:p>
        </p:txBody>
      </p:sp>
    </p:spTree>
    <p:extLst>
      <p:ext uri="{BB962C8B-B14F-4D97-AF65-F5344CB8AC3E}">
        <p14:creationId xmlns:p14="http://schemas.microsoft.com/office/powerpoint/2010/main" val="1511201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Topics</a:t>
            </a:r>
            <a:endParaRPr lang="en-US" dirty="0"/>
          </a:p>
        </p:txBody>
      </p:sp>
      <p:sp>
        <p:nvSpPr>
          <p:cNvPr id="6" name="Content Placeholder 5"/>
          <p:cNvSpPr>
            <a:spLocks noGrp="1"/>
          </p:cNvSpPr>
          <p:nvPr>
            <p:ph idx="1"/>
          </p:nvPr>
        </p:nvSpPr>
        <p:spPr/>
        <p:txBody>
          <a:bodyPr>
            <a:normAutofit/>
          </a:bodyPr>
          <a:lstStyle/>
          <a:p>
            <a:r>
              <a:rPr lang="en-US" dirty="0" smtClean="0"/>
              <a:t>Overview of HWT concepts</a:t>
            </a:r>
          </a:p>
          <a:p>
            <a:r>
              <a:rPr lang="en-US" dirty="0" smtClean="0"/>
              <a:t>Testing of HWT in field</a:t>
            </a:r>
          </a:p>
          <a:p>
            <a:r>
              <a:rPr lang="en-US" dirty="0" smtClean="0"/>
              <a:t>Reactions to HWT framework</a:t>
            </a:r>
          </a:p>
          <a:p>
            <a:r>
              <a:rPr lang="en-US" dirty="0" smtClean="0"/>
              <a:t>Discussion Questions</a:t>
            </a:r>
          </a:p>
          <a:p>
            <a:endParaRPr lang="en-US" dirty="0" smtClean="0"/>
          </a:p>
          <a:p>
            <a:endParaRPr lang="en-US" dirty="0"/>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r="6123" b="-175"/>
          <a:stretch/>
        </p:blipFill>
        <p:spPr>
          <a:xfrm>
            <a:off x="1" y="1447800"/>
            <a:ext cx="968990" cy="5541264"/>
          </a:xfrm>
          <a:prstGeom prst="rect">
            <a:avLst/>
          </a:prstGeom>
        </p:spPr>
      </p:pic>
    </p:spTree>
    <p:extLst>
      <p:ext uri="{BB962C8B-B14F-4D97-AF65-F5344CB8AC3E}">
        <p14:creationId xmlns:p14="http://schemas.microsoft.com/office/powerpoint/2010/main" val="2041341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9"/>
          <p:cNvSpPr>
            <a:spLocks noChangeArrowheads="1"/>
          </p:cNvSpPr>
          <p:nvPr/>
        </p:nvSpPr>
        <p:spPr bwMode="auto">
          <a:xfrm>
            <a:off x="5486400" y="1219200"/>
            <a:ext cx="1944688"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eaLnBrk="0" hangingPunct="0">
              <a:spcBef>
                <a:spcPct val="20000"/>
              </a:spcBef>
              <a:buSzPct val="130000"/>
              <a:buFont typeface="Arial" charset="0"/>
              <a:buChar char="•"/>
              <a:defRPr sz="3200">
                <a:solidFill>
                  <a:schemeClr val="tx1"/>
                </a:solidFill>
                <a:latin typeface="Arial" charset="0"/>
                <a:ea typeface="MS PGothic" pitchFamily="34" charset="-128"/>
              </a:defRPr>
            </a:lvl1pPr>
            <a:lvl2pPr marL="742950" indent="-285750" algn="l" eaLnBrk="0" hangingPunct="0">
              <a:spcBef>
                <a:spcPct val="20000"/>
              </a:spcBef>
              <a:buFont typeface="Times New Roman" pitchFamily="18" charset="0"/>
              <a:buChar char="–"/>
              <a:defRPr sz="2800">
                <a:solidFill>
                  <a:schemeClr val="tx1"/>
                </a:solidFill>
                <a:latin typeface="Arial" charset="0"/>
                <a:ea typeface="MS PGothic" pitchFamily="34" charset="-128"/>
              </a:defRPr>
            </a:lvl2pPr>
            <a:lvl3pPr marL="1143000" indent="-228600" algn="l" eaLnBrk="0" hangingPunct="0">
              <a:spcBef>
                <a:spcPct val="20000"/>
              </a:spcBef>
              <a:buFont typeface="Wingdings" pitchFamily="2" charset="2"/>
              <a:buChar char="§"/>
              <a:defRPr sz="2400" b="1">
                <a:solidFill>
                  <a:schemeClr val="tx1"/>
                </a:solidFill>
                <a:latin typeface="Arial" charset="0"/>
                <a:ea typeface="MS PGothic" pitchFamily="34" charset="-128"/>
              </a:defRPr>
            </a:lvl3pPr>
            <a:lvl4pPr marL="1600200" indent="-228600" algn="l" eaLnBrk="0" hangingPunct="0">
              <a:spcBef>
                <a:spcPct val="20000"/>
              </a:spcBef>
              <a:buChar char="–"/>
              <a:defRPr sz="2000" b="1">
                <a:solidFill>
                  <a:schemeClr val="tx1"/>
                </a:solidFill>
                <a:latin typeface="Arial" charset="0"/>
                <a:ea typeface="MS PGothic" pitchFamily="34" charset="-128"/>
              </a:defRPr>
            </a:lvl4pPr>
            <a:lvl5pPr marL="2057400" indent="-228600" algn="l" eaLnBrk="0" hangingPunct="0">
              <a:spcBef>
                <a:spcPct val="20000"/>
              </a:spcBef>
              <a:buChar char="»"/>
              <a:defRPr sz="2000" b="1">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b="1">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b="1">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b="1">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b="1">
                <a:solidFill>
                  <a:schemeClr val="tx1"/>
                </a:solidFill>
                <a:latin typeface="Arial" charset="0"/>
                <a:ea typeface="MS PGothic" pitchFamily="34" charset="-128"/>
              </a:defRPr>
            </a:lvl9pPr>
          </a:lstStyle>
          <a:p>
            <a:pPr algn="r" eaLnBrk="1" hangingPunct="1">
              <a:spcBef>
                <a:spcPct val="0"/>
              </a:spcBef>
              <a:buSzTx/>
              <a:buFontTx/>
              <a:buNone/>
            </a:pPr>
            <a:endParaRPr lang="nl-NL" altLang="en-US" sz="4400">
              <a:latin typeface="Tahoma" pitchFamily="34" charset="0"/>
            </a:endParaRPr>
          </a:p>
        </p:txBody>
      </p:sp>
      <p:sp>
        <p:nvSpPr>
          <p:cNvPr id="6" name="Title 4"/>
          <p:cNvSpPr>
            <a:spLocks noGrp="1"/>
          </p:cNvSpPr>
          <p:nvPr>
            <p:ph type="title"/>
          </p:nvPr>
        </p:nvSpPr>
        <p:spPr/>
        <p:txBody>
          <a:bodyPr/>
          <a:lstStyle/>
          <a:p>
            <a:r>
              <a:rPr lang="en-US" dirty="0"/>
              <a:t>How Can Conservation Contribute </a:t>
            </a:r>
            <a:br>
              <a:rPr lang="en-US" dirty="0"/>
            </a:br>
            <a:r>
              <a:rPr lang="en-US" dirty="0"/>
              <a:t>to Human Wellbeing?</a:t>
            </a:r>
          </a:p>
        </p:txBody>
      </p:sp>
      <p:sp>
        <p:nvSpPr>
          <p:cNvPr id="4" name="Content Placeholder 3"/>
          <p:cNvSpPr>
            <a:spLocks noGrp="1"/>
          </p:cNvSpPr>
          <p:nvPr>
            <p:ph idx="1"/>
          </p:nvPr>
        </p:nvSpPr>
        <p:spPr/>
        <p:txBody>
          <a:bodyPr/>
          <a:lstStyle/>
          <a:p>
            <a:pPr marL="0" indent="0">
              <a:buNone/>
              <a:defRPr/>
            </a:pPr>
            <a:r>
              <a:rPr lang="en-US" dirty="0"/>
              <a:t>2 Primary Avenues:</a:t>
            </a:r>
          </a:p>
          <a:p>
            <a:pPr>
              <a:defRPr/>
            </a:pPr>
            <a:r>
              <a:rPr lang="en-US" b="1" dirty="0"/>
              <a:t>Via ecosystem services </a:t>
            </a:r>
            <a:r>
              <a:rPr lang="en-US" dirty="0"/>
              <a:t>provided by conservation targets </a:t>
            </a:r>
            <a:br>
              <a:rPr lang="en-US" dirty="0"/>
            </a:br>
            <a:r>
              <a:rPr lang="en-US" dirty="0"/>
              <a:t>(these are called “human wellbeing targets”)</a:t>
            </a:r>
          </a:p>
          <a:p>
            <a:pPr>
              <a:defRPr/>
            </a:pPr>
            <a:r>
              <a:rPr lang="en-US" b="1" dirty="0"/>
              <a:t>Directly</a:t>
            </a:r>
            <a:r>
              <a:rPr lang="en-US" dirty="0"/>
              <a:t> as part of a conservation strategy (these are called “socially beneficial results</a:t>
            </a:r>
            <a:r>
              <a:rPr lang="en-US" dirty="0" smtClean="0"/>
              <a:t>”)</a:t>
            </a:r>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73575" r="15044"/>
          <a:stretch/>
        </p:blipFill>
        <p:spPr>
          <a:xfrm>
            <a:off x="0" y="1524000"/>
            <a:ext cx="945931" cy="5541264"/>
          </a:xfrm>
          <a:prstGeom prst="rect">
            <a:avLst/>
          </a:prstGeom>
        </p:spPr>
      </p:pic>
    </p:spTree>
    <p:extLst>
      <p:ext uri="{BB962C8B-B14F-4D97-AF65-F5344CB8AC3E}">
        <p14:creationId xmlns:p14="http://schemas.microsoft.com/office/powerpoint/2010/main" val="2313150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3124200"/>
            <a:ext cx="6012466"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938898" y="1447800"/>
            <a:ext cx="8205102" cy="4525963"/>
          </a:xfrm>
        </p:spPr>
        <p:txBody>
          <a:bodyPr>
            <a:normAutofit/>
          </a:bodyPr>
          <a:lstStyle/>
          <a:p>
            <a:pPr marL="0" indent="0">
              <a:buNone/>
            </a:pPr>
            <a:r>
              <a:rPr lang="en-US" dirty="0" smtClean="0"/>
              <a:t>Human wellbeing is achieved via ecosystem services provided by functioning conservation targets  </a:t>
            </a:r>
            <a:endParaRPr lang="en-US" dirty="0"/>
          </a:p>
        </p:txBody>
      </p:sp>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8750" y="4824412"/>
            <a:ext cx="6000750"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2"/>
          <p:cNvSpPr>
            <a:spLocks noChangeArrowheads="1"/>
          </p:cNvSpPr>
          <p:nvPr/>
        </p:nvSpPr>
        <p:spPr bwMode="auto">
          <a:xfrm>
            <a:off x="3124200" y="2590800"/>
            <a:ext cx="2895600" cy="715089"/>
          </a:xfrm>
          <a:prstGeom prst="wedgeRoundRectCallout">
            <a:avLst>
              <a:gd name="adj1" fmla="val -23352"/>
              <a:gd name="adj2" fmla="val 109496"/>
              <a:gd name="adj3" fmla="val 16667"/>
            </a:avLst>
          </a:prstGeom>
          <a:solidFill>
            <a:srgbClr val="FFFF99"/>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lvl="0" fontAlgn="base">
              <a:spcBef>
                <a:spcPct val="0"/>
              </a:spcBef>
              <a:spcAft>
                <a:spcPct val="0"/>
              </a:spcAft>
            </a:pPr>
            <a:r>
              <a:rPr lang="en-US" sz="1200" dirty="0" smtClean="0">
                <a:latin typeface="Arial" pitchFamily="34" charset="0"/>
                <a:ea typeface="Times New Roman" pitchFamily="18" charset="0"/>
                <a:cs typeface="Arial" pitchFamily="34" charset="0"/>
              </a:rPr>
              <a:t>Services </a:t>
            </a:r>
            <a:r>
              <a:rPr lang="en-US" sz="1200" dirty="0">
                <a:latin typeface="Arial" pitchFamily="34" charset="0"/>
                <a:ea typeface="Times New Roman" pitchFamily="18" charset="0"/>
                <a:cs typeface="Arial" pitchFamily="34" charset="0"/>
              </a:rPr>
              <a:t>that intact, functioning ecosystems, species, and habitats provide and that can benefit people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itle 3"/>
          <p:cNvSpPr>
            <a:spLocks noGrp="1"/>
          </p:cNvSpPr>
          <p:nvPr>
            <p:ph type="title"/>
          </p:nvPr>
        </p:nvSpPr>
        <p:spPr/>
        <p:txBody>
          <a:bodyPr vert="horz" lIns="121899" tIns="60949" rIns="121899" bIns="60949" rtlCol="0" anchor="b">
            <a:normAutofit/>
          </a:bodyPr>
          <a:lstStyle/>
          <a:p>
            <a:r>
              <a:rPr lang="en-US" dirty="0"/>
              <a:t>Via ecosystem services</a:t>
            </a:r>
          </a:p>
        </p:txBody>
      </p:sp>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r="88522"/>
          <a:stretch/>
        </p:blipFill>
        <p:spPr>
          <a:xfrm>
            <a:off x="0" y="1447800"/>
            <a:ext cx="938898" cy="5577840"/>
          </a:xfrm>
          <a:prstGeom prst="rect">
            <a:avLst/>
          </a:prstGeom>
        </p:spPr>
      </p:pic>
    </p:spTree>
    <p:custDataLst>
      <p:tags r:id="rId1"/>
    </p:custDataLst>
    <p:extLst>
      <p:ext uri="{BB962C8B-B14F-4D97-AF65-F5344CB8AC3E}">
        <p14:creationId xmlns:p14="http://schemas.microsoft.com/office/powerpoint/2010/main" val="2872518691"/>
      </p:ext>
    </p:extLst>
  </p:cSld>
  <p:clrMapOvr>
    <a:masterClrMapping/>
  </p:clrMapOvr>
  <mc:AlternateContent xmlns:mc="http://schemas.openxmlformats.org/markup-compatibility/2006" xmlns:p14="http://schemas.microsoft.com/office/powerpoint/2010/main">
    <mc:Choice Requires="p14">
      <p:transition spd="slow" p14:dur="2000" advTm="40849"/>
    </mc:Choice>
    <mc:Fallback xmlns="">
      <p:transition spd="slow" advTm="408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27746"/>
            <a:ext cx="9144000" cy="3202507"/>
          </a:xfrm>
          <a:prstGeom prst="rect">
            <a:avLst/>
          </a:prstGeom>
        </p:spPr>
      </p:pic>
      <p:sp>
        <p:nvSpPr>
          <p:cNvPr id="4" name="Slide Number Placeholder 3"/>
          <p:cNvSpPr>
            <a:spLocks noGrp="1"/>
          </p:cNvSpPr>
          <p:nvPr>
            <p:ph type="sldNum" sz="quarter" idx="12"/>
          </p:nvPr>
        </p:nvSpPr>
        <p:spPr/>
        <p:txBody>
          <a:bodyPr/>
          <a:lstStyle/>
          <a:p>
            <a:fld id="{A00FD89A-D6DD-4AB1-9490-210616DB2241}" type="slidenum">
              <a:rPr lang="en-US" smtClean="0"/>
              <a:pPr/>
              <a:t>5</a:t>
            </a:fld>
            <a:endParaRPr lang="en-US" dirty="0"/>
          </a:p>
        </p:txBody>
      </p:sp>
      <p:sp>
        <p:nvSpPr>
          <p:cNvPr id="6"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10"/>
          <p:cNvSpPr>
            <a:spLocks noChangeArrowheads="1"/>
          </p:cNvSpPr>
          <p:nvPr/>
        </p:nvSpPr>
        <p:spPr bwMode="auto">
          <a:xfrm>
            <a:off x="0" y="1238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13"/>
          <p:cNvSpPr>
            <a:spLocks noChangeArrowheads="1"/>
          </p:cNvSpPr>
          <p:nvPr/>
        </p:nvSpPr>
        <p:spPr bwMode="auto">
          <a:xfrm>
            <a:off x="0" y="1303035"/>
            <a:ext cx="184731"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alibri" panose="020F0502020204030204" pitchFamily="34" charset="0"/>
                <a:cs typeface="Arial" pitchFamily="34" charset="0"/>
              </a:rPr>
              <a:t/>
            </a:r>
            <a:br>
              <a:rPr kumimoji="0" lang="en-US" sz="900" b="0" i="0" u="none" strike="noStrike" cap="none" normalizeH="0" baseline="0" dirty="0" smtClean="0">
                <a:ln>
                  <a:noFill/>
                </a:ln>
                <a:solidFill>
                  <a:schemeClr val="tx1"/>
                </a:solidFill>
                <a:effectLst/>
                <a:latin typeface="Calibri" panose="020F0502020204030204" pitchFamily="34" charset="0"/>
                <a:cs typeface="Arial" pitchFamily="34" charset="0"/>
              </a:rPr>
            </a:br>
            <a:endParaRPr kumimoji="0" lang="en-US" sz="1800" b="0" i="0" u="none" strike="noStrike" cap="none" normalizeH="0" baseline="0" dirty="0" smtClean="0">
              <a:ln>
                <a:noFill/>
              </a:ln>
              <a:solidFill>
                <a:schemeClr val="tx1"/>
              </a:solidFill>
              <a:effectLst/>
              <a:latin typeface="Calibri" panose="020F050202020403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cs typeface="Arial" pitchFamily="34" charset="0"/>
            </a:endParaRPr>
          </a:p>
        </p:txBody>
      </p:sp>
      <p:sp>
        <p:nvSpPr>
          <p:cNvPr id="13" name="Rectangle 14"/>
          <p:cNvSpPr>
            <a:spLocks noChangeArrowheads="1"/>
          </p:cNvSpPr>
          <p:nvPr/>
        </p:nvSpPr>
        <p:spPr bwMode="auto">
          <a:xfrm>
            <a:off x="0" y="146461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Calibri" panose="020F0502020204030204" pitchFamily="34" charset="0"/>
            </a:endParaRPr>
          </a:p>
        </p:txBody>
      </p:sp>
      <p:sp>
        <p:nvSpPr>
          <p:cNvPr id="14" name="Rectangle 15"/>
          <p:cNvSpPr>
            <a:spLocks noChangeArrowheads="1"/>
          </p:cNvSpPr>
          <p:nvPr/>
        </p:nvSpPr>
        <p:spPr bwMode="auto">
          <a:xfrm>
            <a:off x="0" y="24918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cs typeface="Arial" pitchFamily="34" charset="0"/>
            </a:endParaRPr>
          </a:p>
        </p:txBody>
      </p:sp>
      <p:sp>
        <p:nvSpPr>
          <p:cNvPr id="15"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7" name="Rectangle 25"/>
          <p:cNvSpPr>
            <a:spLocks noChangeArrowheads="1"/>
          </p:cNvSpPr>
          <p:nvPr/>
        </p:nvSpPr>
        <p:spPr bwMode="auto">
          <a:xfrm>
            <a:off x="0" y="1304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27"/>
          <p:cNvSpPr>
            <a:spLocks noChangeArrowheads="1"/>
          </p:cNvSpPr>
          <p:nvPr/>
        </p:nvSpPr>
        <p:spPr bwMode="auto">
          <a:xfrm>
            <a:off x="0" y="1304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cs typeface="Arial" pitchFamily="34" charset="0"/>
              </a:rPr>
              <a:t/>
            </a:r>
            <a:br>
              <a:rPr kumimoji="0" lang="en-US" sz="9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29"/>
          <p:cNvSpPr>
            <a:spLocks noChangeArrowheads="1"/>
          </p:cNvSpPr>
          <p:nvPr/>
        </p:nvSpPr>
        <p:spPr bwMode="auto">
          <a:xfrm>
            <a:off x="0" y="1304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1" name="Rectangle 30"/>
          <p:cNvSpPr>
            <a:spLocks noChangeArrowheads="1"/>
          </p:cNvSpPr>
          <p:nvPr/>
        </p:nvSpPr>
        <p:spPr bwMode="auto">
          <a:xfrm>
            <a:off x="0" y="23204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cs typeface="Arial" pitchFamily="34" charset="0"/>
            </a:endParaRPr>
          </a:p>
        </p:txBody>
      </p:sp>
      <p:sp>
        <p:nvSpPr>
          <p:cNvPr id="3"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6"/>
          <p:cNvSpPr>
            <a:spLocks noChangeArrowheads="1"/>
          </p:cNvSpPr>
          <p:nvPr/>
        </p:nvSpPr>
        <p:spPr bwMode="auto">
          <a:xfrm>
            <a:off x="0" y="1447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8"/>
          <p:cNvSpPr>
            <a:spLocks noChangeArrowheads="1"/>
          </p:cNvSpPr>
          <p:nvPr/>
        </p:nvSpPr>
        <p:spPr bwMode="auto">
          <a:xfrm>
            <a:off x="0" y="1447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cs typeface="Arial" pitchFamily="34" charset="0"/>
              </a:rPr>
              <a:t/>
            </a:r>
            <a:br>
              <a:rPr kumimoji="0" lang="en-US" sz="9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10"/>
          <p:cNvSpPr>
            <a:spLocks noChangeArrowheads="1"/>
          </p:cNvSpPr>
          <p:nvPr/>
        </p:nvSpPr>
        <p:spPr bwMode="auto">
          <a:xfrm>
            <a:off x="0" y="1447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5" name="Rectangle 11"/>
          <p:cNvSpPr>
            <a:spLocks noChangeArrowheads="1"/>
          </p:cNvSpPr>
          <p:nvPr/>
        </p:nvSpPr>
        <p:spPr bwMode="auto">
          <a:xfrm>
            <a:off x="0" y="23394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cs typeface="Arial" pitchFamily="34" charset="0"/>
            </a:endParaRPr>
          </a:p>
        </p:txBody>
      </p:sp>
      <p:sp>
        <p:nvSpPr>
          <p:cNvPr id="33" name="Rectangle 4"/>
          <p:cNvSpPr>
            <a:spLocks noChangeArrowheads="1"/>
          </p:cNvSpPr>
          <p:nvPr/>
        </p:nvSpPr>
        <p:spPr bwMode="auto">
          <a:xfrm>
            <a:off x="2124075" y="2357353"/>
            <a:ext cx="1304925" cy="775115"/>
          </a:xfrm>
          <a:prstGeom prst="rect">
            <a:avLst/>
          </a:prstGeom>
          <a:solidFill>
            <a:srgbClr val="96F0FF"/>
          </a:solidFill>
          <a:ln w="9525">
            <a:solidFill>
              <a:schemeClr val="tx1"/>
            </a:solidFill>
            <a:miter lim="800000"/>
            <a:headEnd/>
            <a:tailEnd/>
          </a:ln>
        </p:spPr>
        <p:txBody>
          <a:bodyPr anchor="ctr"/>
          <a:lstStyle/>
          <a:p>
            <a:pPr algn="ctr"/>
            <a:r>
              <a:rPr lang="en-US" sz="1400" dirty="0" smtClean="0">
                <a:latin typeface="Calibri" panose="020F0502020204030204" pitchFamily="34" charset="0"/>
              </a:rPr>
              <a:t>Regulations adequately enforced</a:t>
            </a:r>
            <a:endParaRPr lang="en-US" sz="1400" dirty="0">
              <a:latin typeface="Calibri" panose="020F0502020204030204" pitchFamily="34" charset="0"/>
            </a:endParaRPr>
          </a:p>
        </p:txBody>
      </p:sp>
      <p:sp>
        <p:nvSpPr>
          <p:cNvPr id="34" name="AutoShape 6"/>
          <p:cNvSpPr>
            <a:spLocks noChangeArrowheads="1"/>
          </p:cNvSpPr>
          <p:nvPr/>
        </p:nvSpPr>
        <p:spPr bwMode="auto">
          <a:xfrm>
            <a:off x="28575" y="2220582"/>
            <a:ext cx="2105025" cy="911886"/>
          </a:xfrm>
          <a:prstGeom prst="hexagon">
            <a:avLst>
              <a:gd name="adj" fmla="val 37500"/>
              <a:gd name="vf" fmla="val 115470"/>
            </a:avLst>
          </a:prstGeom>
          <a:solidFill>
            <a:srgbClr val="FFFF00"/>
          </a:solidFill>
          <a:ln w="9525">
            <a:solidFill>
              <a:schemeClr val="tx1"/>
            </a:solidFill>
            <a:miter lim="800000"/>
            <a:headEnd/>
            <a:tailEnd/>
          </a:ln>
        </p:spPr>
        <p:txBody>
          <a:bodyPr anchor="ctr"/>
          <a:lstStyle/>
          <a:p>
            <a:pPr algn="ctr"/>
            <a:r>
              <a:rPr lang="en-US" sz="1400" dirty="0" smtClean="0">
                <a:latin typeface="Calibri" panose="020F0502020204030204" pitchFamily="34" charset="0"/>
              </a:rPr>
              <a:t>Enforcement of sustainable fishing regulations</a:t>
            </a:r>
            <a:endParaRPr lang="en-US" sz="1400" dirty="0">
              <a:latin typeface="Calibri" panose="020F0502020204030204" pitchFamily="34" charset="0"/>
            </a:endParaRPr>
          </a:p>
        </p:txBody>
      </p:sp>
      <p:sp>
        <p:nvSpPr>
          <p:cNvPr id="59" name="Oval 58"/>
          <p:cNvSpPr/>
          <p:nvPr/>
        </p:nvSpPr>
        <p:spPr>
          <a:xfrm>
            <a:off x="7749020" y="2266236"/>
            <a:ext cx="1385455" cy="707138"/>
          </a:xfrm>
          <a:prstGeom prst="ellipse">
            <a:avLst/>
          </a:prstGeom>
          <a:solidFill>
            <a:schemeClr val="bg2">
              <a:lumMod val="75000"/>
            </a:schemeClr>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alibri" panose="020F0502020204030204" pitchFamily="34" charset="0"/>
              </a:rPr>
              <a:t>Fisheries livelihoods</a:t>
            </a:r>
            <a:endParaRPr lang="en-US" sz="1400" dirty="0">
              <a:solidFill>
                <a:schemeClr val="tx1"/>
              </a:solidFill>
              <a:latin typeface="Calibri" panose="020F0502020204030204" pitchFamily="34" charset="0"/>
            </a:endParaRPr>
          </a:p>
        </p:txBody>
      </p:sp>
      <p:sp>
        <p:nvSpPr>
          <p:cNvPr id="41" name="Rectangle 40"/>
          <p:cNvSpPr>
            <a:spLocks noChangeArrowheads="1"/>
          </p:cNvSpPr>
          <p:nvPr/>
        </p:nvSpPr>
        <p:spPr bwMode="auto">
          <a:xfrm>
            <a:off x="3685685" y="2311579"/>
            <a:ext cx="1114916" cy="866662"/>
          </a:xfrm>
          <a:prstGeom prst="rect">
            <a:avLst/>
          </a:prstGeom>
          <a:solidFill>
            <a:srgbClr val="DE64FF"/>
          </a:solidFill>
          <a:ln w="9525">
            <a:solidFill>
              <a:schemeClr val="tx1"/>
            </a:solidFill>
            <a:miter lim="800000"/>
            <a:headEnd/>
            <a:tailEnd/>
          </a:ln>
        </p:spPr>
        <p:txBody>
          <a:bodyPr anchor="ctr"/>
          <a:lstStyle/>
          <a:p>
            <a:pPr algn="ctr"/>
            <a:r>
              <a:rPr lang="en-US" sz="1400" dirty="0" smtClean="0">
                <a:latin typeface="Calibri" panose="020F0502020204030204" pitchFamily="34" charset="0"/>
              </a:rPr>
              <a:t>Illegal fishing decreases</a:t>
            </a:r>
            <a:endParaRPr lang="en-US" sz="1400" dirty="0">
              <a:latin typeface="Calibri" panose="020F0502020204030204" pitchFamily="34" charset="0"/>
            </a:endParaRPr>
          </a:p>
        </p:txBody>
      </p:sp>
      <p:sp>
        <p:nvSpPr>
          <p:cNvPr id="45" name="Oval 44"/>
          <p:cNvSpPr/>
          <p:nvPr/>
        </p:nvSpPr>
        <p:spPr>
          <a:xfrm>
            <a:off x="4729587" y="2340041"/>
            <a:ext cx="1497000" cy="707959"/>
          </a:xfrm>
          <a:prstGeom prst="ellipse">
            <a:avLst/>
          </a:prstGeom>
          <a:solidFill>
            <a:srgbClr val="99FF66"/>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alibri" panose="020F0502020204030204" pitchFamily="34" charset="0"/>
              </a:rPr>
              <a:t>Pelagic fish status improved</a:t>
            </a:r>
            <a:endParaRPr lang="en-US" sz="1400" dirty="0">
              <a:solidFill>
                <a:schemeClr val="tx1"/>
              </a:solidFill>
              <a:latin typeface="Calibri" panose="020F0502020204030204" pitchFamily="34" charset="0"/>
            </a:endParaRPr>
          </a:p>
        </p:txBody>
      </p:sp>
      <p:sp>
        <p:nvSpPr>
          <p:cNvPr id="50" name="Rectangle 4"/>
          <p:cNvSpPr>
            <a:spLocks noChangeArrowheads="1"/>
          </p:cNvSpPr>
          <p:nvPr/>
        </p:nvSpPr>
        <p:spPr bwMode="auto">
          <a:xfrm>
            <a:off x="6162500" y="2348580"/>
            <a:ext cx="1586519" cy="690880"/>
          </a:xfrm>
          <a:prstGeom prst="rect">
            <a:avLst/>
          </a:prstGeom>
          <a:solidFill>
            <a:srgbClr val="96F0FF"/>
          </a:solidFill>
          <a:ln w="9525">
            <a:solidFill>
              <a:schemeClr val="tx1"/>
            </a:solidFill>
            <a:miter lim="800000"/>
            <a:headEnd/>
            <a:tailEnd/>
          </a:ln>
        </p:spPr>
        <p:txBody>
          <a:bodyPr anchor="ctr"/>
          <a:lstStyle/>
          <a:p>
            <a:pPr algn="ctr"/>
            <a:r>
              <a:rPr lang="en-US" sz="1400" dirty="0" smtClean="0">
                <a:latin typeface="Calibri" panose="020F0502020204030204" pitchFamily="34" charset="0"/>
              </a:rPr>
              <a:t>Adequate stocks of commercial fish over long term</a:t>
            </a:r>
            <a:endParaRPr lang="en-US" sz="1400" dirty="0">
              <a:latin typeface="Calibri" panose="020F0502020204030204" pitchFamily="34" charset="0"/>
            </a:endParaRPr>
          </a:p>
        </p:txBody>
      </p:sp>
      <p:sp>
        <p:nvSpPr>
          <p:cNvPr id="51" name="Rectangle 4"/>
          <p:cNvSpPr>
            <a:spLocks noChangeArrowheads="1"/>
          </p:cNvSpPr>
          <p:nvPr/>
        </p:nvSpPr>
        <p:spPr bwMode="auto">
          <a:xfrm>
            <a:off x="3662118" y="3505200"/>
            <a:ext cx="1162050" cy="775115"/>
          </a:xfrm>
          <a:prstGeom prst="rect">
            <a:avLst/>
          </a:prstGeom>
          <a:solidFill>
            <a:srgbClr val="96F0FF"/>
          </a:solidFill>
          <a:ln w="9525">
            <a:solidFill>
              <a:schemeClr val="tx1"/>
            </a:solidFill>
            <a:miter lim="800000"/>
            <a:headEnd/>
            <a:tailEnd/>
          </a:ln>
        </p:spPr>
        <p:txBody>
          <a:bodyPr anchor="ctr"/>
          <a:lstStyle/>
          <a:p>
            <a:pPr algn="ctr"/>
            <a:r>
              <a:rPr lang="en-US" sz="1400" dirty="0" smtClean="0">
                <a:latin typeface="Calibri" panose="020F0502020204030204" pitchFamily="34" charset="0"/>
              </a:rPr>
              <a:t>Fewer fish harvested per year</a:t>
            </a:r>
            <a:endParaRPr lang="en-US" sz="1400" dirty="0">
              <a:latin typeface="Calibri" panose="020F0502020204030204" pitchFamily="34" charset="0"/>
            </a:endParaRPr>
          </a:p>
        </p:txBody>
      </p:sp>
      <p:sp>
        <p:nvSpPr>
          <p:cNvPr id="52" name="Rectangle 4"/>
          <p:cNvSpPr>
            <a:spLocks noChangeArrowheads="1"/>
          </p:cNvSpPr>
          <p:nvPr/>
        </p:nvSpPr>
        <p:spPr bwMode="auto">
          <a:xfrm>
            <a:off x="5090795" y="3431331"/>
            <a:ext cx="1615237" cy="775115"/>
          </a:xfrm>
          <a:prstGeom prst="rect">
            <a:avLst/>
          </a:prstGeom>
          <a:solidFill>
            <a:srgbClr val="96F0FF"/>
          </a:solidFill>
          <a:ln w="9525">
            <a:solidFill>
              <a:schemeClr val="tx1"/>
            </a:solidFill>
            <a:miter lim="800000"/>
            <a:headEnd/>
            <a:tailEnd/>
          </a:ln>
        </p:spPr>
        <p:txBody>
          <a:bodyPr anchor="ctr"/>
          <a:lstStyle/>
          <a:p>
            <a:pPr algn="ctr"/>
            <a:r>
              <a:rPr lang="en-US" sz="1400" dirty="0" smtClean="0">
                <a:latin typeface="Calibri" panose="020F0502020204030204" pitchFamily="34" charset="0"/>
              </a:rPr>
              <a:t>Decreased income for fisheries over short term</a:t>
            </a:r>
            <a:endParaRPr lang="en-US" sz="1400" dirty="0">
              <a:latin typeface="Calibri" panose="020F0502020204030204" pitchFamily="34" charset="0"/>
            </a:endParaRPr>
          </a:p>
        </p:txBody>
      </p:sp>
      <p:sp>
        <p:nvSpPr>
          <p:cNvPr id="53" name="Rectangle 4"/>
          <p:cNvSpPr>
            <a:spLocks noChangeArrowheads="1"/>
          </p:cNvSpPr>
          <p:nvPr/>
        </p:nvSpPr>
        <p:spPr bwMode="auto">
          <a:xfrm>
            <a:off x="5014163" y="4406485"/>
            <a:ext cx="1615237" cy="775115"/>
          </a:xfrm>
          <a:prstGeom prst="rect">
            <a:avLst/>
          </a:prstGeom>
          <a:solidFill>
            <a:srgbClr val="96F0FF"/>
          </a:solidFill>
          <a:ln w="9525">
            <a:solidFill>
              <a:schemeClr val="tx1"/>
            </a:solidFill>
            <a:miter lim="800000"/>
            <a:headEnd/>
            <a:tailEnd/>
          </a:ln>
        </p:spPr>
        <p:txBody>
          <a:bodyPr anchor="ctr"/>
          <a:lstStyle/>
          <a:p>
            <a:pPr algn="ctr"/>
            <a:r>
              <a:rPr lang="en-US" sz="1400" dirty="0" smtClean="0">
                <a:latin typeface="Calibri" panose="020F0502020204030204" pitchFamily="34" charset="0"/>
              </a:rPr>
              <a:t>Fishers take up other illegal fishing practices</a:t>
            </a:r>
            <a:endParaRPr lang="en-US" sz="1400" dirty="0">
              <a:latin typeface="Calibri" panose="020F0502020204030204" pitchFamily="34" charset="0"/>
            </a:endParaRPr>
          </a:p>
        </p:txBody>
      </p:sp>
      <p:sp>
        <p:nvSpPr>
          <p:cNvPr id="35" name="Title 1"/>
          <p:cNvSpPr>
            <a:spLocks noGrp="1"/>
          </p:cNvSpPr>
          <p:nvPr>
            <p:ph type="title"/>
          </p:nvPr>
        </p:nvSpPr>
        <p:spPr>
          <a:xfrm>
            <a:off x="914400" y="152400"/>
            <a:ext cx="7315200" cy="1295400"/>
          </a:xfrm>
        </p:spPr>
        <p:txBody>
          <a:bodyPr/>
          <a:lstStyle/>
          <a:p>
            <a:r>
              <a:rPr lang="es-AR" dirty="0" smtClean="0"/>
              <a:t>Use </a:t>
            </a:r>
            <a:r>
              <a:rPr lang="es-AR" dirty="0" err="1" smtClean="0"/>
              <a:t>Results</a:t>
            </a:r>
            <a:r>
              <a:rPr lang="es-AR" dirty="0" smtClean="0"/>
              <a:t> </a:t>
            </a:r>
            <a:r>
              <a:rPr lang="es-AR" dirty="0" err="1" smtClean="0"/>
              <a:t>Chains</a:t>
            </a:r>
            <a:r>
              <a:rPr lang="es-AR" dirty="0" smtClean="0"/>
              <a:t> to Show </a:t>
            </a:r>
            <a:r>
              <a:rPr lang="es-AR" dirty="0" err="1" smtClean="0"/>
              <a:t>Trade-offs</a:t>
            </a:r>
            <a:r>
              <a:rPr lang="es-AR" dirty="0" smtClean="0"/>
              <a:t>, </a:t>
            </a:r>
            <a:r>
              <a:rPr lang="es-AR" dirty="0" err="1" smtClean="0"/>
              <a:t>Feedback</a:t>
            </a:r>
            <a:r>
              <a:rPr lang="es-AR" dirty="0" smtClean="0"/>
              <a:t> </a:t>
            </a:r>
            <a:r>
              <a:rPr lang="es-AR" dirty="0" err="1" smtClean="0"/>
              <a:t>Loops</a:t>
            </a:r>
            <a:endParaRPr lang="es-AR" dirty="0"/>
          </a:p>
        </p:txBody>
      </p:sp>
    </p:spTree>
    <p:extLst>
      <p:ext uri="{BB962C8B-B14F-4D97-AF65-F5344CB8AC3E}">
        <p14:creationId xmlns:p14="http://schemas.microsoft.com/office/powerpoint/2010/main" val="4266477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59" grpId="0" animBg="1"/>
      <p:bldP spid="41" grpId="0" animBg="1"/>
      <p:bldP spid="45"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21899" tIns="60949" rIns="121899" bIns="60949" rtlCol="0" anchor="b">
            <a:normAutofit/>
          </a:bodyPr>
          <a:lstStyle/>
          <a:p>
            <a:r>
              <a:rPr lang="en-US" dirty="0"/>
              <a:t>Directly as part of a conservation strategy</a:t>
            </a:r>
          </a:p>
        </p:txBody>
      </p:sp>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953816"/>
            <a:ext cx="8530606" cy="17444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escription: Eco certification examp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8" y="3775883"/>
            <a:ext cx="9222828" cy="14306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4468415"/>
            <a:ext cx="304800" cy="152401"/>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a:spLocks/>
          </p:cNvSpPr>
          <p:nvPr/>
        </p:nvSpPr>
        <p:spPr>
          <a:xfrm>
            <a:off x="28575" y="3858816"/>
            <a:ext cx="2072640" cy="238125"/>
          </a:xfrm>
          <a:prstGeom prst="round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b="1" dirty="0">
                <a:solidFill>
                  <a:srgbClr val="000000"/>
                </a:solidFill>
                <a:effectLst/>
                <a:latin typeface="Calibri" pitchFamily="34" charset="0"/>
                <a:ea typeface="Times New Roman"/>
              </a:rPr>
              <a:t>Specific Example</a:t>
            </a:r>
            <a:endParaRPr lang="en-US" sz="1600" dirty="0">
              <a:effectLst/>
              <a:latin typeface="Calibri" pitchFamily="34" charset="0"/>
              <a:ea typeface="Times New Roman"/>
            </a:endParaRPr>
          </a:p>
        </p:txBody>
      </p:sp>
      <p:sp>
        <p:nvSpPr>
          <p:cNvPr id="12" name="Rectangle 15"/>
          <p:cNvSpPr>
            <a:spLocks noChangeArrowheads="1"/>
          </p:cNvSpPr>
          <p:nvPr/>
        </p:nvSpPr>
        <p:spPr bwMode="auto">
          <a:xfrm>
            <a:off x="0" y="203954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ounded Rectangle 12"/>
          <p:cNvSpPr>
            <a:spLocks/>
          </p:cNvSpPr>
          <p:nvPr/>
        </p:nvSpPr>
        <p:spPr>
          <a:xfrm>
            <a:off x="60960" y="2106216"/>
            <a:ext cx="2072640" cy="238125"/>
          </a:xfrm>
          <a:prstGeom prst="round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b="1" dirty="0" smtClean="0">
                <a:solidFill>
                  <a:srgbClr val="000000"/>
                </a:solidFill>
                <a:effectLst/>
                <a:latin typeface="Calibri" pitchFamily="34" charset="0"/>
                <a:ea typeface="Times New Roman"/>
              </a:rPr>
              <a:t>General Relationship</a:t>
            </a:r>
            <a:endParaRPr lang="en-US" sz="1600" dirty="0">
              <a:effectLst/>
              <a:latin typeface="Calibri" pitchFamily="34" charset="0"/>
              <a:ea typeface="Times New Roman"/>
            </a:endParaRPr>
          </a:p>
        </p:txBody>
      </p:sp>
      <p:sp>
        <p:nvSpPr>
          <p:cNvPr id="14" name="Rectangle 4"/>
          <p:cNvSpPr>
            <a:spLocks noChangeArrowheads="1"/>
          </p:cNvSpPr>
          <p:nvPr/>
        </p:nvSpPr>
        <p:spPr bwMode="auto">
          <a:xfrm>
            <a:off x="3124200" y="3977878"/>
            <a:ext cx="1556385" cy="876300"/>
          </a:xfrm>
          <a:prstGeom prst="rect">
            <a:avLst/>
          </a:prstGeom>
          <a:solidFill>
            <a:srgbClr val="96F0FF"/>
          </a:solidFill>
          <a:ln w="9525">
            <a:solidFill>
              <a:schemeClr val="tx1"/>
            </a:solidFill>
            <a:miter lim="800000"/>
            <a:headEnd/>
            <a:tailEnd/>
          </a:ln>
        </p:spPr>
        <p:txBody>
          <a:bodyPr anchor="ctr"/>
          <a:lstStyle/>
          <a:p>
            <a:pPr algn="ctr"/>
            <a:r>
              <a:rPr lang="en-US" sz="1400" dirty="0" smtClean="0">
                <a:latin typeface="Calibri" pitchFamily="34" charset="0"/>
              </a:rPr>
              <a:t>Loggers get more money for certified products</a:t>
            </a:r>
            <a:endParaRPr lang="en-US" sz="1400" dirty="0">
              <a:latin typeface="Calibri" pitchFamily="34" charset="0"/>
            </a:endParaRPr>
          </a:p>
        </p:txBody>
      </p:sp>
      <p:sp>
        <p:nvSpPr>
          <p:cNvPr id="15" name="AutoShape 6"/>
          <p:cNvSpPr>
            <a:spLocks noChangeArrowheads="1"/>
          </p:cNvSpPr>
          <p:nvPr/>
        </p:nvSpPr>
        <p:spPr bwMode="auto">
          <a:xfrm>
            <a:off x="-76200" y="3858816"/>
            <a:ext cx="1981200" cy="1066800"/>
          </a:xfrm>
          <a:prstGeom prst="hexagon">
            <a:avLst>
              <a:gd name="adj" fmla="val 37500"/>
              <a:gd name="vf" fmla="val 115470"/>
            </a:avLst>
          </a:prstGeom>
          <a:solidFill>
            <a:srgbClr val="FFFF00"/>
          </a:solidFill>
          <a:ln w="9525">
            <a:solidFill>
              <a:schemeClr val="tx1"/>
            </a:solidFill>
            <a:miter lim="800000"/>
            <a:headEnd/>
            <a:tailEnd/>
          </a:ln>
        </p:spPr>
        <p:txBody>
          <a:bodyPr anchor="ctr"/>
          <a:lstStyle/>
          <a:p>
            <a:pPr algn="ctr"/>
            <a:r>
              <a:rPr lang="en-US" sz="1400" dirty="0" smtClean="0">
                <a:latin typeface="Calibri" pitchFamily="34" charset="0"/>
              </a:rPr>
              <a:t>Eco-certification of timber harvesting</a:t>
            </a:r>
            <a:endParaRPr lang="en-US" sz="1400" dirty="0">
              <a:latin typeface="Calibri" pitchFamily="34" charset="0"/>
            </a:endParaRPr>
          </a:p>
        </p:txBody>
      </p:sp>
      <p:sp>
        <p:nvSpPr>
          <p:cNvPr id="16" name="Oval 15"/>
          <p:cNvSpPr/>
          <p:nvPr/>
        </p:nvSpPr>
        <p:spPr>
          <a:xfrm>
            <a:off x="7648199" y="6119331"/>
            <a:ext cx="1385455" cy="707138"/>
          </a:xfrm>
          <a:prstGeom prst="ellipse">
            <a:avLst/>
          </a:prstGeom>
          <a:solidFill>
            <a:schemeClr val="bg2">
              <a:lumMod val="75000"/>
            </a:schemeClr>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alibri" panose="020F0502020204030204" pitchFamily="34" charset="0"/>
              </a:rPr>
              <a:t>Forest livelihoods</a:t>
            </a:r>
            <a:endParaRPr lang="en-US" sz="1400" dirty="0">
              <a:solidFill>
                <a:schemeClr val="tx1"/>
              </a:solidFill>
              <a:latin typeface="Calibri" panose="020F0502020204030204" pitchFamily="34" charset="0"/>
            </a:endParaRPr>
          </a:p>
        </p:txBody>
      </p:sp>
      <p:sp>
        <p:nvSpPr>
          <p:cNvPr id="17" name="Rectangle 4"/>
          <p:cNvSpPr>
            <a:spLocks noChangeArrowheads="1"/>
          </p:cNvSpPr>
          <p:nvPr/>
        </p:nvSpPr>
        <p:spPr bwMode="auto">
          <a:xfrm>
            <a:off x="7828800" y="5206533"/>
            <a:ext cx="1024255" cy="614362"/>
          </a:xfrm>
          <a:prstGeom prst="rect">
            <a:avLst/>
          </a:prstGeom>
          <a:solidFill>
            <a:srgbClr val="96F0FF"/>
          </a:solidFill>
          <a:ln w="9525">
            <a:solidFill>
              <a:schemeClr val="tx1"/>
            </a:solidFill>
            <a:miter lim="800000"/>
            <a:headEnd/>
            <a:tailEnd/>
          </a:ln>
        </p:spPr>
        <p:txBody>
          <a:bodyPr anchor="ctr"/>
          <a:lstStyle/>
          <a:p>
            <a:pPr algn="ctr"/>
            <a:r>
              <a:rPr lang="en-US" sz="1400" dirty="0" smtClean="0">
                <a:latin typeface="Calibri" pitchFamily="34" charset="0"/>
              </a:rPr>
              <a:t>Ecosystem services</a:t>
            </a:r>
            <a:endParaRPr lang="en-US" sz="1400" dirty="0">
              <a:latin typeface="Calibri" pitchFamily="34" charset="0"/>
            </a:endParaRPr>
          </a:p>
        </p:txBody>
      </p:sp>
      <p:cxnSp>
        <p:nvCxnSpPr>
          <p:cNvPr id="4" name="Straight Arrow Connector 3"/>
          <p:cNvCxnSpPr/>
          <p:nvPr/>
        </p:nvCxnSpPr>
        <p:spPr>
          <a:xfrm>
            <a:off x="8340927" y="4827011"/>
            <a:ext cx="0" cy="37952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340927" y="5814983"/>
            <a:ext cx="0" cy="37952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Elbow Connector 5"/>
          <p:cNvCxnSpPr>
            <a:stCxn id="14" idx="2"/>
            <a:endCxn id="16" idx="2"/>
          </p:cNvCxnSpPr>
          <p:nvPr/>
        </p:nvCxnSpPr>
        <p:spPr>
          <a:xfrm rot="16200000" flipH="1">
            <a:off x="4965935" y="3790636"/>
            <a:ext cx="1618722" cy="3745806"/>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ular Callout 8"/>
          <p:cNvSpPr>
            <a:spLocks noChangeArrowheads="1"/>
          </p:cNvSpPr>
          <p:nvPr/>
        </p:nvSpPr>
        <p:spPr bwMode="auto">
          <a:xfrm>
            <a:off x="3808730" y="5228511"/>
            <a:ext cx="1449070" cy="715089"/>
          </a:xfrm>
          <a:prstGeom prst="wedgeRoundRectCallout">
            <a:avLst>
              <a:gd name="adj1" fmla="val -24981"/>
              <a:gd name="adj2" fmla="val -94124"/>
              <a:gd name="adj3" fmla="val 16667"/>
            </a:avLst>
          </a:prstGeom>
          <a:solidFill>
            <a:srgbClr val="FFFF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spAutoFit/>
          </a:bodyPr>
          <a:lstStyle/>
          <a:p>
            <a:pPr marL="0" marR="0">
              <a:spcBef>
                <a:spcPts val="0"/>
              </a:spcBef>
              <a:spcAft>
                <a:spcPts val="0"/>
              </a:spcAft>
            </a:pPr>
            <a:r>
              <a:rPr lang="en-US" sz="1200" dirty="0">
                <a:effectLst/>
                <a:latin typeface="Arial"/>
                <a:ea typeface="Times New Roman"/>
              </a:rPr>
              <a:t>Result directly benefiting humans</a:t>
            </a:r>
            <a:endParaRPr lang="en-US" sz="1200" dirty="0">
              <a:effectLst/>
              <a:latin typeface="Times New Roman"/>
              <a:ea typeface="Times New Roman"/>
            </a:endParaRPr>
          </a:p>
        </p:txBody>
      </p:sp>
    </p:spTree>
    <p:custDataLst>
      <p:tags r:id="rId1"/>
    </p:custDataLst>
    <p:extLst>
      <p:ext uri="{BB962C8B-B14F-4D97-AF65-F5344CB8AC3E}">
        <p14:creationId xmlns:p14="http://schemas.microsoft.com/office/powerpoint/2010/main" val="32804535"/>
      </p:ext>
    </p:extLst>
  </p:cSld>
  <p:clrMapOvr>
    <a:masterClrMapping/>
  </p:clrMapOvr>
  <mc:AlternateContent xmlns:mc="http://schemas.openxmlformats.org/markup-compatibility/2006" xmlns:p14="http://schemas.microsoft.com/office/powerpoint/2010/main">
    <mc:Choice Requires="p14">
      <p:transition spd="slow" p14:dur="2000" advTm="10218"/>
    </mc:Choice>
    <mc:Fallback xmlns="">
      <p:transition spd="slow" advTm="102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752600"/>
            <a:ext cx="9144000" cy="3960995"/>
          </a:xfrm>
          <a:prstGeom prst="rect">
            <a:avLst/>
          </a:prstGeom>
        </p:spPr>
      </p:pic>
      <p:sp>
        <p:nvSpPr>
          <p:cNvPr id="6"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10"/>
          <p:cNvSpPr>
            <a:spLocks noChangeArrowheads="1"/>
          </p:cNvSpPr>
          <p:nvPr/>
        </p:nvSpPr>
        <p:spPr bwMode="auto">
          <a:xfrm>
            <a:off x="0" y="1238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13"/>
          <p:cNvSpPr>
            <a:spLocks noChangeArrowheads="1"/>
          </p:cNvSpPr>
          <p:nvPr/>
        </p:nvSpPr>
        <p:spPr bwMode="auto">
          <a:xfrm>
            <a:off x="0" y="1303035"/>
            <a:ext cx="184731"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alibri" panose="020F0502020204030204" pitchFamily="34" charset="0"/>
                <a:cs typeface="Arial" pitchFamily="34" charset="0"/>
              </a:rPr>
              <a:t/>
            </a:r>
            <a:br>
              <a:rPr kumimoji="0" lang="en-US" sz="900" b="0" i="0" u="none" strike="noStrike" cap="none" normalizeH="0" baseline="0" dirty="0" smtClean="0">
                <a:ln>
                  <a:noFill/>
                </a:ln>
                <a:solidFill>
                  <a:schemeClr val="tx1"/>
                </a:solidFill>
                <a:effectLst/>
                <a:latin typeface="Calibri" panose="020F0502020204030204" pitchFamily="34" charset="0"/>
                <a:cs typeface="Arial" pitchFamily="34" charset="0"/>
              </a:rPr>
            </a:br>
            <a:endParaRPr kumimoji="0" lang="en-US" sz="1800" b="0" i="0" u="none" strike="noStrike" cap="none" normalizeH="0" baseline="0" dirty="0" smtClean="0">
              <a:ln>
                <a:noFill/>
              </a:ln>
              <a:solidFill>
                <a:schemeClr val="tx1"/>
              </a:solidFill>
              <a:effectLst/>
              <a:latin typeface="Calibri" panose="020F050202020403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cs typeface="Arial" pitchFamily="34" charset="0"/>
            </a:endParaRPr>
          </a:p>
        </p:txBody>
      </p:sp>
      <p:sp>
        <p:nvSpPr>
          <p:cNvPr id="13" name="Rectangle 14"/>
          <p:cNvSpPr>
            <a:spLocks noChangeArrowheads="1"/>
          </p:cNvSpPr>
          <p:nvPr/>
        </p:nvSpPr>
        <p:spPr bwMode="auto">
          <a:xfrm>
            <a:off x="0" y="146461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Calibri" panose="020F0502020204030204" pitchFamily="34" charset="0"/>
            </a:endParaRPr>
          </a:p>
        </p:txBody>
      </p:sp>
      <p:sp>
        <p:nvSpPr>
          <p:cNvPr id="14" name="Rectangle 15"/>
          <p:cNvSpPr>
            <a:spLocks noChangeArrowheads="1"/>
          </p:cNvSpPr>
          <p:nvPr/>
        </p:nvSpPr>
        <p:spPr bwMode="auto">
          <a:xfrm>
            <a:off x="0" y="24918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cs typeface="Arial" pitchFamily="34" charset="0"/>
            </a:endParaRPr>
          </a:p>
        </p:txBody>
      </p:sp>
      <p:sp>
        <p:nvSpPr>
          <p:cNvPr id="15"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7" name="Rectangle 25"/>
          <p:cNvSpPr>
            <a:spLocks noChangeArrowheads="1"/>
          </p:cNvSpPr>
          <p:nvPr/>
        </p:nvSpPr>
        <p:spPr bwMode="auto">
          <a:xfrm>
            <a:off x="0" y="1304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27"/>
          <p:cNvSpPr>
            <a:spLocks noChangeArrowheads="1"/>
          </p:cNvSpPr>
          <p:nvPr/>
        </p:nvSpPr>
        <p:spPr bwMode="auto">
          <a:xfrm>
            <a:off x="0" y="1304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cs typeface="Arial" pitchFamily="34" charset="0"/>
              </a:rPr>
              <a:t/>
            </a:r>
            <a:br>
              <a:rPr kumimoji="0" lang="en-US" sz="9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29"/>
          <p:cNvSpPr>
            <a:spLocks noChangeArrowheads="1"/>
          </p:cNvSpPr>
          <p:nvPr/>
        </p:nvSpPr>
        <p:spPr bwMode="auto">
          <a:xfrm>
            <a:off x="0" y="1304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1" name="Rectangle 30"/>
          <p:cNvSpPr>
            <a:spLocks noChangeArrowheads="1"/>
          </p:cNvSpPr>
          <p:nvPr/>
        </p:nvSpPr>
        <p:spPr bwMode="auto">
          <a:xfrm>
            <a:off x="0" y="23204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cs typeface="Arial" pitchFamily="34" charset="0"/>
            </a:endParaRPr>
          </a:p>
        </p:txBody>
      </p:sp>
      <p:sp>
        <p:nvSpPr>
          <p:cNvPr id="3"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6"/>
          <p:cNvSpPr>
            <a:spLocks noChangeArrowheads="1"/>
          </p:cNvSpPr>
          <p:nvPr/>
        </p:nvSpPr>
        <p:spPr bwMode="auto">
          <a:xfrm>
            <a:off x="0" y="1263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cs typeface="Arial" pitchFamily="34" charset="0"/>
            </a:endParaRPr>
          </a:p>
        </p:txBody>
      </p:sp>
      <p:sp>
        <p:nvSpPr>
          <p:cNvPr id="11" name="Rectangle 8"/>
          <p:cNvSpPr>
            <a:spLocks noChangeArrowheads="1"/>
          </p:cNvSpPr>
          <p:nvPr/>
        </p:nvSpPr>
        <p:spPr bwMode="auto">
          <a:xfrm>
            <a:off x="0" y="1055385"/>
            <a:ext cx="184731"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alibri" panose="020F0502020204030204" pitchFamily="34" charset="0"/>
                <a:cs typeface="Arial" pitchFamily="34" charset="0"/>
              </a:rPr>
              <a:t/>
            </a:r>
            <a:br>
              <a:rPr kumimoji="0" lang="en-US" sz="900" b="0" i="0" u="none" strike="noStrike" cap="none" normalizeH="0" baseline="0" dirty="0" smtClean="0">
                <a:ln>
                  <a:noFill/>
                </a:ln>
                <a:solidFill>
                  <a:schemeClr val="tx1"/>
                </a:solidFill>
                <a:effectLst/>
                <a:latin typeface="Calibri" panose="020F0502020204030204" pitchFamily="34" charset="0"/>
                <a:cs typeface="Arial" pitchFamily="34" charset="0"/>
              </a:rPr>
            </a:br>
            <a:endParaRPr kumimoji="0" lang="en-US" sz="1800" b="0" i="0" u="none" strike="noStrike" cap="none" normalizeH="0" baseline="0" dirty="0" smtClean="0">
              <a:ln>
                <a:noFill/>
              </a:ln>
              <a:solidFill>
                <a:schemeClr val="tx1"/>
              </a:solidFill>
              <a:effectLst/>
              <a:latin typeface="Calibri" panose="020F050202020403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cs typeface="Arial" pitchFamily="34" charset="0"/>
            </a:endParaRPr>
          </a:p>
        </p:txBody>
      </p:sp>
      <p:sp>
        <p:nvSpPr>
          <p:cNvPr id="22" name="Rectangle 10"/>
          <p:cNvSpPr>
            <a:spLocks noChangeArrowheads="1"/>
          </p:cNvSpPr>
          <p:nvPr/>
        </p:nvSpPr>
        <p:spPr bwMode="auto">
          <a:xfrm>
            <a:off x="0" y="121696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Calibri" panose="020F0502020204030204" pitchFamily="34" charset="0"/>
            </a:endParaRPr>
          </a:p>
        </p:txBody>
      </p:sp>
      <p:sp>
        <p:nvSpPr>
          <p:cNvPr id="25" name="Rectangle 11"/>
          <p:cNvSpPr>
            <a:spLocks noChangeArrowheads="1"/>
          </p:cNvSpPr>
          <p:nvPr/>
        </p:nvSpPr>
        <p:spPr bwMode="auto">
          <a:xfrm>
            <a:off x="0" y="23394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cs typeface="Arial" pitchFamily="34" charset="0"/>
            </a:endParaRPr>
          </a:p>
        </p:txBody>
      </p:sp>
      <p:sp>
        <p:nvSpPr>
          <p:cNvPr id="9" name="Rounded Rectangular Callout 8"/>
          <p:cNvSpPr>
            <a:spLocks noChangeArrowheads="1"/>
          </p:cNvSpPr>
          <p:nvPr/>
        </p:nvSpPr>
        <p:spPr bwMode="auto">
          <a:xfrm>
            <a:off x="5181600" y="4137551"/>
            <a:ext cx="1875790" cy="715089"/>
          </a:xfrm>
          <a:prstGeom prst="wedgeRoundRectCallout">
            <a:avLst>
              <a:gd name="adj1" fmla="val 69385"/>
              <a:gd name="adj2" fmla="val 66403"/>
              <a:gd name="adj3" fmla="val 16667"/>
            </a:avLst>
          </a:prstGeom>
          <a:solidFill>
            <a:srgbClr val="FFFF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spAutoFit/>
          </a:bodyPr>
          <a:lstStyle/>
          <a:p>
            <a:r>
              <a:rPr lang="en-US" sz="1200" dirty="0">
                <a:latin typeface="Calibri" panose="020F0502020204030204" pitchFamily="34" charset="0"/>
                <a:ea typeface="Times New Roman"/>
              </a:rPr>
              <a:t>Ecosystem service results contributing to human wellbeing</a:t>
            </a:r>
          </a:p>
        </p:txBody>
      </p:sp>
      <p:sp>
        <p:nvSpPr>
          <p:cNvPr id="40" name="Rectangle 4"/>
          <p:cNvSpPr>
            <a:spLocks noChangeArrowheads="1"/>
          </p:cNvSpPr>
          <p:nvPr/>
        </p:nvSpPr>
        <p:spPr bwMode="auto">
          <a:xfrm>
            <a:off x="1600200" y="5097585"/>
            <a:ext cx="1304925" cy="775115"/>
          </a:xfrm>
          <a:prstGeom prst="rect">
            <a:avLst/>
          </a:prstGeom>
          <a:solidFill>
            <a:srgbClr val="96F0FF"/>
          </a:solidFill>
          <a:ln w="9525">
            <a:solidFill>
              <a:schemeClr val="tx1"/>
            </a:solidFill>
            <a:miter lim="800000"/>
            <a:headEnd/>
            <a:tailEnd/>
          </a:ln>
        </p:spPr>
        <p:txBody>
          <a:bodyPr anchor="ctr"/>
          <a:lstStyle/>
          <a:p>
            <a:pPr algn="ctr"/>
            <a:r>
              <a:rPr lang="en-US" sz="1400" dirty="0" smtClean="0">
                <a:latin typeface="Calibri" panose="020F0502020204030204" pitchFamily="34" charset="0"/>
              </a:rPr>
              <a:t>Fishers adopt fish farming practices</a:t>
            </a:r>
            <a:endParaRPr lang="en-US" sz="1400" dirty="0">
              <a:latin typeface="Calibri" panose="020F0502020204030204" pitchFamily="34" charset="0"/>
            </a:endParaRPr>
          </a:p>
        </p:txBody>
      </p:sp>
      <p:sp>
        <p:nvSpPr>
          <p:cNvPr id="41" name="AutoShape 6"/>
          <p:cNvSpPr>
            <a:spLocks noChangeArrowheads="1"/>
          </p:cNvSpPr>
          <p:nvPr/>
        </p:nvSpPr>
        <p:spPr bwMode="auto">
          <a:xfrm>
            <a:off x="-152399" y="5029200"/>
            <a:ext cx="1752600" cy="911886"/>
          </a:xfrm>
          <a:prstGeom prst="hexagon">
            <a:avLst>
              <a:gd name="adj" fmla="val 37500"/>
              <a:gd name="vf" fmla="val 115470"/>
            </a:avLst>
          </a:prstGeom>
          <a:solidFill>
            <a:srgbClr val="FFFF00"/>
          </a:solidFill>
          <a:ln w="9525">
            <a:solidFill>
              <a:schemeClr val="tx1"/>
            </a:solidFill>
            <a:miter lim="800000"/>
            <a:headEnd/>
            <a:tailEnd/>
          </a:ln>
        </p:spPr>
        <p:txBody>
          <a:bodyPr anchor="ctr"/>
          <a:lstStyle/>
          <a:p>
            <a:pPr algn="ctr"/>
            <a:r>
              <a:rPr lang="en-US" sz="1400" dirty="0" smtClean="0">
                <a:latin typeface="Calibri" panose="020F0502020204030204" pitchFamily="34" charset="0"/>
              </a:rPr>
              <a:t>Promote fish farming as alternative livelihood</a:t>
            </a:r>
            <a:endParaRPr lang="en-US" sz="1400" dirty="0">
              <a:latin typeface="Calibri" panose="020F0502020204030204" pitchFamily="34" charset="0"/>
            </a:endParaRPr>
          </a:p>
        </p:txBody>
      </p:sp>
      <p:sp>
        <p:nvSpPr>
          <p:cNvPr id="47" name="Rectangle 4"/>
          <p:cNvSpPr>
            <a:spLocks noChangeArrowheads="1"/>
          </p:cNvSpPr>
          <p:nvPr/>
        </p:nvSpPr>
        <p:spPr bwMode="auto">
          <a:xfrm>
            <a:off x="2933700" y="5110531"/>
            <a:ext cx="1533526" cy="775115"/>
          </a:xfrm>
          <a:prstGeom prst="rect">
            <a:avLst/>
          </a:prstGeom>
          <a:solidFill>
            <a:srgbClr val="96F0FF"/>
          </a:solidFill>
          <a:ln w="9525">
            <a:solidFill>
              <a:schemeClr val="tx1"/>
            </a:solidFill>
            <a:miter lim="800000"/>
            <a:headEnd/>
            <a:tailEnd/>
          </a:ln>
        </p:spPr>
        <p:txBody>
          <a:bodyPr anchor="ctr"/>
          <a:lstStyle/>
          <a:p>
            <a:pPr algn="ctr"/>
            <a:r>
              <a:rPr lang="en-US" sz="1400" dirty="0" smtClean="0">
                <a:latin typeface="Calibri" panose="020F0502020204030204" pitchFamily="34" charset="0"/>
              </a:rPr>
              <a:t>Fishers recoup lost income through fish farming</a:t>
            </a:r>
            <a:endParaRPr lang="en-US" sz="1400" dirty="0">
              <a:latin typeface="Calibri" panose="020F0502020204030204" pitchFamily="34" charset="0"/>
            </a:endParaRPr>
          </a:p>
        </p:txBody>
      </p:sp>
      <p:pic>
        <p:nvPicPr>
          <p:cNvPr id="58" name="Picture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28800"/>
            <a:ext cx="9144000" cy="3202507"/>
          </a:xfrm>
          <a:prstGeom prst="rect">
            <a:avLst/>
          </a:prstGeom>
        </p:spPr>
      </p:pic>
      <p:sp>
        <p:nvSpPr>
          <p:cNvPr id="49" name="Rectangle 4"/>
          <p:cNvSpPr>
            <a:spLocks noChangeArrowheads="1"/>
          </p:cNvSpPr>
          <p:nvPr/>
        </p:nvSpPr>
        <p:spPr bwMode="auto">
          <a:xfrm>
            <a:off x="2124075" y="2357353"/>
            <a:ext cx="1304925" cy="775115"/>
          </a:xfrm>
          <a:prstGeom prst="rect">
            <a:avLst/>
          </a:prstGeom>
          <a:solidFill>
            <a:srgbClr val="96F0FF"/>
          </a:solidFill>
          <a:ln w="9525">
            <a:solidFill>
              <a:schemeClr val="tx1"/>
            </a:solidFill>
            <a:miter lim="800000"/>
            <a:headEnd/>
            <a:tailEnd/>
          </a:ln>
        </p:spPr>
        <p:txBody>
          <a:bodyPr anchor="ctr"/>
          <a:lstStyle/>
          <a:p>
            <a:pPr algn="ctr"/>
            <a:r>
              <a:rPr lang="en-US" sz="1400" dirty="0" smtClean="0">
                <a:latin typeface="Calibri" panose="020F0502020204030204" pitchFamily="34" charset="0"/>
              </a:rPr>
              <a:t>Regulations adequately enforced</a:t>
            </a:r>
            <a:endParaRPr lang="en-US" sz="1400" dirty="0">
              <a:latin typeface="Calibri" panose="020F0502020204030204" pitchFamily="34" charset="0"/>
            </a:endParaRPr>
          </a:p>
        </p:txBody>
      </p:sp>
      <p:sp>
        <p:nvSpPr>
          <p:cNvPr id="50" name="AutoShape 6"/>
          <p:cNvSpPr>
            <a:spLocks noChangeArrowheads="1"/>
          </p:cNvSpPr>
          <p:nvPr/>
        </p:nvSpPr>
        <p:spPr bwMode="auto">
          <a:xfrm>
            <a:off x="28575" y="2220582"/>
            <a:ext cx="2105025" cy="911886"/>
          </a:xfrm>
          <a:prstGeom prst="hexagon">
            <a:avLst>
              <a:gd name="adj" fmla="val 37500"/>
              <a:gd name="vf" fmla="val 115470"/>
            </a:avLst>
          </a:prstGeom>
          <a:solidFill>
            <a:srgbClr val="FFFF00"/>
          </a:solidFill>
          <a:ln w="9525">
            <a:solidFill>
              <a:schemeClr val="tx1"/>
            </a:solidFill>
            <a:miter lim="800000"/>
            <a:headEnd/>
            <a:tailEnd/>
          </a:ln>
        </p:spPr>
        <p:txBody>
          <a:bodyPr anchor="ctr"/>
          <a:lstStyle/>
          <a:p>
            <a:pPr algn="ctr"/>
            <a:r>
              <a:rPr lang="en-US" sz="1400" dirty="0" smtClean="0">
                <a:latin typeface="Calibri" panose="020F0502020204030204" pitchFamily="34" charset="0"/>
              </a:rPr>
              <a:t>Enforcement of sustainable fishing regulations</a:t>
            </a:r>
            <a:endParaRPr lang="en-US" sz="1400" dirty="0">
              <a:latin typeface="Calibri" panose="020F0502020204030204" pitchFamily="34" charset="0"/>
            </a:endParaRPr>
          </a:p>
        </p:txBody>
      </p:sp>
      <p:sp>
        <p:nvSpPr>
          <p:cNvPr id="51" name="Oval 50"/>
          <p:cNvSpPr/>
          <p:nvPr/>
        </p:nvSpPr>
        <p:spPr>
          <a:xfrm>
            <a:off x="7749020" y="2266236"/>
            <a:ext cx="1385455" cy="707138"/>
          </a:xfrm>
          <a:prstGeom prst="ellipse">
            <a:avLst/>
          </a:prstGeom>
          <a:solidFill>
            <a:schemeClr val="bg2">
              <a:lumMod val="75000"/>
            </a:schemeClr>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alibri" panose="020F0502020204030204" pitchFamily="34" charset="0"/>
              </a:rPr>
              <a:t>Fisheries livelihoods</a:t>
            </a:r>
            <a:endParaRPr lang="en-US" sz="1400" dirty="0">
              <a:solidFill>
                <a:schemeClr val="tx1"/>
              </a:solidFill>
              <a:latin typeface="Calibri" panose="020F0502020204030204" pitchFamily="34" charset="0"/>
            </a:endParaRPr>
          </a:p>
        </p:txBody>
      </p:sp>
      <p:sp>
        <p:nvSpPr>
          <p:cNvPr id="52" name="Rectangle 51"/>
          <p:cNvSpPr>
            <a:spLocks noChangeArrowheads="1"/>
          </p:cNvSpPr>
          <p:nvPr/>
        </p:nvSpPr>
        <p:spPr bwMode="auto">
          <a:xfrm>
            <a:off x="3685685" y="2311579"/>
            <a:ext cx="1114916" cy="866662"/>
          </a:xfrm>
          <a:prstGeom prst="rect">
            <a:avLst/>
          </a:prstGeom>
          <a:solidFill>
            <a:srgbClr val="DE64FF"/>
          </a:solidFill>
          <a:ln w="9525">
            <a:solidFill>
              <a:schemeClr val="tx1"/>
            </a:solidFill>
            <a:miter lim="800000"/>
            <a:headEnd/>
            <a:tailEnd/>
          </a:ln>
        </p:spPr>
        <p:txBody>
          <a:bodyPr anchor="ctr"/>
          <a:lstStyle/>
          <a:p>
            <a:pPr algn="ctr"/>
            <a:r>
              <a:rPr lang="en-US" sz="1400" dirty="0" smtClean="0">
                <a:latin typeface="Calibri" panose="020F0502020204030204" pitchFamily="34" charset="0"/>
              </a:rPr>
              <a:t>Illegal fishing decreases</a:t>
            </a:r>
            <a:endParaRPr lang="en-US" sz="1400" dirty="0">
              <a:latin typeface="Calibri" panose="020F0502020204030204" pitchFamily="34" charset="0"/>
            </a:endParaRPr>
          </a:p>
        </p:txBody>
      </p:sp>
      <p:sp>
        <p:nvSpPr>
          <p:cNvPr id="53" name="Oval 52"/>
          <p:cNvSpPr/>
          <p:nvPr/>
        </p:nvSpPr>
        <p:spPr>
          <a:xfrm>
            <a:off x="4729587" y="2340041"/>
            <a:ext cx="1497000" cy="707959"/>
          </a:xfrm>
          <a:prstGeom prst="ellipse">
            <a:avLst/>
          </a:prstGeom>
          <a:solidFill>
            <a:srgbClr val="99FF66"/>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alibri" panose="020F0502020204030204" pitchFamily="34" charset="0"/>
              </a:rPr>
              <a:t>Pelagic fish status improved</a:t>
            </a:r>
            <a:endParaRPr lang="en-US" sz="1400" dirty="0">
              <a:solidFill>
                <a:schemeClr val="tx1"/>
              </a:solidFill>
              <a:latin typeface="Calibri" panose="020F0502020204030204" pitchFamily="34" charset="0"/>
            </a:endParaRPr>
          </a:p>
        </p:txBody>
      </p:sp>
      <p:sp>
        <p:nvSpPr>
          <p:cNvPr id="54" name="Rectangle 4"/>
          <p:cNvSpPr>
            <a:spLocks noChangeArrowheads="1"/>
          </p:cNvSpPr>
          <p:nvPr/>
        </p:nvSpPr>
        <p:spPr bwMode="auto">
          <a:xfrm>
            <a:off x="6162500" y="2348580"/>
            <a:ext cx="1586519" cy="690880"/>
          </a:xfrm>
          <a:prstGeom prst="rect">
            <a:avLst/>
          </a:prstGeom>
          <a:solidFill>
            <a:srgbClr val="96F0FF"/>
          </a:solidFill>
          <a:ln w="9525">
            <a:solidFill>
              <a:schemeClr val="tx1"/>
            </a:solidFill>
            <a:miter lim="800000"/>
            <a:headEnd/>
            <a:tailEnd/>
          </a:ln>
        </p:spPr>
        <p:txBody>
          <a:bodyPr anchor="ctr"/>
          <a:lstStyle/>
          <a:p>
            <a:pPr algn="ctr"/>
            <a:r>
              <a:rPr lang="en-US" sz="1400" dirty="0" smtClean="0">
                <a:latin typeface="Calibri" panose="020F0502020204030204" pitchFamily="34" charset="0"/>
              </a:rPr>
              <a:t>Adequate stocks of commercial fish over long term</a:t>
            </a:r>
            <a:endParaRPr lang="en-US" sz="1400" dirty="0">
              <a:latin typeface="Calibri" panose="020F0502020204030204" pitchFamily="34" charset="0"/>
            </a:endParaRPr>
          </a:p>
        </p:txBody>
      </p:sp>
      <p:sp>
        <p:nvSpPr>
          <p:cNvPr id="55" name="Rectangle 4"/>
          <p:cNvSpPr>
            <a:spLocks noChangeArrowheads="1"/>
          </p:cNvSpPr>
          <p:nvPr/>
        </p:nvSpPr>
        <p:spPr bwMode="auto">
          <a:xfrm>
            <a:off x="3662118" y="3505200"/>
            <a:ext cx="1162050" cy="775115"/>
          </a:xfrm>
          <a:prstGeom prst="rect">
            <a:avLst/>
          </a:prstGeom>
          <a:solidFill>
            <a:srgbClr val="96F0FF"/>
          </a:solidFill>
          <a:ln w="9525">
            <a:solidFill>
              <a:schemeClr val="tx1"/>
            </a:solidFill>
            <a:miter lim="800000"/>
            <a:headEnd/>
            <a:tailEnd/>
          </a:ln>
        </p:spPr>
        <p:txBody>
          <a:bodyPr anchor="ctr"/>
          <a:lstStyle/>
          <a:p>
            <a:pPr algn="ctr"/>
            <a:r>
              <a:rPr lang="en-US" sz="1400" dirty="0" smtClean="0">
                <a:latin typeface="Calibri" panose="020F0502020204030204" pitchFamily="34" charset="0"/>
              </a:rPr>
              <a:t>Fewer fish harvested per year</a:t>
            </a:r>
            <a:endParaRPr lang="en-US" sz="1400" dirty="0">
              <a:latin typeface="Calibri" panose="020F0502020204030204" pitchFamily="34" charset="0"/>
            </a:endParaRPr>
          </a:p>
        </p:txBody>
      </p:sp>
      <p:sp>
        <p:nvSpPr>
          <p:cNvPr id="56" name="Rectangle 4"/>
          <p:cNvSpPr>
            <a:spLocks noChangeArrowheads="1"/>
          </p:cNvSpPr>
          <p:nvPr/>
        </p:nvSpPr>
        <p:spPr bwMode="auto">
          <a:xfrm>
            <a:off x="5090795" y="3431331"/>
            <a:ext cx="1615237" cy="775115"/>
          </a:xfrm>
          <a:prstGeom prst="rect">
            <a:avLst/>
          </a:prstGeom>
          <a:solidFill>
            <a:srgbClr val="96F0FF"/>
          </a:solidFill>
          <a:ln w="9525">
            <a:solidFill>
              <a:schemeClr val="tx1"/>
            </a:solidFill>
            <a:miter lim="800000"/>
            <a:headEnd/>
            <a:tailEnd/>
          </a:ln>
        </p:spPr>
        <p:txBody>
          <a:bodyPr anchor="ctr"/>
          <a:lstStyle/>
          <a:p>
            <a:pPr algn="ctr"/>
            <a:r>
              <a:rPr lang="en-US" sz="1400" dirty="0" smtClean="0">
                <a:latin typeface="Calibri" panose="020F0502020204030204" pitchFamily="34" charset="0"/>
              </a:rPr>
              <a:t>Decreased income for fisheries over short term</a:t>
            </a:r>
            <a:endParaRPr lang="en-US" sz="1400" dirty="0">
              <a:latin typeface="Calibri" panose="020F0502020204030204" pitchFamily="34" charset="0"/>
            </a:endParaRPr>
          </a:p>
        </p:txBody>
      </p:sp>
      <p:sp>
        <p:nvSpPr>
          <p:cNvPr id="57" name="Rectangle 4"/>
          <p:cNvSpPr>
            <a:spLocks noChangeArrowheads="1"/>
          </p:cNvSpPr>
          <p:nvPr/>
        </p:nvSpPr>
        <p:spPr bwMode="auto">
          <a:xfrm>
            <a:off x="5014163" y="4406485"/>
            <a:ext cx="1615237" cy="775115"/>
          </a:xfrm>
          <a:prstGeom prst="rect">
            <a:avLst/>
          </a:prstGeom>
          <a:solidFill>
            <a:srgbClr val="96F0FF"/>
          </a:solidFill>
          <a:ln w="9525">
            <a:solidFill>
              <a:schemeClr val="tx1"/>
            </a:solidFill>
            <a:miter lim="800000"/>
            <a:headEnd/>
            <a:tailEnd/>
          </a:ln>
        </p:spPr>
        <p:txBody>
          <a:bodyPr anchor="ctr"/>
          <a:lstStyle/>
          <a:p>
            <a:pPr algn="ctr"/>
            <a:r>
              <a:rPr lang="en-US" sz="1400" dirty="0" smtClean="0">
                <a:latin typeface="Calibri" panose="020F0502020204030204" pitchFamily="34" charset="0"/>
              </a:rPr>
              <a:t>Fishers take up other illegal fishing practices</a:t>
            </a:r>
            <a:endParaRPr lang="en-US" sz="1400" dirty="0">
              <a:latin typeface="Calibri" panose="020F0502020204030204" pitchFamily="34" charset="0"/>
            </a:endParaRPr>
          </a:p>
        </p:txBody>
      </p:sp>
      <p:sp>
        <p:nvSpPr>
          <p:cNvPr id="26" name="TextBox 25"/>
          <p:cNvSpPr txBox="1"/>
          <p:nvPr/>
        </p:nvSpPr>
        <p:spPr>
          <a:xfrm>
            <a:off x="5508668" y="4161704"/>
            <a:ext cx="750526" cy="1323439"/>
          </a:xfrm>
          <a:prstGeom prst="rect">
            <a:avLst/>
          </a:prstGeom>
          <a:noFill/>
        </p:spPr>
        <p:txBody>
          <a:bodyPr wrap="none" rtlCol="0">
            <a:spAutoFit/>
          </a:bodyPr>
          <a:lstStyle/>
          <a:p>
            <a:r>
              <a:rPr lang="es-AR" sz="8000" b="1" dirty="0">
                <a:solidFill>
                  <a:srgbClr val="FF0000"/>
                </a:solidFill>
                <a:latin typeface="Calibri" panose="020F0502020204030204" pitchFamily="34" charset="0"/>
              </a:rPr>
              <a:t>X</a:t>
            </a:r>
          </a:p>
        </p:txBody>
      </p:sp>
      <p:sp>
        <p:nvSpPr>
          <p:cNvPr id="48" name="Rectangle 4"/>
          <p:cNvSpPr>
            <a:spLocks noChangeArrowheads="1"/>
          </p:cNvSpPr>
          <p:nvPr/>
        </p:nvSpPr>
        <p:spPr bwMode="auto">
          <a:xfrm>
            <a:off x="2667000" y="4146272"/>
            <a:ext cx="1714500" cy="775115"/>
          </a:xfrm>
          <a:prstGeom prst="rect">
            <a:avLst/>
          </a:prstGeom>
          <a:solidFill>
            <a:srgbClr val="96F0FF"/>
          </a:solidFill>
          <a:ln w="9525">
            <a:solidFill>
              <a:schemeClr val="tx1"/>
            </a:solidFill>
            <a:miter lim="800000"/>
            <a:headEnd/>
            <a:tailEnd/>
          </a:ln>
        </p:spPr>
        <p:txBody>
          <a:bodyPr anchor="ctr"/>
          <a:lstStyle/>
          <a:p>
            <a:pPr algn="ctr"/>
            <a:r>
              <a:rPr lang="en-US" sz="1400" dirty="0" smtClean="0">
                <a:latin typeface="Calibri" panose="020F0502020204030204" pitchFamily="34" charset="0"/>
              </a:rPr>
              <a:t>Fishers do NOT take up other illegal fishing practices</a:t>
            </a:r>
            <a:endParaRPr lang="en-US" sz="1400" dirty="0">
              <a:latin typeface="Calibri" panose="020F0502020204030204" pitchFamily="34" charset="0"/>
            </a:endParaRPr>
          </a:p>
        </p:txBody>
      </p:sp>
      <p:cxnSp>
        <p:nvCxnSpPr>
          <p:cNvPr id="28" name="Straight Arrow Connector 27"/>
          <p:cNvCxnSpPr/>
          <p:nvPr/>
        </p:nvCxnSpPr>
        <p:spPr>
          <a:xfrm flipV="1">
            <a:off x="7620000" y="2973375"/>
            <a:ext cx="609600" cy="220822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itle 1"/>
          <p:cNvSpPr>
            <a:spLocks noGrp="1"/>
          </p:cNvSpPr>
          <p:nvPr>
            <p:ph type="title"/>
          </p:nvPr>
        </p:nvSpPr>
        <p:spPr>
          <a:xfrm>
            <a:off x="914400" y="152400"/>
            <a:ext cx="7315200" cy="1295400"/>
          </a:xfrm>
        </p:spPr>
        <p:txBody>
          <a:bodyPr/>
          <a:lstStyle/>
          <a:p>
            <a:r>
              <a:rPr lang="es-AR" dirty="0" smtClean="0"/>
              <a:t>Use </a:t>
            </a:r>
            <a:r>
              <a:rPr lang="es-AR" dirty="0" err="1" smtClean="0"/>
              <a:t>Results</a:t>
            </a:r>
            <a:r>
              <a:rPr lang="es-AR" dirty="0" smtClean="0"/>
              <a:t> </a:t>
            </a:r>
            <a:r>
              <a:rPr lang="es-AR" dirty="0" err="1" smtClean="0"/>
              <a:t>Chains</a:t>
            </a:r>
            <a:r>
              <a:rPr lang="es-AR" dirty="0" smtClean="0"/>
              <a:t> to Show </a:t>
            </a:r>
            <a:r>
              <a:rPr lang="es-AR" dirty="0" err="1" smtClean="0"/>
              <a:t>Trade-offs</a:t>
            </a:r>
            <a:r>
              <a:rPr lang="es-AR" dirty="0" smtClean="0"/>
              <a:t>, </a:t>
            </a:r>
            <a:r>
              <a:rPr lang="es-AR" dirty="0" err="1" smtClean="0"/>
              <a:t>Feedback</a:t>
            </a:r>
            <a:r>
              <a:rPr lang="es-AR" dirty="0" smtClean="0"/>
              <a:t> </a:t>
            </a:r>
            <a:r>
              <a:rPr lang="es-AR" dirty="0" err="1" smtClean="0"/>
              <a:t>Loops</a:t>
            </a:r>
            <a:endParaRPr lang="es-AR" dirty="0"/>
          </a:p>
        </p:txBody>
      </p:sp>
    </p:spTree>
    <p:extLst>
      <p:ext uri="{BB962C8B-B14F-4D97-AF65-F5344CB8AC3E}">
        <p14:creationId xmlns:p14="http://schemas.microsoft.com/office/powerpoint/2010/main" val="2559734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7" grpId="0" animBg="1"/>
      <p:bldP spid="26" grpId="0"/>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45" y="2303426"/>
            <a:ext cx="4353068" cy="1184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a:xfrm>
            <a:off x="8305800" y="6600825"/>
            <a:ext cx="609600" cy="180976"/>
          </a:xfrm>
        </p:spPr>
        <p:txBody>
          <a:bodyPr/>
          <a:lstStyle/>
          <a:p>
            <a:fld id="{A00FD89A-D6DD-4AB1-9490-210616DB2241}" type="slidenum">
              <a:rPr lang="en-US" sz="1400" smtClean="0">
                <a:latin typeface="Calibri" panose="020F0502020204030204" pitchFamily="34" charset="0"/>
              </a:rPr>
              <a:pPr/>
              <a:t>8</a:t>
            </a:fld>
            <a:endParaRPr lang="en-US" sz="1400" dirty="0">
              <a:latin typeface="Calibri" panose="020F0502020204030204" pitchFamily="34" charset="0"/>
            </a:endParaRPr>
          </a:p>
        </p:txBody>
      </p:sp>
      <p:sp>
        <p:nvSpPr>
          <p:cNvPr id="14" name="Rectangle 13"/>
          <p:cNvSpPr/>
          <p:nvPr/>
        </p:nvSpPr>
        <p:spPr>
          <a:xfrm>
            <a:off x="5257800" y="6333858"/>
            <a:ext cx="3886200" cy="524142"/>
          </a:xfrm>
          <a:prstGeom prst="rect">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alibri" panose="020F0502020204030204" pitchFamily="34" charset="0"/>
              </a:rPr>
              <a:t>Indicator: # cases of water-borne diseases recorded annually within the region</a:t>
            </a:r>
            <a:endParaRPr lang="en-US" sz="1400" dirty="0">
              <a:solidFill>
                <a:schemeClr val="tx1"/>
              </a:solidFill>
              <a:latin typeface="Calibri" panose="020F0502020204030204" pitchFamily="34" charset="0"/>
            </a:endParaRPr>
          </a:p>
        </p:txBody>
      </p:sp>
      <p:sp>
        <p:nvSpPr>
          <p:cNvPr id="19" name="Rectangle 18"/>
          <p:cNvSpPr/>
          <p:nvPr/>
        </p:nvSpPr>
        <p:spPr>
          <a:xfrm>
            <a:off x="5257800" y="2605084"/>
            <a:ext cx="3848100" cy="835231"/>
          </a:xfrm>
          <a:prstGeom prst="rect">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alibri" panose="020F0502020204030204" pitchFamily="34" charset="0"/>
              </a:rPr>
              <a:t>Indicators: </a:t>
            </a:r>
            <a:br>
              <a:rPr lang="en-US" sz="1400" dirty="0" smtClean="0">
                <a:solidFill>
                  <a:schemeClr val="tx1"/>
                </a:solidFill>
                <a:latin typeface="Calibri" panose="020F0502020204030204" pitchFamily="34" charset="0"/>
              </a:rPr>
            </a:br>
            <a:r>
              <a:rPr lang="en-US" sz="1400" dirty="0" smtClean="0">
                <a:solidFill>
                  <a:schemeClr val="tx1"/>
                </a:solidFill>
                <a:latin typeface="Calibri" panose="020F0502020204030204" pitchFamily="34" charset="0"/>
              </a:rPr>
              <a:t>Annual $ value of damage to homes from flooding</a:t>
            </a:r>
          </a:p>
          <a:p>
            <a:pPr algn="ctr"/>
            <a:r>
              <a:rPr lang="en-US" sz="1400" dirty="0" smtClean="0">
                <a:solidFill>
                  <a:schemeClr val="tx1"/>
                </a:solidFill>
                <a:latin typeface="Calibri" panose="020F0502020204030204" pitchFamily="34" charset="0"/>
              </a:rPr>
              <a:t>Annual $ value of damage to farms from drought and flooding</a:t>
            </a:r>
            <a:endParaRPr lang="en-US" sz="1400" dirty="0">
              <a:solidFill>
                <a:schemeClr val="tx1"/>
              </a:solidFill>
              <a:latin typeface="Calibri" panose="020F0502020204030204" pitchFamily="34" charset="0"/>
            </a:endParaRPr>
          </a:p>
        </p:txBody>
      </p:sp>
      <p:sp>
        <p:nvSpPr>
          <p:cNvPr id="18" name="Rectangle 17"/>
          <p:cNvSpPr/>
          <p:nvPr/>
        </p:nvSpPr>
        <p:spPr>
          <a:xfrm>
            <a:off x="5257801" y="4648200"/>
            <a:ext cx="3848100" cy="457200"/>
          </a:xfrm>
          <a:prstGeom prst="rect">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alibri" panose="020F0502020204030204" pitchFamily="34" charset="0"/>
              </a:rPr>
              <a:t>Indicator: % nature tourism companies indicating sufficient quality wildlife and habitat</a:t>
            </a:r>
            <a:endParaRPr lang="en-US" sz="1400" dirty="0">
              <a:solidFill>
                <a:schemeClr val="tx1"/>
              </a:solidFill>
              <a:latin typeface="Calibri" panose="020F0502020204030204" pitchFamily="34" charset="0"/>
            </a:endParaRPr>
          </a:p>
        </p:txBody>
      </p:sp>
      <p:sp>
        <p:nvSpPr>
          <p:cNvPr id="16" name="Line Callout 2 15"/>
          <p:cNvSpPr/>
          <p:nvPr/>
        </p:nvSpPr>
        <p:spPr>
          <a:xfrm>
            <a:off x="5257800" y="1524000"/>
            <a:ext cx="3848100" cy="1081085"/>
          </a:xfrm>
          <a:prstGeom prst="borderCallout2">
            <a:avLst>
              <a:gd name="adj1" fmla="val 18750"/>
              <a:gd name="adj2" fmla="val -8333"/>
              <a:gd name="adj3" fmla="val 18750"/>
              <a:gd name="adj4" fmla="val -16667"/>
              <a:gd name="adj5" fmla="val 66909"/>
              <a:gd name="adj6" fmla="val -28374"/>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rPr>
              <a:t>By 2030 and thereafter, damage to homes and farms from drought and flooding has decreased by at least 75%, compared to 2010 levels</a:t>
            </a:r>
          </a:p>
        </p:txBody>
      </p:sp>
      <p:pic>
        <p:nvPicPr>
          <p:cNvPr id="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166" y="4016156"/>
            <a:ext cx="4353068" cy="1836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Line Callout 2 23"/>
          <p:cNvSpPr/>
          <p:nvPr/>
        </p:nvSpPr>
        <p:spPr>
          <a:xfrm>
            <a:off x="5257800" y="3533775"/>
            <a:ext cx="3848100" cy="1114425"/>
          </a:xfrm>
          <a:prstGeom prst="borderCallout2">
            <a:avLst>
              <a:gd name="adj1" fmla="val 18750"/>
              <a:gd name="adj2" fmla="val -8333"/>
              <a:gd name="adj3" fmla="val 18750"/>
              <a:gd name="adj4" fmla="val -16667"/>
              <a:gd name="adj5" fmla="val 46915"/>
              <a:gd name="adj6" fmla="val -26317"/>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alibri" panose="020F0502020204030204" pitchFamily="34" charset="0"/>
              </a:rPr>
              <a:t>By 2030 and thereafter, </a:t>
            </a:r>
            <a:r>
              <a:rPr lang="en-US" sz="1400" dirty="0">
                <a:solidFill>
                  <a:schemeClr val="tx1"/>
                </a:solidFill>
                <a:latin typeface="Calibri" panose="020F0502020204030204" pitchFamily="34" charset="0"/>
              </a:rPr>
              <a:t>at least 90% of nature tourism companies indicate they have sufficient good quality wildlife and habitat to draw in tourists</a:t>
            </a:r>
          </a:p>
        </p:txBody>
      </p:sp>
      <p:sp>
        <p:nvSpPr>
          <p:cNvPr id="25" name="Line Callout 2 24"/>
          <p:cNvSpPr/>
          <p:nvPr/>
        </p:nvSpPr>
        <p:spPr>
          <a:xfrm>
            <a:off x="5257800" y="5257800"/>
            <a:ext cx="3886200" cy="1066800"/>
          </a:xfrm>
          <a:prstGeom prst="borderCallout2">
            <a:avLst>
              <a:gd name="adj1" fmla="val 20743"/>
              <a:gd name="adj2" fmla="val -3408"/>
              <a:gd name="adj3" fmla="val 15906"/>
              <a:gd name="adj4" fmla="val -12119"/>
              <a:gd name="adj5" fmla="val 23659"/>
              <a:gd name="adj6" fmla="val -16051"/>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alibri" panose="020F0502020204030204" pitchFamily="34" charset="0"/>
              </a:rPr>
              <a:t>By 2030 and thereafter, fewer than 10 cases of water-borne diseases are recorded annually within the region</a:t>
            </a:r>
            <a:endParaRPr lang="en-US" sz="1400" dirty="0">
              <a:solidFill>
                <a:schemeClr val="tx1"/>
              </a:solidFill>
              <a:latin typeface="Calibri" panose="020F0502020204030204" pitchFamily="34" charset="0"/>
            </a:endParaRPr>
          </a:p>
        </p:txBody>
      </p:sp>
      <p:sp>
        <p:nvSpPr>
          <p:cNvPr id="13" name="Rectangle 12"/>
          <p:cNvSpPr/>
          <p:nvPr/>
        </p:nvSpPr>
        <p:spPr>
          <a:xfrm>
            <a:off x="1676400" y="5715000"/>
            <a:ext cx="2057653" cy="736206"/>
          </a:xfrm>
          <a:prstGeom prst="rect">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alibri" panose="020F0502020204030204" pitchFamily="34" charset="0"/>
              </a:rPr>
              <a:t>Indicator: Fecal coliform concentration (in dry &amp; wet seasons)</a:t>
            </a:r>
            <a:endParaRPr lang="en-US" sz="1400" dirty="0">
              <a:solidFill>
                <a:schemeClr val="tx1"/>
              </a:solidFill>
              <a:latin typeface="Calibri" panose="020F0502020204030204" pitchFamily="34" charset="0"/>
            </a:endParaRPr>
          </a:p>
        </p:txBody>
      </p:sp>
      <p:sp>
        <p:nvSpPr>
          <p:cNvPr id="6" name="Rectangle 5"/>
          <p:cNvSpPr/>
          <p:nvPr/>
        </p:nvSpPr>
        <p:spPr>
          <a:xfrm>
            <a:off x="1676399" y="1778394"/>
            <a:ext cx="2057653" cy="736206"/>
          </a:xfrm>
          <a:prstGeom prst="rect">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alibri" panose="020F0502020204030204" pitchFamily="34" charset="0"/>
              </a:rPr>
              <a:t>Indicator: average daily cubic meters  released by dry and wet season</a:t>
            </a:r>
            <a:endParaRPr lang="en-US" sz="1400" dirty="0">
              <a:solidFill>
                <a:schemeClr val="tx1"/>
              </a:solidFill>
              <a:latin typeface="Calibri" panose="020F0502020204030204" pitchFamily="34" charset="0"/>
            </a:endParaRPr>
          </a:p>
        </p:txBody>
      </p:sp>
      <p:sp>
        <p:nvSpPr>
          <p:cNvPr id="12" name="Rectangle 11"/>
          <p:cNvSpPr/>
          <p:nvPr/>
        </p:nvSpPr>
        <p:spPr>
          <a:xfrm>
            <a:off x="1676398" y="3454794"/>
            <a:ext cx="2057653" cy="736206"/>
          </a:xfrm>
          <a:prstGeom prst="rect">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alibri" panose="020F0502020204030204" pitchFamily="34" charset="0"/>
              </a:rPr>
              <a:t>Indicator: Abundance of blue-billed ducks in tourism areas</a:t>
            </a:r>
            <a:endParaRPr lang="en-US" sz="1400" dirty="0">
              <a:solidFill>
                <a:schemeClr val="tx1"/>
              </a:solidFill>
              <a:latin typeface="Calibri" panose="020F0502020204030204" pitchFamily="34" charset="0"/>
            </a:endParaRPr>
          </a:p>
        </p:txBody>
      </p:sp>
      <p:sp>
        <p:nvSpPr>
          <p:cNvPr id="3" name="Title 2"/>
          <p:cNvSpPr>
            <a:spLocks noGrp="1"/>
          </p:cNvSpPr>
          <p:nvPr>
            <p:ph type="title"/>
          </p:nvPr>
        </p:nvSpPr>
        <p:spPr/>
        <p:txBody>
          <a:bodyPr/>
          <a:lstStyle/>
          <a:p>
            <a:r>
              <a:rPr lang="es-AR" dirty="0" smtClean="0"/>
              <a:t>HWB </a:t>
            </a:r>
            <a:r>
              <a:rPr lang="es-AR" dirty="0" err="1" smtClean="0"/>
              <a:t>Goals</a:t>
            </a:r>
            <a:r>
              <a:rPr lang="es-AR" dirty="0" smtClean="0"/>
              <a:t> &amp; </a:t>
            </a:r>
            <a:r>
              <a:rPr lang="es-AR" dirty="0" err="1" smtClean="0"/>
              <a:t>Indicators</a:t>
            </a:r>
            <a:endParaRPr lang="es-AR" dirty="0"/>
          </a:p>
        </p:txBody>
      </p:sp>
    </p:spTree>
    <p:extLst>
      <p:ext uri="{BB962C8B-B14F-4D97-AF65-F5344CB8AC3E}">
        <p14:creationId xmlns:p14="http://schemas.microsoft.com/office/powerpoint/2010/main" val="2828802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18" grpId="0" animBg="1"/>
      <p:bldP spid="16" grpId="0" animBg="1"/>
      <p:bldP spid="24" grpId="0" animBg="1"/>
      <p:bldP spid="25" grpId="0" animBg="1"/>
      <p:bldP spid="13" grpId="0" animBg="1"/>
      <p:bldP spid="6"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Topics</a:t>
            </a:r>
            <a:endParaRPr lang="en-US" dirty="0"/>
          </a:p>
        </p:txBody>
      </p:sp>
      <p:sp>
        <p:nvSpPr>
          <p:cNvPr id="6" name="Content Placeholder 5"/>
          <p:cNvSpPr>
            <a:spLocks noGrp="1"/>
          </p:cNvSpPr>
          <p:nvPr>
            <p:ph idx="1"/>
          </p:nvPr>
        </p:nvSpPr>
        <p:spPr/>
        <p:txBody>
          <a:bodyPr>
            <a:normAutofit/>
          </a:bodyPr>
          <a:lstStyle/>
          <a:p>
            <a:r>
              <a:rPr lang="en-US" dirty="0" smtClean="0"/>
              <a:t>Overview of HWT concepts</a:t>
            </a:r>
          </a:p>
          <a:p>
            <a:r>
              <a:rPr lang="en-US" b="1" dirty="0" smtClean="0"/>
              <a:t>Testing of HWT in field</a:t>
            </a:r>
          </a:p>
          <a:p>
            <a:r>
              <a:rPr lang="en-US" b="1" dirty="0" smtClean="0"/>
              <a:t>Reactions to HWT framework</a:t>
            </a:r>
          </a:p>
          <a:p>
            <a:r>
              <a:rPr lang="en-US" dirty="0" smtClean="0"/>
              <a:t>Discussion Questions</a:t>
            </a:r>
          </a:p>
          <a:p>
            <a:endParaRPr lang="en-US" dirty="0" smtClean="0"/>
          </a:p>
          <a:p>
            <a:endParaRPr lang="en-US" dirty="0"/>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r="6123" b="-175"/>
          <a:stretch/>
        </p:blipFill>
        <p:spPr>
          <a:xfrm>
            <a:off x="1" y="1447800"/>
            <a:ext cx="968990" cy="5541264"/>
          </a:xfrm>
          <a:prstGeom prst="rect">
            <a:avLst/>
          </a:prstGeom>
        </p:spPr>
      </p:pic>
    </p:spTree>
    <p:extLst>
      <p:ext uri="{BB962C8B-B14F-4D97-AF65-F5344CB8AC3E}">
        <p14:creationId xmlns:p14="http://schemas.microsoft.com/office/powerpoint/2010/main" val="342831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7"/>
</p:tagLst>
</file>

<file path=ppt/tags/tag2.xml><?xml version="1.0" encoding="utf-8"?>
<p:tagLst xmlns:a="http://schemas.openxmlformats.org/drawingml/2006/main" xmlns:r="http://schemas.openxmlformats.org/officeDocument/2006/relationships" xmlns:p="http://schemas.openxmlformats.org/presentationml/2006/main">
  <p:tag name="TIMING" val="|7.6|1.5"/>
</p:tagLst>
</file>

<file path=ppt/theme/theme1.xml><?xml version="1.0" encoding="utf-8"?>
<a:theme xmlns:a="http://schemas.openxmlformats.org/drawingml/2006/main" name="TS102787942">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863CEF8-E427-41A3-B701-02CD4579E2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TS102787942</Template>
  <TotalTime>0</TotalTime>
  <Words>695</Words>
  <Application>Microsoft Office PowerPoint</Application>
  <PresentationFormat>On-screen Show (4:3)</PresentationFormat>
  <Paragraphs>131</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TS102787942</vt:lpstr>
      <vt:lpstr>Human Wellbeing – What We Have Learned Since 2012 Guidance</vt:lpstr>
      <vt:lpstr>Topics</vt:lpstr>
      <vt:lpstr>How Can Conservation Contribute  to Human Wellbeing?</vt:lpstr>
      <vt:lpstr>Via ecosystem services</vt:lpstr>
      <vt:lpstr>Use Results Chains to Show Trade-offs, Feedback Loops</vt:lpstr>
      <vt:lpstr>Directly as part of a conservation strategy</vt:lpstr>
      <vt:lpstr>Use Results Chains to Show Trade-offs, Feedback Loops</vt:lpstr>
      <vt:lpstr>HWB Goals &amp; Indicators</vt:lpstr>
      <vt:lpstr>Topics</vt:lpstr>
      <vt:lpstr>Testing in Field</vt:lpstr>
      <vt:lpstr>Reactions</vt:lpstr>
      <vt:lpstr>Topics</vt:lpstr>
      <vt:lpstr>Discussion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2013-12-18T22:03:03Z</dcterms:created>
  <dcterms:modified xsi:type="dcterms:W3CDTF">2014-10-10T17:57:26Z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TC027879429991</vt:lpwstr>
  </property>
</Properties>
</file>