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4"/>
  </p:notesMasterIdLst>
  <p:sldIdLst>
    <p:sldId id="256" r:id="rId3"/>
    <p:sldId id="267" r:id="rId4"/>
    <p:sldId id="265" r:id="rId5"/>
    <p:sldId id="270" r:id="rId6"/>
    <p:sldId id="264" r:id="rId7"/>
    <p:sldId id="257" r:id="rId8"/>
    <p:sldId id="258" r:id="rId9"/>
    <p:sldId id="260" r:id="rId10"/>
    <p:sldId id="261" r:id="rId11"/>
    <p:sldId id="262"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96692" autoAdjust="0"/>
  </p:normalViewPr>
  <p:slideViewPr>
    <p:cSldViewPr snapToGrid="0">
      <p:cViewPr varScale="1">
        <p:scale>
          <a:sx n="111" d="100"/>
          <a:sy n="111" d="100"/>
        </p:scale>
        <p:origin x="65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8ACD5-CD3F-446A-AC2A-5A45FDFA5CDE}" type="datetimeFigureOut">
              <a:rPr lang="en-US" smtClean="0"/>
              <a:t>9/21/2014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9E170-8D18-4DFA-B0B6-0C67980C67C6}" type="slidenum">
              <a:rPr lang="en-US" smtClean="0"/>
              <a:t>‹#›</a:t>
            </a:fld>
            <a:endParaRPr lang="en-US"/>
          </a:p>
        </p:txBody>
      </p:sp>
    </p:spTree>
    <p:extLst>
      <p:ext uri="{BB962C8B-B14F-4D97-AF65-F5344CB8AC3E}">
        <p14:creationId xmlns:p14="http://schemas.microsoft.com/office/powerpoint/2010/main" val="402290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building on what we are already monitoring and focusing on the</a:t>
            </a:r>
            <a:r>
              <a:rPr lang="en-US" baseline="0" dirty="0" smtClean="0"/>
              <a:t> general and broadly applicable approach that we take to effect conservation and save wildlife and </a:t>
            </a:r>
            <a:r>
              <a:rPr lang="en-US" baseline="0" dirty="0" err="1" smtClean="0"/>
              <a:t>wildplaces</a:t>
            </a:r>
            <a:r>
              <a:rPr lang="en-US" baseline="0" dirty="0" smtClean="0"/>
              <a:t> – it makes sense for our organization to measure 5 things.</a:t>
            </a:r>
          </a:p>
          <a:p>
            <a:endParaRPr lang="en-US" baseline="0" dirty="0" smtClean="0"/>
          </a:p>
          <a:p>
            <a:r>
              <a:rPr lang="en-US" baseline="0" dirty="0" smtClean="0"/>
              <a:t>The species that are our conservation targets.   Their habitat.  The threats to our conservation targets and whether their management in improving over time.  The governance systems that we investing time and effort to strengthen and the livelihoods of local people who are typically our strongest constituents for conservation.</a:t>
            </a:r>
            <a:endParaRPr lang="en-US" dirty="0"/>
          </a:p>
        </p:txBody>
      </p:sp>
      <p:sp>
        <p:nvSpPr>
          <p:cNvPr id="4" name="Slide Number Placeholder 3"/>
          <p:cNvSpPr>
            <a:spLocks noGrp="1"/>
          </p:cNvSpPr>
          <p:nvPr>
            <p:ph type="sldNum" sz="quarter" idx="10"/>
          </p:nvPr>
        </p:nvSpPr>
        <p:spPr/>
        <p:txBody>
          <a:bodyPr/>
          <a:lstStyle/>
          <a:p>
            <a:fld id="{085D8A96-FA8C-4CDF-AA1E-A94C07082500}" type="slidenum">
              <a:rPr lang="en-US" smtClean="0"/>
              <a:pPr/>
              <a:t>3</a:t>
            </a:fld>
            <a:endParaRPr lang="en-US"/>
          </a:p>
        </p:txBody>
      </p:sp>
    </p:spTree>
    <p:extLst>
      <p:ext uri="{BB962C8B-B14F-4D97-AF65-F5344CB8AC3E}">
        <p14:creationId xmlns:p14="http://schemas.microsoft.com/office/powerpoint/2010/main" val="149566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Measuring complex outcomes of environment and development interventions   - 500,000 pound 3 year grant from the Economic and Social Research Council/DFID</a:t>
            </a:r>
          </a:p>
        </p:txBody>
      </p:sp>
      <p:sp>
        <p:nvSpPr>
          <p:cNvPr id="4" name="Slide Number Placeholder 3"/>
          <p:cNvSpPr>
            <a:spLocks noGrp="1"/>
          </p:cNvSpPr>
          <p:nvPr>
            <p:ph type="sldNum" sz="quarter" idx="10"/>
          </p:nvPr>
        </p:nvSpPr>
        <p:spPr/>
        <p:txBody>
          <a:bodyPr/>
          <a:lstStyle/>
          <a:p>
            <a:fld id="{085D8A96-FA8C-4CDF-AA1E-A94C07082500}" type="slidenum">
              <a:rPr lang="en-US" smtClean="0"/>
              <a:pPr/>
              <a:t>4</a:t>
            </a:fld>
            <a:endParaRPr lang="en-US"/>
          </a:p>
        </p:txBody>
      </p:sp>
    </p:spTree>
    <p:extLst>
      <p:ext uri="{BB962C8B-B14F-4D97-AF65-F5344CB8AC3E}">
        <p14:creationId xmlns:p14="http://schemas.microsoft.com/office/powerpoint/2010/main" val="1773318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4725" name="Picture 149" descr="BCG_Logotype_Regular_rev"/>
          <p:cNvPicPr>
            <a:picLocks noChangeAspect="1" noChangeArrowheads="1"/>
          </p:cNvPicPr>
          <p:nvPr/>
        </p:nvPicPr>
        <p:blipFill>
          <a:blip r:embed="rId3" cstate="screen"/>
          <a:srcRect/>
          <a:stretch>
            <a:fillRect/>
          </a:stretch>
        </p:blipFill>
        <p:spPr bwMode="auto">
          <a:xfrm>
            <a:off x="2582335" y="5832486"/>
            <a:ext cx="3979333" cy="252413"/>
          </a:xfrm>
          <a:prstGeom prst="rect">
            <a:avLst/>
          </a:prstGeom>
          <a:noFill/>
        </p:spPr>
      </p:pic>
      <p:pic>
        <p:nvPicPr>
          <p:cNvPr id="5" name="Picture 7"/>
          <p:cNvPicPr>
            <a:picLocks noChangeAspect="1" noChangeArrowheads="1"/>
          </p:cNvPicPr>
          <p:nvPr userDrawn="1">
            <p:custDataLst>
              <p:tags r:id="rId1"/>
            </p:custDataLst>
          </p:nvPr>
        </p:nvPicPr>
        <p:blipFill>
          <a:blip r:embed="rId4" cstate="screen"/>
          <a:srcRect/>
          <a:stretch>
            <a:fillRect/>
          </a:stretch>
        </p:blipFill>
        <p:spPr bwMode="auto">
          <a:xfrm>
            <a:off x="104323" y="63500"/>
            <a:ext cx="827011" cy="869950"/>
          </a:xfrm>
          <a:prstGeom prst="rect">
            <a:avLst/>
          </a:prstGeom>
          <a:noFill/>
          <a:ln w="9525">
            <a:noFill/>
            <a:miter lim="800000"/>
            <a:headEnd/>
            <a:tailEnd/>
          </a:ln>
        </p:spPr>
      </p:pic>
    </p:spTree>
    <p:extLst>
      <p:ext uri="{BB962C8B-B14F-4D97-AF65-F5344CB8AC3E}">
        <p14:creationId xmlns:p14="http://schemas.microsoft.com/office/powerpoint/2010/main" val="17608464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4765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311" y="157166"/>
            <a:ext cx="2066774" cy="610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9966" y="157166"/>
            <a:ext cx="6058202" cy="610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79792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a:prstGeom prst="rect">
            <a:avLst/>
          </a:prstGeom>
        </p:spPr>
        <p:txBody>
          <a:bodyPr/>
          <a:lstStyle/>
          <a:p>
            <a:fld id="{269101B6-F929-4386-9C20-9098CDC2CE9A}" type="datetimeFigureOut">
              <a:rPr lang="en-US" smtClean="0"/>
              <a:t>9/21/2014</a:t>
            </a:fld>
            <a:endParaRPr lang="en-US"/>
          </a:p>
        </p:txBody>
      </p:sp>
      <p:sp>
        <p:nvSpPr>
          <p:cNvPr id="5" name="Footer Placeholder 4"/>
          <p:cNvSpPr>
            <a:spLocks noGrp="1"/>
          </p:cNvSpPr>
          <p:nvPr>
            <p:ph type="ftr" sz="quarter" idx="11"/>
          </p:nvPr>
        </p:nvSpPr>
        <p:spPr>
          <a:xfrm>
            <a:off x="2971799" y="5870576"/>
            <a:ext cx="3670469" cy="377825"/>
          </a:xfrm>
          <a:prstGeom prst="rect">
            <a:avLst/>
          </a:prstGeom>
        </p:spPr>
        <p:txBody>
          <a:bodyPr/>
          <a:lstStyle/>
          <a:p>
            <a:endParaRPr lang="en-US"/>
          </a:p>
        </p:txBody>
      </p:sp>
      <p:sp>
        <p:nvSpPr>
          <p:cNvPr id="6" name="Slide Number Placeholder 5"/>
          <p:cNvSpPr>
            <a:spLocks noGrp="1"/>
          </p:cNvSpPr>
          <p:nvPr>
            <p:ph type="sldNum" sz="quarter" idx="12"/>
          </p:nvPr>
        </p:nvSpPr>
        <p:spPr>
          <a:xfrm>
            <a:off x="7956719" y="5870576"/>
            <a:ext cx="413375" cy="377825"/>
          </a:xfrm>
          <a:prstGeom prst="rect">
            <a:avLst/>
          </a:prstGeom>
        </p:spPr>
        <p:txBody>
          <a:bodyPr/>
          <a:lstStyle/>
          <a:p>
            <a:fld id="{412EB111-0775-441E-A3BE-D7A177615AC4}" type="slidenum">
              <a:rPr lang="en-US" smtClean="0"/>
              <a:t>‹#›</a:t>
            </a:fld>
            <a:endParaRPr lang="en-US"/>
          </a:p>
        </p:txBody>
      </p:sp>
    </p:spTree>
    <p:extLst>
      <p:ext uri="{BB962C8B-B14F-4D97-AF65-F5344CB8AC3E}">
        <p14:creationId xmlns:p14="http://schemas.microsoft.com/office/powerpoint/2010/main" val="20086538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4725" name="Picture 149" descr="BCG_Logotype_Regular_rev"/>
          <p:cNvPicPr>
            <a:picLocks noChangeAspect="1" noChangeArrowheads="1"/>
          </p:cNvPicPr>
          <p:nvPr/>
        </p:nvPicPr>
        <p:blipFill>
          <a:blip r:embed="rId3" cstate="screen"/>
          <a:srcRect/>
          <a:stretch>
            <a:fillRect/>
          </a:stretch>
        </p:blipFill>
        <p:spPr bwMode="auto">
          <a:xfrm>
            <a:off x="2582335" y="5832488"/>
            <a:ext cx="3979333" cy="252413"/>
          </a:xfrm>
          <a:prstGeom prst="rect">
            <a:avLst/>
          </a:prstGeom>
          <a:noFill/>
        </p:spPr>
      </p:pic>
      <p:pic>
        <p:nvPicPr>
          <p:cNvPr id="24726" name="Picture 7"/>
          <p:cNvPicPr>
            <a:picLocks noChangeAspect="1" noChangeArrowheads="1"/>
          </p:cNvPicPr>
          <p:nvPr userDrawn="1">
            <p:custDataLst>
              <p:tags r:id="rId1"/>
            </p:custDataLst>
          </p:nvPr>
        </p:nvPicPr>
        <p:blipFill>
          <a:blip r:embed="rId4" cstate="screen"/>
          <a:srcRect/>
          <a:stretch>
            <a:fillRect/>
          </a:stretch>
        </p:blipFill>
        <p:spPr bwMode="auto">
          <a:xfrm>
            <a:off x="542781" y="488959"/>
            <a:ext cx="1162654" cy="1222375"/>
          </a:xfrm>
          <a:prstGeom prst="rect">
            <a:avLst/>
          </a:prstGeom>
          <a:noFill/>
          <a:ln w="9525">
            <a:noFill/>
            <a:miter lim="800000"/>
            <a:headEnd/>
            <a:tailEnd/>
          </a:ln>
        </p:spPr>
      </p:pic>
    </p:spTree>
    <p:extLst>
      <p:ext uri="{BB962C8B-B14F-4D97-AF65-F5344CB8AC3E}">
        <p14:creationId xmlns:p14="http://schemas.microsoft.com/office/powerpoint/2010/main" val="34857116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5138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13"/>
            <a:ext cx="7772703"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22451655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9966" y="1647833"/>
            <a:ext cx="4062488" cy="4614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7602" y="1647833"/>
            <a:ext cx="4062489" cy="4614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64840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600"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6" y="1535113"/>
            <a:ext cx="404132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6596" y="2174875"/>
            <a:ext cx="404132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8" y="1535113"/>
            <a:ext cx="40428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578" y="2174875"/>
            <a:ext cx="40428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67262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92119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0453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714688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601" y="273050"/>
            <a:ext cx="3008690"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656" y="273057"/>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601" y="1435103"/>
            <a:ext cx="300869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4108097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9" y="4800600"/>
            <a:ext cx="5486702"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1609" y="612775"/>
            <a:ext cx="5486702"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1609" y="5367338"/>
            <a:ext cx="5486702"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40953357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91592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311" y="157168"/>
            <a:ext cx="2066774" cy="610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9966" y="157168"/>
            <a:ext cx="6058202" cy="610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810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11"/>
            <a:ext cx="7772703"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7524791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9966" y="1647833"/>
            <a:ext cx="4062488" cy="4614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7601" y="1647833"/>
            <a:ext cx="4062489" cy="4614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47310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600"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6" y="1535113"/>
            <a:ext cx="404132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6596" y="2174875"/>
            <a:ext cx="404132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7" y="1535113"/>
            <a:ext cx="40428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577" y="2174875"/>
            <a:ext cx="40428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44877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42124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3231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601" y="273050"/>
            <a:ext cx="3008690"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656"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601" y="1435103"/>
            <a:ext cx="300869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282025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9" y="4800600"/>
            <a:ext cx="5486702"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1609" y="612775"/>
            <a:ext cx="5486702"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1609" y="5367338"/>
            <a:ext cx="5486702"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2766020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2.vml"/><Relationship Id="rId18" Type="http://schemas.openxmlformats.org/officeDocument/2006/relationships/tags" Target="../tags/tag11.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10.xml"/><Relationship Id="rId2" Type="http://schemas.openxmlformats.org/officeDocument/2006/relationships/slideLayout" Target="../slideLayouts/slideLayout14.xml"/><Relationship Id="rId16" Type="http://schemas.openxmlformats.org/officeDocument/2006/relationships/tags" Target="../tags/tag9.xml"/><Relationship Id="rId20" Type="http://schemas.openxmlformats.org/officeDocument/2006/relationships/oleObject" Target="../embeddings/oleObject2.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8.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1009498" y="157163"/>
            <a:ext cx="7699079" cy="831850"/>
          </a:xfrm>
          <a:prstGeom prst="rect">
            <a:avLst/>
          </a:prstGeom>
          <a:noFill/>
          <a:ln w="9525" algn="ctr">
            <a:noFill/>
            <a:miter lim="800000"/>
            <a:headEnd/>
            <a:tailEnd/>
          </a:ln>
          <a:effectLst/>
        </p:spPr>
        <p:txBody>
          <a:bodyPr vert="horz" wrap="square" lIns="0" tIns="45713" rIns="0" bIns="45713" numCol="1" anchor="ctr" anchorCtr="0" compatLnSpc="1">
            <a:prstTxWarp prst="textNoShape">
              <a:avLst/>
            </a:prstTxWarp>
          </a:bodyPr>
          <a:lstStyle/>
          <a:p>
            <a:pPr lvl="0"/>
            <a:r>
              <a:rPr lang="en-US" dirty="0" smtClean="0"/>
              <a:t>xxx</a:t>
            </a:r>
          </a:p>
        </p:txBody>
      </p:sp>
      <p:sp>
        <p:nvSpPr>
          <p:cNvPr id="1034" name="Rectangle 10"/>
          <p:cNvSpPr>
            <a:spLocks noGrp="1" noChangeArrowheads="1"/>
          </p:cNvSpPr>
          <p:nvPr>
            <p:ph type="body" idx="1"/>
            <p:custDataLst>
              <p:tags r:id="rId16"/>
            </p:custDataLst>
          </p:nvPr>
        </p:nvSpPr>
        <p:spPr bwMode="auto">
          <a:xfrm>
            <a:off x="439970" y="1647833"/>
            <a:ext cx="8270119" cy="46148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First level</a:t>
            </a:r>
          </a:p>
          <a:p>
            <a:pPr lvl="2"/>
            <a:r>
              <a:rPr lang="en-US" dirty="0" smtClean="0"/>
              <a:t>Second level</a:t>
            </a:r>
          </a:p>
          <a:p>
            <a:pPr lvl="3"/>
            <a:r>
              <a:rPr lang="en-US" dirty="0" smtClean="0"/>
              <a:t>Third level</a:t>
            </a:r>
          </a:p>
          <a:p>
            <a:pPr lvl="4"/>
            <a:r>
              <a:rPr lang="en-US" dirty="0" smtClean="0"/>
              <a:t>Quotation level</a:t>
            </a:r>
          </a:p>
        </p:txBody>
      </p:sp>
      <p:sp>
        <p:nvSpPr>
          <p:cNvPr id="1036" name="Text Box 12"/>
          <p:cNvSpPr txBox="1">
            <a:spLocks noChangeArrowheads="1"/>
          </p:cNvSpPr>
          <p:nvPr>
            <p:custDataLst>
              <p:tags r:id="rId17"/>
            </p:custDataLst>
          </p:nvPr>
        </p:nvSpPr>
        <p:spPr bwMode="auto">
          <a:xfrm>
            <a:off x="8539239" y="6673850"/>
            <a:ext cx="175381" cy="133350"/>
          </a:xfrm>
          <a:prstGeom prst="rect">
            <a:avLst/>
          </a:prstGeom>
          <a:noFill/>
          <a:ln w="9525" algn="ctr">
            <a:noFill/>
            <a:miter lim="800000"/>
            <a:headEnd/>
            <a:tailEnd/>
          </a:ln>
          <a:effectLst/>
        </p:spPr>
        <p:txBody>
          <a:bodyPr wrap="none" lIns="0" tIns="0" rIns="0" bIns="0"/>
          <a:lstStyle/>
          <a:p>
            <a:pPr algn="r"/>
            <a:fld id="{9FE558EC-AA32-44A2-AA8B-CA5B181D39D6}" type="slidenum">
              <a:rPr lang="en-US" sz="675"/>
              <a:pPr algn="r"/>
              <a:t>‹#›</a:t>
            </a:fld>
            <a:endParaRPr lang="en-US" sz="675" dirty="0"/>
          </a:p>
        </p:txBody>
      </p:sp>
      <p:graphicFrame>
        <p:nvGraphicFramePr>
          <p:cNvPr id="1144" name="Rectangle 120" hidden="1"/>
          <p:cNvGraphicFramePr>
            <a:graphicFrameLocks/>
          </p:cNvGraphicFramePr>
          <p:nvPr>
            <p:custDataLst>
              <p:tags r:id="rId18"/>
            </p:custDataLst>
          </p:nvPr>
        </p:nvGraphicFramePr>
        <p:xfrm>
          <a:off x="1" y="0"/>
          <a:ext cx="151190" cy="158750"/>
        </p:xfrm>
        <a:graphic>
          <a:graphicData uri="http://schemas.openxmlformats.org/presentationml/2006/ole">
            <mc:AlternateContent xmlns:mc="http://schemas.openxmlformats.org/markup-compatibility/2006">
              <mc:Choice xmlns:v="urn:schemas-microsoft-com:vml" Requires="v">
                <p:oleObj spid="_x0000_s1079" name="think-cell Slide" r:id="rId20" imgW="0" imgH="0" progId="">
                  <p:embed/>
                </p:oleObj>
              </mc:Choice>
              <mc:Fallback>
                <p:oleObj name="think-cell Slide" r:id="rId2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119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4" name="Line 150"/>
          <p:cNvSpPr>
            <a:spLocks noChangeShapeType="1"/>
          </p:cNvSpPr>
          <p:nvPr/>
        </p:nvSpPr>
        <p:spPr bwMode="auto">
          <a:xfrm>
            <a:off x="0" y="1003300"/>
            <a:ext cx="9144000" cy="0"/>
          </a:xfrm>
          <a:prstGeom prst="line">
            <a:avLst/>
          </a:prstGeom>
          <a:noFill/>
          <a:ln w="25400">
            <a:solidFill>
              <a:srgbClr val="008080"/>
            </a:solidFill>
            <a:round/>
            <a:headEnd type="none" w="lg" len="lg"/>
            <a:tailEnd type="none" w="lg" len="lg"/>
          </a:ln>
          <a:effectLst/>
        </p:spPr>
        <p:txBody>
          <a:bodyPr wrap="none" tIns="68580" bIns="68580" anchor="ctr"/>
          <a:lstStyle/>
          <a:p>
            <a:endParaRPr lang="en-US" sz="1350" dirty="0"/>
          </a:p>
        </p:txBody>
      </p:sp>
      <p:pic>
        <p:nvPicPr>
          <p:cNvPr id="9" name="Picture 7"/>
          <p:cNvPicPr>
            <a:picLocks noChangeAspect="1" noChangeArrowheads="1"/>
          </p:cNvPicPr>
          <p:nvPr userDrawn="1">
            <p:custDataLst>
              <p:tags r:id="rId19"/>
            </p:custDataLst>
          </p:nvPr>
        </p:nvPicPr>
        <p:blipFill>
          <a:blip r:embed="rId21" cstate="screen"/>
          <a:srcRect/>
          <a:stretch>
            <a:fillRect/>
          </a:stretch>
        </p:blipFill>
        <p:spPr bwMode="auto">
          <a:xfrm>
            <a:off x="104323" y="63500"/>
            <a:ext cx="827011" cy="869950"/>
          </a:xfrm>
          <a:prstGeom prst="rect">
            <a:avLst/>
          </a:prstGeom>
          <a:noFill/>
          <a:ln w="9525">
            <a:noFill/>
            <a:miter lim="800000"/>
            <a:headEnd/>
            <a:tailEnd/>
          </a:ln>
        </p:spPr>
      </p:pic>
    </p:spTree>
    <p:extLst>
      <p:ext uri="{BB962C8B-B14F-4D97-AF65-F5344CB8AC3E}">
        <p14:creationId xmlns:p14="http://schemas.microsoft.com/office/powerpoint/2010/main" val="135248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l" rtl="0" eaLnBrk="1" fontAlgn="base" hangingPunct="1">
        <a:spcBef>
          <a:spcPct val="0"/>
        </a:spcBef>
        <a:spcAft>
          <a:spcPct val="0"/>
        </a:spcAft>
        <a:defRPr sz="4050" b="1">
          <a:solidFill>
            <a:srgbClr val="008080"/>
          </a:solidFill>
          <a:latin typeface="+mj-lt"/>
          <a:ea typeface="+mj-ea"/>
          <a:cs typeface="+mj-cs"/>
        </a:defRPr>
      </a:lvl1pPr>
      <a:lvl2pPr algn="l" rtl="0" eaLnBrk="1" fontAlgn="base" hangingPunct="1">
        <a:spcBef>
          <a:spcPct val="0"/>
        </a:spcBef>
        <a:spcAft>
          <a:spcPct val="0"/>
        </a:spcAft>
        <a:defRPr sz="1800" b="1">
          <a:solidFill>
            <a:srgbClr val="008080"/>
          </a:solidFill>
          <a:latin typeface="Arial" charset="0"/>
          <a:cs typeface="Arial" charset="0"/>
        </a:defRPr>
      </a:lvl2pPr>
      <a:lvl3pPr algn="l" rtl="0" eaLnBrk="1" fontAlgn="base" hangingPunct="1">
        <a:spcBef>
          <a:spcPct val="0"/>
        </a:spcBef>
        <a:spcAft>
          <a:spcPct val="0"/>
        </a:spcAft>
        <a:defRPr sz="1800" b="1">
          <a:solidFill>
            <a:srgbClr val="008080"/>
          </a:solidFill>
          <a:latin typeface="Arial" charset="0"/>
          <a:cs typeface="Arial" charset="0"/>
        </a:defRPr>
      </a:lvl3pPr>
      <a:lvl4pPr algn="l" rtl="0" eaLnBrk="1" fontAlgn="base" hangingPunct="1">
        <a:spcBef>
          <a:spcPct val="0"/>
        </a:spcBef>
        <a:spcAft>
          <a:spcPct val="0"/>
        </a:spcAft>
        <a:defRPr sz="1800" b="1">
          <a:solidFill>
            <a:srgbClr val="008080"/>
          </a:solidFill>
          <a:latin typeface="Arial" charset="0"/>
          <a:cs typeface="Arial" charset="0"/>
        </a:defRPr>
      </a:lvl4pPr>
      <a:lvl5pPr algn="l" rtl="0" eaLnBrk="1" fontAlgn="base" hangingPunct="1">
        <a:spcBef>
          <a:spcPct val="0"/>
        </a:spcBef>
        <a:spcAft>
          <a:spcPct val="0"/>
        </a:spcAft>
        <a:defRPr sz="1800" b="1">
          <a:solidFill>
            <a:srgbClr val="008080"/>
          </a:solidFill>
          <a:latin typeface="Arial" charset="0"/>
          <a:cs typeface="Arial" charset="0"/>
        </a:defRPr>
      </a:lvl5pPr>
      <a:lvl6pPr marL="342900" algn="l" rtl="0" eaLnBrk="1" fontAlgn="base" hangingPunct="1">
        <a:spcBef>
          <a:spcPct val="0"/>
        </a:spcBef>
        <a:spcAft>
          <a:spcPct val="0"/>
        </a:spcAft>
        <a:defRPr sz="1800" b="1">
          <a:solidFill>
            <a:srgbClr val="008080"/>
          </a:solidFill>
          <a:latin typeface="Arial" charset="0"/>
          <a:cs typeface="Arial" charset="0"/>
        </a:defRPr>
      </a:lvl6pPr>
      <a:lvl7pPr marL="685800" algn="l" rtl="0" eaLnBrk="1" fontAlgn="base" hangingPunct="1">
        <a:spcBef>
          <a:spcPct val="0"/>
        </a:spcBef>
        <a:spcAft>
          <a:spcPct val="0"/>
        </a:spcAft>
        <a:defRPr sz="1800" b="1">
          <a:solidFill>
            <a:srgbClr val="008080"/>
          </a:solidFill>
          <a:latin typeface="Arial" charset="0"/>
          <a:cs typeface="Arial" charset="0"/>
        </a:defRPr>
      </a:lvl7pPr>
      <a:lvl8pPr marL="1028700" algn="l" rtl="0" eaLnBrk="1" fontAlgn="base" hangingPunct="1">
        <a:spcBef>
          <a:spcPct val="0"/>
        </a:spcBef>
        <a:spcAft>
          <a:spcPct val="0"/>
        </a:spcAft>
        <a:defRPr sz="1800" b="1">
          <a:solidFill>
            <a:srgbClr val="008080"/>
          </a:solidFill>
          <a:latin typeface="Arial" charset="0"/>
          <a:cs typeface="Arial" charset="0"/>
        </a:defRPr>
      </a:lvl8pPr>
      <a:lvl9pPr marL="1371600" algn="l" rtl="0" eaLnBrk="1" fontAlgn="base" hangingPunct="1">
        <a:spcBef>
          <a:spcPct val="0"/>
        </a:spcBef>
        <a:spcAft>
          <a:spcPct val="0"/>
        </a:spcAft>
        <a:defRPr sz="1800" b="1">
          <a:solidFill>
            <a:srgbClr val="008080"/>
          </a:solidFill>
          <a:latin typeface="Arial" charset="0"/>
          <a:cs typeface="Arial" charset="0"/>
        </a:defRPr>
      </a:lvl9pPr>
    </p:titleStyle>
    <p:bodyStyle>
      <a:lvl1pPr algn="l" rtl="0" eaLnBrk="1" fontAlgn="base" hangingPunct="1">
        <a:spcBef>
          <a:spcPct val="20000"/>
        </a:spcBef>
        <a:spcAft>
          <a:spcPct val="0"/>
        </a:spcAft>
        <a:defRPr sz="2400" b="1">
          <a:solidFill>
            <a:schemeClr val="tx1"/>
          </a:solidFill>
          <a:latin typeface="+mn-lt"/>
          <a:ea typeface="+mn-ea"/>
          <a:cs typeface="+mn-cs"/>
        </a:defRPr>
      </a:lvl1pPr>
      <a:lvl2pPr marL="342900" indent="-171450" algn="l" rtl="0" eaLnBrk="1" fontAlgn="base" hangingPunct="1">
        <a:spcBef>
          <a:spcPct val="20000"/>
        </a:spcBef>
        <a:spcAft>
          <a:spcPct val="0"/>
        </a:spcAft>
        <a:buClr>
          <a:schemeClr val="tx2"/>
        </a:buClr>
        <a:buChar char="•"/>
        <a:defRPr sz="2400">
          <a:solidFill>
            <a:schemeClr val="tx1"/>
          </a:solidFill>
          <a:latin typeface="+mn-lt"/>
          <a:cs typeface="+mn-cs"/>
        </a:defRPr>
      </a:lvl2pPr>
      <a:lvl3pPr marL="685800" indent="-171450" algn="l" rtl="0" eaLnBrk="1" fontAlgn="base" hangingPunct="1">
        <a:spcBef>
          <a:spcPct val="20000"/>
        </a:spcBef>
        <a:spcAft>
          <a:spcPct val="0"/>
        </a:spcAft>
        <a:buClr>
          <a:schemeClr val="tx2"/>
        </a:buClr>
        <a:buFont typeface="Arial" charset="0"/>
        <a:buChar char="–"/>
        <a:defRPr sz="2400">
          <a:solidFill>
            <a:schemeClr val="tx1"/>
          </a:solidFill>
          <a:latin typeface="+mn-lt"/>
          <a:cs typeface="+mn-cs"/>
        </a:defRPr>
      </a:lvl3pPr>
      <a:lvl4pPr marL="1032272" indent="-175022" algn="l" rtl="0" eaLnBrk="1" fontAlgn="base" hangingPunct="1">
        <a:spcBef>
          <a:spcPct val="20000"/>
        </a:spcBef>
        <a:spcAft>
          <a:spcPct val="0"/>
        </a:spcAft>
        <a:buClr>
          <a:schemeClr val="tx2"/>
        </a:buClr>
        <a:buFont typeface="Arial" charset="0"/>
        <a:buChar char="–"/>
        <a:defRPr sz="2400">
          <a:solidFill>
            <a:schemeClr val="tx1"/>
          </a:solidFill>
          <a:latin typeface="+mn-lt"/>
          <a:cs typeface="+mn-cs"/>
        </a:defRPr>
      </a:lvl4pPr>
      <a:lvl5pPr marL="1541860" indent="-170260" algn="l" rtl="0" eaLnBrk="1" fontAlgn="base" hangingPunct="1">
        <a:spcBef>
          <a:spcPct val="20000"/>
        </a:spcBef>
        <a:spcAft>
          <a:spcPct val="0"/>
        </a:spcAft>
        <a:buClr>
          <a:schemeClr val="tx2"/>
        </a:buClr>
        <a:buFont typeface="Arial" charset="0"/>
        <a:buChar char="–"/>
        <a:defRPr sz="2400">
          <a:solidFill>
            <a:schemeClr val="tx1"/>
          </a:solidFill>
          <a:latin typeface="+mn-lt"/>
          <a:cs typeface="+mn-cs"/>
        </a:defRPr>
      </a:lvl5pPr>
      <a:lvl6pPr marL="18847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6pPr>
      <a:lvl7pPr marL="22276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7pPr>
      <a:lvl8pPr marL="25705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8pPr>
      <a:lvl9pPr marL="29134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43" name="Picture 7"/>
          <p:cNvPicPr>
            <a:picLocks noChangeAspect="1" noChangeArrowheads="1"/>
          </p:cNvPicPr>
          <p:nvPr>
            <p:custDataLst>
              <p:tags r:id="rId14"/>
            </p:custDataLst>
          </p:nvPr>
        </p:nvPicPr>
        <p:blipFill>
          <a:blip r:embed="rId19" cstate="screen"/>
          <a:srcRect/>
          <a:stretch>
            <a:fillRect/>
          </a:stretch>
        </p:blipFill>
        <p:spPr bwMode="auto">
          <a:xfrm>
            <a:off x="104323" y="63500"/>
            <a:ext cx="827011" cy="869950"/>
          </a:xfrm>
          <a:prstGeom prst="rect">
            <a:avLst/>
          </a:prstGeom>
          <a:noFill/>
          <a:ln w="9525">
            <a:noFill/>
            <a:miter lim="800000"/>
            <a:headEnd/>
            <a:tailEnd/>
          </a:ln>
        </p:spPr>
      </p:pic>
      <p:sp>
        <p:nvSpPr>
          <p:cNvPr id="1026" name="Rectangle 2"/>
          <p:cNvSpPr>
            <a:spLocks noGrp="1" noChangeArrowheads="1"/>
          </p:cNvSpPr>
          <p:nvPr>
            <p:ph type="title"/>
            <p:custDataLst>
              <p:tags r:id="rId15"/>
            </p:custDataLst>
          </p:nvPr>
        </p:nvSpPr>
        <p:spPr bwMode="auto">
          <a:xfrm>
            <a:off x="1050781" y="157163"/>
            <a:ext cx="7657797" cy="831850"/>
          </a:xfrm>
          <a:prstGeom prst="rect">
            <a:avLst/>
          </a:prstGeom>
          <a:noFill/>
          <a:ln w="9525" algn="ctr">
            <a:noFill/>
            <a:miter lim="800000"/>
            <a:headEnd/>
            <a:tailEnd/>
          </a:ln>
          <a:effectLst/>
        </p:spPr>
        <p:txBody>
          <a:bodyPr vert="horz" wrap="square" lIns="0" tIns="45713" rIns="0" bIns="45713" numCol="1" anchor="ctr" anchorCtr="0" compatLnSpc="1">
            <a:prstTxWarp prst="textNoShape">
              <a:avLst/>
            </a:prstTxWarp>
          </a:bodyPr>
          <a:lstStyle/>
          <a:p>
            <a:pPr lvl="0"/>
            <a:r>
              <a:rPr lang="en-US" smtClean="0"/>
              <a:t>xxx</a:t>
            </a:r>
          </a:p>
        </p:txBody>
      </p:sp>
      <p:sp>
        <p:nvSpPr>
          <p:cNvPr id="1034" name="Rectangle 10"/>
          <p:cNvSpPr>
            <a:spLocks noGrp="1" noChangeArrowheads="1"/>
          </p:cNvSpPr>
          <p:nvPr>
            <p:ph type="body" idx="1"/>
            <p:custDataLst>
              <p:tags r:id="rId16"/>
            </p:custDataLst>
          </p:nvPr>
        </p:nvSpPr>
        <p:spPr bwMode="auto">
          <a:xfrm>
            <a:off x="439971" y="1647833"/>
            <a:ext cx="8270119" cy="46148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First level</a:t>
            </a:r>
          </a:p>
          <a:p>
            <a:pPr lvl="2"/>
            <a:r>
              <a:rPr lang="en-US" dirty="0" smtClean="0"/>
              <a:t>Second level</a:t>
            </a:r>
          </a:p>
          <a:p>
            <a:pPr lvl="3"/>
            <a:r>
              <a:rPr lang="en-US" dirty="0" smtClean="0"/>
              <a:t>Third level</a:t>
            </a:r>
          </a:p>
          <a:p>
            <a:pPr lvl="4"/>
            <a:r>
              <a:rPr lang="en-US" dirty="0" smtClean="0"/>
              <a:t>Quotation level</a:t>
            </a:r>
          </a:p>
        </p:txBody>
      </p:sp>
      <p:sp>
        <p:nvSpPr>
          <p:cNvPr id="1036" name="Text Box 12"/>
          <p:cNvSpPr txBox="1">
            <a:spLocks noChangeArrowheads="1"/>
          </p:cNvSpPr>
          <p:nvPr>
            <p:custDataLst>
              <p:tags r:id="rId17"/>
            </p:custDataLst>
          </p:nvPr>
        </p:nvSpPr>
        <p:spPr bwMode="auto">
          <a:xfrm>
            <a:off x="8539239" y="6673850"/>
            <a:ext cx="175381" cy="133350"/>
          </a:xfrm>
          <a:prstGeom prst="rect">
            <a:avLst/>
          </a:prstGeom>
          <a:noFill/>
          <a:ln w="9525" algn="ctr">
            <a:noFill/>
            <a:miter lim="800000"/>
            <a:headEnd/>
            <a:tailEnd/>
          </a:ln>
          <a:effectLst/>
        </p:spPr>
        <p:txBody>
          <a:bodyPr wrap="none" lIns="0" tIns="0" rIns="0" bIns="0"/>
          <a:lstStyle/>
          <a:p>
            <a:pPr algn="r" fontAlgn="base">
              <a:spcBef>
                <a:spcPct val="0"/>
              </a:spcBef>
              <a:spcAft>
                <a:spcPct val="0"/>
              </a:spcAft>
            </a:pPr>
            <a:fld id="{9FE558EC-AA32-44A2-AA8B-CA5B181D39D6}" type="slidenum">
              <a:rPr lang="en-US" sz="675">
                <a:solidFill>
                  <a:srgbClr val="000000"/>
                </a:solidFill>
              </a:rPr>
              <a:pPr algn="r" fontAlgn="base">
                <a:spcBef>
                  <a:spcPct val="0"/>
                </a:spcBef>
                <a:spcAft>
                  <a:spcPct val="0"/>
                </a:spcAft>
              </a:pPr>
              <a:t>‹#›</a:t>
            </a:fld>
            <a:endParaRPr lang="en-US" sz="675" dirty="0">
              <a:solidFill>
                <a:srgbClr val="000000"/>
              </a:solidFill>
            </a:endParaRPr>
          </a:p>
        </p:txBody>
      </p:sp>
      <p:graphicFrame>
        <p:nvGraphicFramePr>
          <p:cNvPr id="1144" name="Rectangle 120" hidden="1"/>
          <p:cNvGraphicFramePr>
            <a:graphicFrameLocks/>
          </p:cNvGraphicFramePr>
          <p:nvPr>
            <p:custDataLst>
              <p:tags r:id="rId18"/>
            </p:custDataLst>
          </p:nvPr>
        </p:nvGraphicFramePr>
        <p:xfrm>
          <a:off x="1" y="0"/>
          <a:ext cx="151190" cy="158750"/>
        </p:xfrm>
        <a:graphic>
          <a:graphicData uri="http://schemas.openxmlformats.org/presentationml/2006/ole">
            <mc:AlternateContent xmlns:mc="http://schemas.openxmlformats.org/markup-compatibility/2006">
              <mc:Choice xmlns:v="urn:schemas-microsoft-com:vml" Requires="v">
                <p:oleObj spid="_x0000_s2103" name="think-cell Slide" r:id="rId20" imgW="0" imgH="0" progId="">
                  <p:embed/>
                </p:oleObj>
              </mc:Choice>
              <mc:Fallback>
                <p:oleObj name="think-cell Slide" r:id="rId2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119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4" name="Line 150"/>
          <p:cNvSpPr>
            <a:spLocks noChangeShapeType="1"/>
          </p:cNvSpPr>
          <p:nvPr/>
        </p:nvSpPr>
        <p:spPr bwMode="auto">
          <a:xfrm>
            <a:off x="0" y="1003300"/>
            <a:ext cx="9144000" cy="0"/>
          </a:xfrm>
          <a:prstGeom prst="line">
            <a:avLst/>
          </a:prstGeom>
          <a:noFill/>
          <a:ln w="25400">
            <a:solidFill>
              <a:srgbClr val="008080"/>
            </a:solidFill>
            <a:round/>
            <a:headEnd type="none" w="lg" len="lg"/>
            <a:tailEnd type="none" w="lg" len="lg"/>
          </a:ln>
          <a:effectLst/>
        </p:spPr>
        <p:txBody>
          <a:bodyPr wrap="none" tIns="68580" bIns="68580" anchor="ctr"/>
          <a:lstStyle/>
          <a:p>
            <a:pPr algn="ctr" fontAlgn="base">
              <a:spcBef>
                <a:spcPct val="0"/>
              </a:spcBef>
              <a:spcAft>
                <a:spcPct val="0"/>
              </a:spcAft>
            </a:pPr>
            <a:endParaRPr lang="en-US" sz="1050" dirty="0">
              <a:solidFill>
                <a:srgbClr val="000000"/>
              </a:solidFill>
            </a:endParaRPr>
          </a:p>
        </p:txBody>
      </p:sp>
    </p:spTree>
    <p:extLst>
      <p:ext uri="{BB962C8B-B14F-4D97-AF65-F5344CB8AC3E}">
        <p14:creationId xmlns:p14="http://schemas.microsoft.com/office/powerpoint/2010/main" val="19433924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l" rtl="0" eaLnBrk="1" fontAlgn="base" hangingPunct="1">
        <a:spcBef>
          <a:spcPct val="0"/>
        </a:spcBef>
        <a:spcAft>
          <a:spcPct val="0"/>
        </a:spcAft>
        <a:defRPr sz="1800" b="1">
          <a:solidFill>
            <a:srgbClr val="008080"/>
          </a:solidFill>
          <a:latin typeface="+mj-lt"/>
          <a:ea typeface="+mj-ea"/>
          <a:cs typeface="+mj-cs"/>
        </a:defRPr>
      </a:lvl1pPr>
      <a:lvl2pPr algn="l" rtl="0" eaLnBrk="1" fontAlgn="base" hangingPunct="1">
        <a:spcBef>
          <a:spcPct val="0"/>
        </a:spcBef>
        <a:spcAft>
          <a:spcPct val="0"/>
        </a:spcAft>
        <a:defRPr sz="1800" b="1">
          <a:solidFill>
            <a:srgbClr val="008080"/>
          </a:solidFill>
          <a:latin typeface="Arial" charset="0"/>
          <a:cs typeface="Arial" charset="0"/>
        </a:defRPr>
      </a:lvl2pPr>
      <a:lvl3pPr algn="l" rtl="0" eaLnBrk="1" fontAlgn="base" hangingPunct="1">
        <a:spcBef>
          <a:spcPct val="0"/>
        </a:spcBef>
        <a:spcAft>
          <a:spcPct val="0"/>
        </a:spcAft>
        <a:defRPr sz="1800" b="1">
          <a:solidFill>
            <a:srgbClr val="008080"/>
          </a:solidFill>
          <a:latin typeface="Arial" charset="0"/>
          <a:cs typeface="Arial" charset="0"/>
        </a:defRPr>
      </a:lvl3pPr>
      <a:lvl4pPr algn="l" rtl="0" eaLnBrk="1" fontAlgn="base" hangingPunct="1">
        <a:spcBef>
          <a:spcPct val="0"/>
        </a:spcBef>
        <a:spcAft>
          <a:spcPct val="0"/>
        </a:spcAft>
        <a:defRPr sz="1800" b="1">
          <a:solidFill>
            <a:srgbClr val="008080"/>
          </a:solidFill>
          <a:latin typeface="Arial" charset="0"/>
          <a:cs typeface="Arial" charset="0"/>
        </a:defRPr>
      </a:lvl4pPr>
      <a:lvl5pPr algn="l" rtl="0" eaLnBrk="1" fontAlgn="base" hangingPunct="1">
        <a:spcBef>
          <a:spcPct val="0"/>
        </a:spcBef>
        <a:spcAft>
          <a:spcPct val="0"/>
        </a:spcAft>
        <a:defRPr sz="1800" b="1">
          <a:solidFill>
            <a:srgbClr val="008080"/>
          </a:solidFill>
          <a:latin typeface="Arial" charset="0"/>
          <a:cs typeface="Arial" charset="0"/>
        </a:defRPr>
      </a:lvl5pPr>
      <a:lvl6pPr marL="342900" algn="l" rtl="0" eaLnBrk="1" fontAlgn="base" hangingPunct="1">
        <a:spcBef>
          <a:spcPct val="0"/>
        </a:spcBef>
        <a:spcAft>
          <a:spcPct val="0"/>
        </a:spcAft>
        <a:defRPr sz="1800" b="1">
          <a:solidFill>
            <a:srgbClr val="008080"/>
          </a:solidFill>
          <a:latin typeface="Arial" charset="0"/>
          <a:cs typeface="Arial" charset="0"/>
        </a:defRPr>
      </a:lvl6pPr>
      <a:lvl7pPr marL="685800" algn="l" rtl="0" eaLnBrk="1" fontAlgn="base" hangingPunct="1">
        <a:spcBef>
          <a:spcPct val="0"/>
        </a:spcBef>
        <a:spcAft>
          <a:spcPct val="0"/>
        </a:spcAft>
        <a:defRPr sz="1800" b="1">
          <a:solidFill>
            <a:srgbClr val="008080"/>
          </a:solidFill>
          <a:latin typeface="Arial" charset="0"/>
          <a:cs typeface="Arial" charset="0"/>
        </a:defRPr>
      </a:lvl7pPr>
      <a:lvl8pPr marL="1028700" algn="l" rtl="0" eaLnBrk="1" fontAlgn="base" hangingPunct="1">
        <a:spcBef>
          <a:spcPct val="0"/>
        </a:spcBef>
        <a:spcAft>
          <a:spcPct val="0"/>
        </a:spcAft>
        <a:defRPr sz="1800" b="1">
          <a:solidFill>
            <a:srgbClr val="008080"/>
          </a:solidFill>
          <a:latin typeface="Arial" charset="0"/>
          <a:cs typeface="Arial" charset="0"/>
        </a:defRPr>
      </a:lvl8pPr>
      <a:lvl9pPr marL="1371600" algn="l" rtl="0" eaLnBrk="1" fontAlgn="base" hangingPunct="1">
        <a:spcBef>
          <a:spcPct val="0"/>
        </a:spcBef>
        <a:spcAft>
          <a:spcPct val="0"/>
        </a:spcAft>
        <a:defRPr sz="1800" b="1">
          <a:solidFill>
            <a:srgbClr val="008080"/>
          </a:solidFill>
          <a:latin typeface="Arial" charset="0"/>
          <a:cs typeface="Arial" charset="0"/>
        </a:defRPr>
      </a:lvl9pPr>
    </p:titleStyle>
    <p:bodyStyle>
      <a:lvl1pPr algn="l" rtl="0" eaLnBrk="1" fontAlgn="base" hangingPunct="1">
        <a:spcBef>
          <a:spcPct val="20000"/>
        </a:spcBef>
        <a:spcAft>
          <a:spcPct val="0"/>
        </a:spcAft>
        <a:defRPr sz="1200" b="1">
          <a:solidFill>
            <a:schemeClr val="tx1"/>
          </a:solidFill>
          <a:latin typeface="+mn-lt"/>
          <a:ea typeface="+mn-ea"/>
          <a:cs typeface="+mn-cs"/>
        </a:defRPr>
      </a:lvl1pPr>
      <a:lvl2pPr marL="342900" indent="-171450" algn="l" rtl="0" eaLnBrk="1" fontAlgn="base" hangingPunct="1">
        <a:spcBef>
          <a:spcPct val="20000"/>
        </a:spcBef>
        <a:spcAft>
          <a:spcPct val="0"/>
        </a:spcAft>
        <a:buClr>
          <a:schemeClr val="tx2"/>
        </a:buClr>
        <a:buChar char="•"/>
        <a:defRPr sz="1200">
          <a:solidFill>
            <a:schemeClr val="tx1"/>
          </a:solidFill>
          <a:latin typeface="+mn-lt"/>
          <a:cs typeface="+mn-cs"/>
        </a:defRPr>
      </a:lvl2pPr>
      <a:lvl3pPr marL="685800" indent="-171450" algn="l" rtl="0" eaLnBrk="1" fontAlgn="base" hangingPunct="1">
        <a:spcBef>
          <a:spcPct val="20000"/>
        </a:spcBef>
        <a:spcAft>
          <a:spcPct val="0"/>
        </a:spcAft>
        <a:buClr>
          <a:schemeClr val="tx2"/>
        </a:buClr>
        <a:buFont typeface="Arial" charset="0"/>
        <a:buChar char="–"/>
        <a:defRPr sz="1200">
          <a:solidFill>
            <a:schemeClr val="tx1"/>
          </a:solidFill>
          <a:latin typeface="+mn-lt"/>
          <a:cs typeface="+mn-cs"/>
        </a:defRPr>
      </a:lvl3pPr>
      <a:lvl4pPr marL="1032272" indent="-175022" algn="l" rtl="0" eaLnBrk="1" fontAlgn="base" hangingPunct="1">
        <a:spcBef>
          <a:spcPct val="20000"/>
        </a:spcBef>
        <a:spcAft>
          <a:spcPct val="0"/>
        </a:spcAft>
        <a:buClr>
          <a:schemeClr val="tx2"/>
        </a:buClr>
        <a:buFont typeface="Arial" charset="0"/>
        <a:buChar char="–"/>
        <a:defRPr sz="1200">
          <a:solidFill>
            <a:schemeClr val="tx1"/>
          </a:solidFill>
          <a:latin typeface="+mn-lt"/>
          <a:cs typeface="+mn-cs"/>
        </a:defRPr>
      </a:lvl4pPr>
      <a:lvl5pPr marL="1541860" indent="-170260" algn="l" rtl="0" eaLnBrk="1" fontAlgn="base" hangingPunct="1">
        <a:spcBef>
          <a:spcPct val="20000"/>
        </a:spcBef>
        <a:spcAft>
          <a:spcPct val="0"/>
        </a:spcAft>
        <a:buClr>
          <a:schemeClr val="tx2"/>
        </a:buClr>
        <a:buFont typeface="Arial" charset="0"/>
        <a:buChar char="–"/>
        <a:defRPr sz="1200">
          <a:solidFill>
            <a:schemeClr val="tx1"/>
          </a:solidFill>
          <a:latin typeface="+mn-lt"/>
          <a:cs typeface="+mn-cs"/>
        </a:defRPr>
      </a:lvl5pPr>
      <a:lvl6pPr marL="18847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6pPr>
      <a:lvl7pPr marL="22276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7pPr>
      <a:lvl8pPr marL="25705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8pPr>
      <a:lvl9pPr marL="29134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3.jpeg"/><Relationship Id="rId5" Type="http://schemas.openxmlformats.org/officeDocument/2006/relationships/image" Target="../media/image18.emf"/><Relationship Id="rId10" Type="http://schemas.openxmlformats.org/officeDocument/2006/relationships/image" Target="../media/image22.jpeg"/><Relationship Id="rId4" Type="http://schemas.openxmlformats.org/officeDocument/2006/relationships/image" Target="../media/image17.emf"/><Relationship Id="rId9" Type="http://schemas.openxmlformats.org/officeDocument/2006/relationships/hyperlink" Target="http://www.underwater.org/mermaid/belize/images/jaguar2-800.jp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emf"/><Relationship Id="rId7" Type="http://schemas.openxmlformats.org/officeDocument/2006/relationships/image" Target="../media/image26.png"/><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5 </a:t>
            </a:r>
            <a:r>
              <a:rPr lang="en-US" dirty="0" smtClean="0"/>
              <a:t>measures</a:t>
            </a:r>
            <a:endParaRPr lang="en-US" dirty="0"/>
          </a:p>
        </p:txBody>
      </p:sp>
      <p:sp>
        <p:nvSpPr>
          <p:cNvPr id="5" name="Subtitle 4"/>
          <p:cNvSpPr>
            <a:spLocks noGrp="1"/>
          </p:cNvSpPr>
          <p:nvPr>
            <p:ph type="subTitle" idx="1"/>
          </p:nvPr>
        </p:nvSpPr>
        <p:spPr/>
        <p:txBody>
          <a:bodyPr/>
          <a:lstStyle/>
          <a:p>
            <a:r>
              <a:rPr lang="en-US" dirty="0" smtClean="0">
                <a:solidFill>
                  <a:schemeClr val="bg1"/>
                </a:solidFill>
              </a:rPr>
              <a:t>A dashboard </a:t>
            </a:r>
          </a:p>
          <a:p>
            <a:r>
              <a:rPr lang="en-US" dirty="0" smtClean="0">
                <a:solidFill>
                  <a:schemeClr val="bg1"/>
                </a:solidFill>
              </a:rPr>
              <a:t>to record and report</a:t>
            </a:r>
          </a:p>
          <a:p>
            <a:r>
              <a:rPr lang="en-US" dirty="0" smtClean="0">
                <a:solidFill>
                  <a:schemeClr val="bg1"/>
                </a:solidFill>
              </a:rPr>
              <a:t>conservation impacts </a:t>
            </a:r>
            <a:endParaRPr lang="en-US" dirty="0">
              <a:solidFill>
                <a:schemeClr val="bg1"/>
              </a:solidFill>
            </a:endParaRPr>
          </a:p>
        </p:txBody>
      </p:sp>
    </p:spTree>
    <p:extLst>
      <p:ext uri="{BB962C8B-B14F-4D97-AF65-F5344CB8AC3E}">
        <p14:creationId xmlns:p14="http://schemas.microsoft.com/office/powerpoint/2010/main" val="39099232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livelihoods</a:t>
            </a:r>
            <a:endParaRPr lang="en-US" dirty="0"/>
          </a:p>
        </p:txBody>
      </p:sp>
      <p:pic>
        <p:nvPicPr>
          <p:cNvPr id="4" name="Picture 4" descr="E:\SlideGallery\Ituri\AerialPhotos\dingbo_vill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2859" y="1338961"/>
            <a:ext cx="1690921" cy="1123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E:\SlideGallery\Ituri\AerialPhotos\avio's_vill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348" y="2948976"/>
            <a:ext cx="1687011" cy="11239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900" y="2030472"/>
            <a:ext cx="1149788" cy="69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7198" y="3572510"/>
            <a:ext cx="1173943" cy="70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3"/>
          <p:cNvSpPr txBox="1">
            <a:spLocks/>
          </p:cNvSpPr>
          <p:nvPr/>
        </p:nvSpPr>
        <p:spPr>
          <a:xfrm>
            <a:off x="3024666" y="1335135"/>
            <a:ext cx="3668741" cy="1249588"/>
          </a:xfrm>
          <a:prstGeom prst="rect">
            <a:avLst/>
          </a:prstGeom>
        </p:spPr>
        <p:txBody>
          <a:bodyPr/>
          <a:lstStyle>
            <a:lvl1pPr algn="l" rtl="0" eaLnBrk="1" fontAlgn="base" hangingPunct="1">
              <a:spcBef>
                <a:spcPct val="20000"/>
              </a:spcBef>
              <a:spcAft>
                <a:spcPct val="0"/>
              </a:spcAft>
              <a:defRPr sz="2400" b="1">
                <a:solidFill>
                  <a:schemeClr val="tx1"/>
                </a:solidFill>
                <a:latin typeface="+mn-lt"/>
                <a:ea typeface="+mn-ea"/>
                <a:cs typeface="+mn-cs"/>
              </a:defRPr>
            </a:lvl1pPr>
            <a:lvl2pPr marL="342900" indent="-171450" algn="l" rtl="0" eaLnBrk="1" fontAlgn="base" hangingPunct="1">
              <a:spcBef>
                <a:spcPct val="20000"/>
              </a:spcBef>
              <a:spcAft>
                <a:spcPct val="0"/>
              </a:spcAft>
              <a:buClr>
                <a:schemeClr val="tx2"/>
              </a:buClr>
              <a:buChar char="•"/>
              <a:defRPr sz="2400">
                <a:solidFill>
                  <a:schemeClr val="tx1"/>
                </a:solidFill>
                <a:latin typeface="+mn-lt"/>
                <a:cs typeface="+mn-cs"/>
              </a:defRPr>
            </a:lvl2pPr>
            <a:lvl3pPr marL="685800" indent="-171450" algn="l" rtl="0" eaLnBrk="1" fontAlgn="base" hangingPunct="1">
              <a:spcBef>
                <a:spcPct val="20000"/>
              </a:spcBef>
              <a:spcAft>
                <a:spcPct val="0"/>
              </a:spcAft>
              <a:buClr>
                <a:schemeClr val="tx2"/>
              </a:buClr>
              <a:buFont typeface="Arial" charset="0"/>
              <a:buChar char="–"/>
              <a:defRPr sz="2400">
                <a:solidFill>
                  <a:schemeClr val="tx1"/>
                </a:solidFill>
                <a:latin typeface="+mn-lt"/>
                <a:cs typeface="+mn-cs"/>
              </a:defRPr>
            </a:lvl3pPr>
            <a:lvl4pPr marL="1032272" indent="-175022" algn="l" rtl="0" eaLnBrk="1" fontAlgn="base" hangingPunct="1">
              <a:spcBef>
                <a:spcPct val="20000"/>
              </a:spcBef>
              <a:spcAft>
                <a:spcPct val="0"/>
              </a:spcAft>
              <a:buClr>
                <a:schemeClr val="tx2"/>
              </a:buClr>
              <a:buFont typeface="Arial" charset="0"/>
              <a:buChar char="–"/>
              <a:defRPr sz="2400">
                <a:solidFill>
                  <a:schemeClr val="tx1"/>
                </a:solidFill>
                <a:latin typeface="+mn-lt"/>
                <a:cs typeface="+mn-cs"/>
              </a:defRPr>
            </a:lvl4pPr>
            <a:lvl5pPr marL="1541860" indent="-170260" algn="l" rtl="0" eaLnBrk="1" fontAlgn="base" hangingPunct="1">
              <a:spcBef>
                <a:spcPct val="20000"/>
              </a:spcBef>
              <a:spcAft>
                <a:spcPct val="0"/>
              </a:spcAft>
              <a:buClr>
                <a:schemeClr val="tx2"/>
              </a:buClr>
              <a:buFont typeface="Arial" charset="0"/>
              <a:buChar char="–"/>
              <a:defRPr sz="2400">
                <a:solidFill>
                  <a:schemeClr val="tx1"/>
                </a:solidFill>
                <a:latin typeface="+mn-lt"/>
                <a:cs typeface="+mn-cs"/>
              </a:defRPr>
            </a:lvl5pPr>
            <a:lvl6pPr marL="18847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6pPr>
            <a:lvl7pPr marL="22276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7pPr>
            <a:lvl8pPr marL="25705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8pPr>
            <a:lvl9pPr marL="29134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9pPr>
          </a:lstStyle>
          <a:p>
            <a:pPr algn="ctr"/>
            <a:r>
              <a:rPr lang="en-US" sz="2000" kern="0" dirty="0" smtClean="0">
                <a:solidFill>
                  <a:srgbClr val="0070C0"/>
                </a:solidFill>
              </a:rPr>
              <a:t>UN </a:t>
            </a:r>
          </a:p>
          <a:p>
            <a:pPr algn="ctr"/>
            <a:r>
              <a:rPr lang="en-US" sz="2000" i="1" kern="0" dirty="0" smtClean="0">
                <a:solidFill>
                  <a:srgbClr val="0070C0"/>
                </a:solidFill>
              </a:rPr>
              <a:t>“Poverty is a lack of</a:t>
            </a:r>
          </a:p>
          <a:p>
            <a:pPr algn="ctr"/>
            <a:r>
              <a:rPr lang="en-US" sz="2000" i="1" kern="0" dirty="0" smtClean="0">
                <a:solidFill>
                  <a:srgbClr val="0070C0"/>
                </a:solidFill>
              </a:rPr>
              <a:t> basic necessities”</a:t>
            </a:r>
            <a:endParaRPr lang="en-US" sz="1600" i="1" kern="0" dirty="0" smtClean="0">
              <a:solidFill>
                <a:srgbClr val="0070C0"/>
              </a:solidFill>
            </a:endParaRPr>
          </a:p>
        </p:txBody>
      </p:sp>
      <p:graphicFrame>
        <p:nvGraphicFramePr>
          <p:cNvPr id="15" name="Group 19"/>
          <p:cNvGraphicFramePr>
            <a:graphicFrameLocks noGrp="1"/>
          </p:cNvGraphicFramePr>
          <p:nvPr>
            <p:extLst>
              <p:ext uri="{D42A27DB-BD31-4B8C-83A1-F6EECF244321}">
                <p14:modId xmlns:p14="http://schemas.microsoft.com/office/powerpoint/2010/main" val="1189623400"/>
              </p:ext>
            </p:extLst>
          </p:nvPr>
        </p:nvGraphicFramePr>
        <p:xfrm>
          <a:off x="152400" y="1666514"/>
          <a:ext cx="3109783" cy="4298633"/>
        </p:xfrm>
        <a:graphic>
          <a:graphicData uri="http://schemas.openxmlformats.org/drawingml/2006/table">
            <a:tbl>
              <a:tblPr bandRow="1">
                <a:tableStyleId>{EB344D84-9AFB-497E-A393-DC336BA19D2E}</a:tableStyleId>
              </a:tblPr>
              <a:tblGrid>
                <a:gridCol w="1557218"/>
                <a:gridCol w="1337409"/>
                <a:gridCol w="215156"/>
              </a:tblGrid>
              <a:tr h="3135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Target Results</a:t>
                      </a:r>
                      <a:endParaRPr kumimoji="0" lang="en-US" sz="1600" b="1" i="0" u="none" strike="noStrike" cap="none" normalizeH="0" baseline="0" dirty="0" smtClean="0">
                        <a:ln>
                          <a:noFill/>
                        </a:ln>
                        <a:solidFill>
                          <a:schemeClr val="tx1"/>
                        </a:solidFill>
                        <a:effectLst/>
                        <a:latin typeface="Arial" charset="0"/>
                        <a:cs typeface="Arial" charset="0"/>
                      </a:endParaRPr>
                    </a:p>
                  </a:txBody>
                  <a:tcPr marL="0" marR="0" marT="91440" marB="91440" anchor="b" horzOverflow="overflow">
                    <a:lnL>
                      <a:noFill/>
                    </a:lnL>
                    <a:lnR>
                      <a:noFill/>
                    </a:lnR>
                    <a:lnT w="254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Measures</a:t>
                      </a: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a:noFill/>
                    </a:lnB>
                    <a:lnTlToBr w="12700" cmpd="sng">
                      <a:noFill/>
                      <a:prstDash val="solid"/>
                    </a:lnTlToBr>
                    <a:lnBlToTr w="12700" cmpd="sng">
                      <a:noFill/>
                      <a:prstDash val="solid"/>
                    </a:lnBlToTr>
                    <a:noFill/>
                  </a:tcPr>
                </a:tc>
              </a:tr>
              <a:tr h="976313">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Conservation of wildlife and critical ecosystems</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tx1"/>
                          </a:solidFill>
                          <a:effectLst/>
                        </a:rPr>
                        <a:t>Wildlife patch occupancy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905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tx1"/>
                          </a:solidFill>
                          <a:effectLst/>
                        </a:rPr>
                        <a:t>Habitat and ecological integrity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Improved natural resource governance</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Management effectiveness</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w="254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Resource governance</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t>Greater security and prosperity for local people</a:t>
                      </a:r>
                      <a:endParaRPr kumimoji="0" lang="en-US" sz="1400" b="1" u="none" strike="noStrike" cap="none" normalizeH="0" baseline="0" dirty="0" smtClean="0">
                        <a:ln>
                          <a:noFill/>
                        </a:ln>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bg1"/>
                          </a:solidFill>
                          <a:effectLst/>
                        </a:rPr>
                        <a:t>Human well-being</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6">
                        <a:lumMod val="90000"/>
                      </a:schemeClr>
                    </a:solid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noFill/>
                  </a:tcPr>
                </a:tc>
              </a:tr>
            </a:tbl>
          </a:graphicData>
        </a:graphic>
      </p:graphicFrame>
      <p:sp>
        <p:nvSpPr>
          <p:cNvPr id="13" name="Content Placeholder 3"/>
          <p:cNvSpPr txBox="1">
            <a:spLocks/>
          </p:cNvSpPr>
          <p:nvPr/>
        </p:nvSpPr>
        <p:spPr>
          <a:xfrm>
            <a:off x="5119193" y="4624299"/>
            <a:ext cx="3657600" cy="1633001"/>
          </a:xfrm>
          <a:prstGeom prst="rect">
            <a:avLst/>
          </a:prstGeom>
        </p:spPr>
        <p:txBody>
          <a:bodyPr/>
          <a:lstStyle>
            <a:lvl1pPr algn="l" rtl="0" eaLnBrk="1" fontAlgn="base" hangingPunct="1">
              <a:spcBef>
                <a:spcPct val="20000"/>
              </a:spcBef>
              <a:spcAft>
                <a:spcPct val="0"/>
              </a:spcAft>
              <a:defRPr sz="2400" b="1">
                <a:solidFill>
                  <a:schemeClr val="tx1"/>
                </a:solidFill>
                <a:latin typeface="+mn-lt"/>
                <a:ea typeface="+mn-ea"/>
                <a:cs typeface="+mn-cs"/>
              </a:defRPr>
            </a:lvl1pPr>
            <a:lvl2pPr marL="342900" indent="-171450" algn="l" rtl="0" eaLnBrk="1" fontAlgn="base" hangingPunct="1">
              <a:spcBef>
                <a:spcPct val="20000"/>
              </a:spcBef>
              <a:spcAft>
                <a:spcPct val="0"/>
              </a:spcAft>
              <a:buClr>
                <a:schemeClr val="tx2"/>
              </a:buClr>
              <a:buChar char="•"/>
              <a:defRPr sz="2400">
                <a:solidFill>
                  <a:schemeClr val="tx1"/>
                </a:solidFill>
                <a:latin typeface="+mn-lt"/>
                <a:cs typeface="+mn-cs"/>
              </a:defRPr>
            </a:lvl2pPr>
            <a:lvl3pPr marL="685800" indent="-171450" algn="l" rtl="0" eaLnBrk="1" fontAlgn="base" hangingPunct="1">
              <a:spcBef>
                <a:spcPct val="20000"/>
              </a:spcBef>
              <a:spcAft>
                <a:spcPct val="0"/>
              </a:spcAft>
              <a:buClr>
                <a:schemeClr val="tx2"/>
              </a:buClr>
              <a:buFont typeface="Arial" charset="0"/>
              <a:buChar char="–"/>
              <a:defRPr sz="2400">
                <a:solidFill>
                  <a:schemeClr val="tx1"/>
                </a:solidFill>
                <a:latin typeface="+mn-lt"/>
                <a:cs typeface="+mn-cs"/>
              </a:defRPr>
            </a:lvl3pPr>
            <a:lvl4pPr marL="1032272" indent="-175022" algn="l" rtl="0" eaLnBrk="1" fontAlgn="base" hangingPunct="1">
              <a:spcBef>
                <a:spcPct val="20000"/>
              </a:spcBef>
              <a:spcAft>
                <a:spcPct val="0"/>
              </a:spcAft>
              <a:buClr>
                <a:schemeClr val="tx2"/>
              </a:buClr>
              <a:buFont typeface="Arial" charset="0"/>
              <a:buChar char="–"/>
              <a:defRPr sz="2400">
                <a:solidFill>
                  <a:schemeClr val="tx1"/>
                </a:solidFill>
                <a:latin typeface="+mn-lt"/>
                <a:cs typeface="+mn-cs"/>
              </a:defRPr>
            </a:lvl4pPr>
            <a:lvl5pPr marL="1541860" indent="-170260" algn="l" rtl="0" eaLnBrk="1" fontAlgn="base" hangingPunct="1">
              <a:spcBef>
                <a:spcPct val="20000"/>
              </a:spcBef>
              <a:spcAft>
                <a:spcPct val="0"/>
              </a:spcAft>
              <a:buClr>
                <a:schemeClr val="tx2"/>
              </a:buClr>
              <a:buFont typeface="Arial" charset="0"/>
              <a:buChar char="–"/>
              <a:defRPr sz="2400">
                <a:solidFill>
                  <a:schemeClr val="tx1"/>
                </a:solidFill>
                <a:latin typeface="+mn-lt"/>
                <a:cs typeface="+mn-cs"/>
              </a:defRPr>
            </a:lvl5pPr>
            <a:lvl6pPr marL="18847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6pPr>
            <a:lvl7pPr marL="22276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7pPr>
            <a:lvl8pPr marL="25705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8pPr>
            <a:lvl9pPr marL="2913460" indent="-170260" algn="l" rtl="0" eaLnBrk="1" fontAlgn="base" hangingPunct="1">
              <a:spcBef>
                <a:spcPct val="20000"/>
              </a:spcBef>
              <a:spcAft>
                <a:spcPct val="0"/>
              </a:spcAft>
              <a:buClr>
                <a:schemeClr val="tx1"/>
              </a:buClr>
              <a:buFont typeface="Arial" charset="0"/>
              <a:buChar char="–"/>
              <a:defRPr sz="1200">
                <a:solidFill>
                  <a:schemeClr val="tx1"/>
                </a:solidFill>
                <a:latin typeface="+mn-lt"/>
                <a:cs typeface="+mn-cs"/>
              </a:defRPr>
            </a:lvl9pPr>
          </a:lstStyle>
          <a:p>
            <a:r>
              <a:rPr lang="en-US" sz="2000" kern="0" dirty="0"/>
              <a:t>Basic Necessities Survey</a:t>
            </a:r>
            <a:endParaRPr lang="en-US" sz="1600" kern="0" dirty="0"/>
          </a:p>
          <a:p>
            <a:pPr marL="342900" indent="-342900">
              <a:buFont typeface="Arial" panose="020B0604020202020204" pitchFamily="34" charset="0"/>
              <a:buChar char="•"/>
            </a:pPr>
            <a:r>
              <a:rPr lang="en-US" sz="1600" kern="0" dirty="0" smtClean="0"/>
              <a:t>Locally </a:t>
            </a:r>
            <a:r>
              <a:rPr lang="en-US" sz="1600" kern="0" dirty="0" smtClean="0"/>
              <a:t>defined</a:t>
            </a:r>
          </a:p>
          <a:p>
            <a:pPr marL="342900" indent="-342900">
              <a:buFont typeface="Arial" panose="020B0604020202020204" pitchFamily="34" charset="0"/>
              <a:buChar char="•"/>
            </a:pPr>
            <a:r>
              <a:rPr lang="en-US" sz="1600" kern="0" dirty="0" smtClean="0"/>
              <a:t>Easy to measure</a:t>
            </a:r>
          </a:p>
          <a:p>
            <a:pPr marL="342900" indent="-342900">
              <a:buFont typeface="Arial" panose="020B0604020202020204" pitchFamily="34" charset="0"/>
              <a:buChar char="•"/>
            </a:pPr>
            <a:r>
              <a:rPr lang="en-US" sz="1600" kern="0" dirty="0" smtClean="0"/>
              <a:t>Maps onto World Bank metrics</a:t>
            </a:r>
          </a:p>
        </p:txBody>
      </p:sp>
    </p:spTree>
    <p:extLst>
      <p:ext uri="{BB962C8B-B14F-4D97-AF65-F5344CB8AC3E}">
        <p14:creationId xmlns:p14="http://schemas.microsoft.com/office/powerpoint/2010/main" val="4112952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Measures</a:t>
            </a:r>
            <a:endParaRPr lang="en-US" sz="3600" dirty="0"/>
          </a:p>
        </p:txBody>
      </p:sp>
      <p:pic>
        <p:nvPicPr>
          <p:cNvPr id="5" name="Picture 4"/>
          <p:cNvPicPr>
            <a:picLocks noChangeAspect="1"/>
          </p:cNvPicPr>
          <p:nvPr/>
        </p:nvPicPr>
        <p:blipFill>
          <a:blip r:embed="rId2"/>
          <a:stretch>
            <a:fillRect/>
          </a:stretch>
        </p:blipFill>
        <p:spPr>
          <a:xfrm>
            <a:off x="1228748" y="1461743"/>
            <a:ext cx="6440135" cy="3379388"/>
          </a:xfrm>
          <a:prstGeom prst="rect">
            <a:avLst/>
          </a:prstGeom>
        </p:spPr>
      </p:pic>
      <p:sp>
        <p:nvSpPr>
          <p:cNvPr id="2" name="Rectangle 1"/>
          <p:cNvSpPr/>
          <p:nvPr/>
        </p:nvSpPr>
        <p:spPr>
          <a:xfrm>
            <a:off x="1015709" y="5313861"/>
            <a:ext cx="7324441" cy="769441"/>
          </a:xfrm>
          <a:prstGeom prst="rect">
            <a:avLst/>
          </a:prstGeom>
        </p:spPr>
        <p:txBody>
          <a:bodyPr wrap="none">
            <a:spAutoFit/>
          </a:bodyPr>
          <a:lstStyle/>
          <a:p>
            <a:r>
              <a:rPr lang="en-US" sz="4400" dirty="0" smtClean="0">
                <a:solidFill>
                  <a:srgbClr val="CC3300"/>
                </a:solidFill>
              </a:rPr>
              <a:t>“Imperfect but good enough”</a:t>
            </a:r>
            <a:endParaRPr lang="en-US" sz="4400" dirty="0">
              <a:solidFill>
                <a:srgbClr val="CC3300"/>
              </a:solidFill>
            </a:endParaRPr>
          </a:p>
        </p:txBody>
      </p:sp>
    </p:spTree>
    <p:extLst>
      <p:ext uri="{BB962C8B-B14F-4D97-AF65-F5344CB8AC3E}">
        <p14:creationId xmlns:p14="http://schemas.microsoft.com/office/powerpoint/2010/main" val="41741485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 </a:t>
            </a:r>
            <a:r>
              <a:rPr lang="en-US" dirty="0" smtClean="0"/>
              <a:t>5 Measure Dashboard</a:t>
            </a:r>
            <a:endParaRPr lang="en-US" dirty="0"/>
          </a:p>
        </p:txBody>
      </p:sp>
      <p:sp>
        <p:nvSpPr>
          <p:cNvPr id="19" name="TextBox 18"/>
          <p:cNvSpPr txBox="1"/>
          <p:nvPr/>
        </p:nvSpPr>
        <p:spPr>
          <a:xfrm>
            <a:off x="4198455" y="2574022"/>
            <a:ext cx="1900328" cy="369332"/>
          </a:xfrm>
          <a:prstGeom prst="rect">
            <a:avLst/>
          </a:prstGeom>
          <a:noFill/>
        </p:spPr>
        <p:txBody>
          <a:bodyPr wrap="none" rtlCol="0">
            <a:spAutoFit/>
          </a:bodyPr>
          <a:lstStyle/>
          <a:p>
            <a:r>
              <a:rPr lang="en-US" dirty="0" smtClean="0">
                <a:latin typeface="+mj-lt"/>
              </a:rPr>
              <a:t>Indicator species</a:t>
            </a:r>
            <a:endParaRPr lang="en-US" dirty="0">
              <a:latin typeface="+mj-lt"/>
            </a:endParaRPr>
          </a:p>
        </p:txBody>
      </p:sp>
      <p:sp>
        <p:nvSpPr>
          <p:cNvPr id="23" name="TextBox 22"/>
          <p:cNvSpPr txBox="1"/>
          <p:nvPr/>
        </p:nvSpPr>
        <p:spPr>
          <a:xfrm>
            <a:off x="4468567" y="3250550"/>
            <a:ext cx="1666354" cy="369332"/>
          </a:xfrm>
          <a:prstGeom prst="rect">
            <a:avLst/>
          </a:prstGeom>
          <a:noFill/>
        </p:spPr>
        <p:txBody>
          <a:bodyPr wrap="none" rtlCol="0">
            <a:spAutoFit/>
          </a:bodyPr>
          <a:lstStyle/>
          <a:p>
            <a:r>
              <a:rPr lang="en-US" dirty="0" smtClean="0">
                <a:latin typeface="+mj-lt"/>
              </a:rPr>
              <a:t>Habitat quality</a:t>
            </a:r>
            <a:endParaRPr lang="en-US" dirty="0">
              <a:latin typeface="+mj-lt"/>
            </a:endParaRPr>
          </a:p>
        </p:txBody>
      </p:sp>
      <p:sp>
        <p:nvSpPr>
          <p:cNvPr id="27" name="TextBox 26"/>
          <p:cNvSpPr txBox="1"/>
          <p:nvPr/>
        </p:nvSpPr>
        <p:spPr>
          <a:xfrm>
            <a:off x="3941666" y="4064081"/>
            <a:ext cx="2169184" cy="369332"/>
          </a:xfrm>
          <a:prstGeom prst="rect">
            <a:avLst/>
          </a:prstGeom>
          <a:noFill/>
        </p:spPr>
        <p:txBody>
          <a:bodyPr wrap="none" rtlCol="0">
            <a:spAutoFit/>
          </a:bodyPr>
          <a:lstStyle/>
          <a:p>
            <a:r>
              <a:rPr lang="en-US" dirty="0" smtClean="0">
                <a:latin typeface="+mj-lt"/>
              </a:rPr>
              <a:t>Illegal resource use</a:t>
            </a:r>
            <a:endParaRPr lang="en-US" dirty="0">
              <a:latin typeface="+mj-lt"/>
            </a:endParaRPr>
          </a:p>
        </p:txBody>
      </p:sp>
      <p:sp>
        <p:nvSpPr>
          <p:cNvPr id="31" name="TextBox 30"/>
          <p:cNvSpPr txBox="1"/>
          <p:nvPr/>
        </p:nvSpPr>
        <p:spPr>
          <a:xfrm>
            <a:off x="3775429" y="4818981"/>
            <a:ext cx="2359492" cy="369332"/>
          </a:xfrm>
          <a:prstGeom prst="rect">
            <a:avLst/>
          </a:prstGeom>
          <a:noFill/>
        </p:spPr>
        <p:txBody>
          <a:bodyPr wrap="none" rtlCol="0">
            <a:spAutoFit/>
          </a:bodyPr>
          <a:lstStyle/>
          <a:p>
            <a:r>
              <a:rPr lang="en-US" dirty="0" smtClean="0">
                <a:latin typeface="+mj-lt"/>
              </a:rPr>
              <a:t>Resource governance</a:t>
            </a:r>
            <a:endParaRPr lang="en-US" dirty="0">
              <a:latin typeface="+mj-lt"/>
            </a:endParaRPr>
          </a:p>
        </p:txBody>
      </p:sp>
      <p:sp>
        <p:nvSpPr>
          <p:cNvPr id="35" name="TextBox 34"/>
          <p:cNvSpPr txBox="1"/>
          <p:nvPr/>
        </p:nvSpPr>
        <p:spPr>
          <a:xfrm>
            <a:off x="4276373" y="5571541"/>
            <a:ext cx="1834477" cy="369332"/>
          </a:xfrm>
          <a:prstGeom prst="rect">
            <a:avLst/>
          </a:prstGeom>
          <a:noFill/>
        </p:spPr>
        <p:txBody>
          <a:bodyPr wrap="none" rtlCol="0">
            <a:spAutoFit/>
          </a:bodyPr>
          <a:lstStyle/>
          <a:p>
            <a:r>
              <a:rPr lang="en-US" dirty="0" smtClean="0">
                <a:latin typeface="+mj-lt"/>
              </a:rPr>
              <a:t>Local livelihoods</a:t>
            </a:r>
            <a:endParaRPr lang="en-US" dirty="0">
              <a:latin typeface="+mj-lt"/>
            </a:endParaRPr>
          </a:p>
        </p:txBody>
      </p:sp>
      <p:sp>
        <p:nvSpPr>
          <p:cNvPr id="36" name="TextBox 35"/>
          <p:cNvSpPr txBox="1"/>
          <p:nvPr/>
        </p:nvSpPr>
        <p:spPr>
          <a:xfrm>
            <a:off x="375250" y="1108699"/>
            <a:ext cx="8686800" cy="954107"/>
          </a:xfrm>
          <a:prstGeom prst="rect">
            <a:avLst/>
          </a:prstGeom>
          <a:noFill/>
        </p:spPr>
        <p:txBody>
          <a:bodyPr wrap="square" rtlCol="0">
            <a:spAutoFit/>
          </a:bodyPr>
          <a:lstStyle/>
          <a:p>
            <a:r>
              <a:rPr lang="en-US" sz="2800" dirty="0" smtClean="0">
                <a:latin typeface="+mj-lt"/>
              </a:rPr>
              <a:t>State of conservation in 45 landscape and seascapes covering 6 million square miles</a:t>
            </a:r>
            <a:endParaRPr lang="en-US" sz="2800" dirty="0">
              <a:latin typeface="+mj-lt"/>
            </a:endParaRPr>
          </a:p>
        </p:txBody>
      </p:sp>
      <p:sp>
        <p:nvSpPr>
          <p:cNvPr id="37" name="TextBox 36"/>
          <p:cNvSpPr txBox="1"/>
          <p:nvPr/>
        </p:nvSpPr>
        <p:spPr>
          <a:xfrm>
            <a:off x="5454266" y="6302049"/>
            <a:ext cx="3711272" cy="369332"/>
          </a:xfrm>
          <a:prstGeom prst="rect">
            <a:avLst/>
          </a:prstGeom>
          <a:solidFill>
            <a:srgbClr val="33CC33"/>
          </a:solidFill>
        </p:spPr>
        <p:txBody>
          <a:bodyPr wrap="none" rtlCol="0">
            <a:spAutoFit/>
          </a:bodyPr>
          <a:lstStyle/>
          <a:p>
            <a:r>
              <a:rPr lang="en-US" dirty="0" smtClean="0">
                <a:latin typeface="+mj-lt"/>
              </a:rPr>
              <a:t>Click a </a:t>
            </a:r>
            <a:r>
              <a:rPr lang="en-US" dirty="0" smtClean="0">
                <a:latin typeface="+mj-lt"/>
              </a:rPr>
              <a:t>gauge for </a:t>
            </a:r>
            <a:r>
              <a:rPr lang="en-US" dirty="0" smtClean="0">
                <a:latin typeface="+mj-lt"/>
              </a:rPr>
              <a:t>more information</a:t>
            </a:r>
            <a:endParaRPr lang="en-US" dirty="0">
              <a:latin typeface="+mj-lt"/>
            </a:endParaRPr>
          </a:p>
        </p:txBody>
      </p:sp>
      <p:pic>
        <p:nvPicPr>
          <p:cNvPr id="3" name="Picture 2"/>
          <p:cNvPicPr>
            <a:picLocks noChangeAspect="1"/>
          </p:cNvPicPr>
          <p:nvPr/>
        </p:nvPicPr>
        <p:blipFill>
          <a:blip r:embed="rId2"/>
          <a:stretch>
            <a:fillRect/>
          </a:stretch>
        </p:blipFill>
        <p:spPr>
          <a:xfrm>
            <a:off x="6081531" y="2346700"/>
            <a:ext cx="2611738" cy="801751"/>
          </a:xfrm>
          <a:prstGeom prst="rect">
            <a:avLst/>
          </a:prstGeom>
        </p:spPr>
      </p:pic>
      <p:pic>
        <p:nvPicPr>
          <p:cNvPr id="4" name="Picture 3"/>
          <p:cNvPicPr>
            <a:picLocks noChangeAspect="1"/>
          </p:cNvPicPr>
          <p:nvPr/>
        </p:nvPicPr>
        <p:blipFill>
          <a:blip r:embed="rId3"/>
          <a:stretch>
            <a:fillRect/>
          </a:stretch>
        </p:blipFill>
        <p:spPr>
          <a:xfrm>
            <a:off x="6081531" y="3098638"/>
            <a:ext cx="2456742" cy="803166"/>
          </a:xfrm>
          <a:prstGeom prst="rect">
            <a:avLst/>
          </a:prstGeom>
        </p:spPr>
      </p:pic>
      <p:pic>
        <p:nvPicPr>
          <p:cNvPr id="5" name="Picture 4"/>
          <p:cNvPicPr>
            <a:picLocks noChangeAspect="1"/>
          </p:cNvPicPr>
          <p:nvPr/>
        </p:nvPicPr>
        <p:blipFill>
          <a:blip r:embed="rId4"/>
          <a:stretch>
            <a:fillRect/>
          </a:stretch>
        </p:blipFill>
        <p:spPr>
          <a:xfrm>
            <a:off x="6098783" y="3834738"/>
            <a:ext cx="2580027" cy="840009"/>
          </a:xfrm>
          <a:prstGeom prst="rect">
            <a:avLst/>
          </a:prstGeom>
        </p:spPr>
      </p:pic>
      <p:pic>
        <p:nvPicPr>
          <p:cNvPr id="6" name="Picture 5"/>
          <p:cNvPicPr>
            <a:picLocks noChangeAspect="1"/>
          </p:cNvPicPr>
          <p:nvPr/>
        </p:nvPicPr>
        <p:blipFill>
          <a:blip r:embed="rId5"/>
          <a:stretch>
            <a:fillRect/>
          </a:stretch>
        </p:blipFill>
        <p:spPr>
          <a:xfrm>
            <a:off x="6115860" y="4599056"/>
            <a:ext cx="2476864" cy="814404"/>
          </a:xfrm>
          <a:prstGeom prst="rect">
            <a:avLst/>
          </a:prstGeom>
        </p:spPr>
      </p:pic>
      <p:pic>
        <p:nvPicPr>
          <p:cNvPr id="7" name="Picture 6"/>
          <p:cNvPicPr>
            <a:picLocks noChangeAspect="1"/>
          </p:cNvPicPr>
          <p:nvPr/>
        </p:nvPicPr>
        <p:blipFill>
          <a:blip r:embed="rId6"/>
          <a:stretch>
            <a:fillRect/>
          </a:stretch>
        </p:blipFill>
        <p:spPr>
          <a:xfrm>
            <a:off x="6099775" y="5346394"/>
            <a:ext cx="2558990" cy="864618"/>
          </a:xfrm>
          <a:prstGeom prst="rect">
            <a:avLst/>
          </a:prstGeom>
        </p:spPr>
      </p:pic>
      <p:pic>
        <p:nvPicPr>
          <p:cNvPr id="38" name="Picture 37"/>
          <p:cNvPicPr>
            <a:picLocks noChangeAspect="1"/>
          </p:cNvPicPr>
          <p:nvPr/>
        </p:nvPicPr>
        <p:blipFill rotWithShape="1">
          <a:blip r:embed="rId7"/>
          <a:srcRect l="39589"/>
          <a:stretch/>
        </p:blipFill>
        <p:spPr>
          <a:xfrm>
            <a:off x="-34934" y="2492733"/>
            <a:ext cx="3890514" cy="3379388"/>
          </a:xfrm>
          <a:prstGeom prst="rect">
            <a:avLst/>
          </a:prstGeom>
        </p:spPr>
      </p:pic>
    </p:spTree>
    <p:extLst>
      <p:ext uri="{BB962C8B-B14F-4D97-AF65-F5344CB8AC3E}">
        <p14:creationId xmlns:p14="http://schemas.microsoft.com/office/powerpoint/2010/main" val="27758793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Built on a clear theory of change</a:t>
            </a:r>
            <a:endParaRPr lang="en-US" sz="3600" dirty="0"/>
          </a:p>
        </p:txBody>
      </p:sp>
      <p:sp>
        <p:nvSpPr>
          <p:cNvPr id="7" name="Oval 6"/>
          <p:cNvSpPr/>
          <p:nvPr/>
        </p:nvSpPr>
        <p:spPr bwMode="gray">
          <a:xfrm>
            <a:off x="7592157" y="2657292"/>
            <a:ext cx="1318846" cy="772571"/>
          </a:xfrm>
          <a:prstGeom prst="ellipse">
            <a:avLst/>
          </a:prstGeom>
          <a:solidFill>
            <a:srgbClr val="C9FEC8"/>
          </a:solidFill>
          <a:ln w="9525" cap="flat" cmpd="sng" algn="ctr">
            <a:solidFill>
              <a:schemeClr val="bg2"/>
            </a:solid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algn="ctr"/>
            <a:r>
              <a:rPr lang="en-US" sz="1400" dirty="0" smtClean="0"/>
              <a:t>Species</a:t>
            </a:r>
          </a:p>
          <a:p>
            <a:pPr algn="ctr"/>
            <a:r>
              <a:rPr lang="en-US" sz="1400" dirty="0" smtClean="0"/>
              <a:t>Targets</a:t>
            </a:r>
            <a:endParaRPr lang="en-US" sz="1200" dirty="0"/>
          </a:p>
        </p:txBody>
      </p:sp>
      <p:sp>
        <p:nvSpPr>
          <p:cNvPr id="10" name="Oval 9"/>
          <p:cNvSpPr/>
          <p:nvPr/>
        </p:nvSpPr>
        <p:spPr bwMode="gray">
          <a:xfrm>
            <a:off x="7568711" y="3582263"/>
            <a:ext cx="1318846" cy="772571"/>
          </a:xfrm>
          <a:prstGeom prst="ellipse">
            <a:avLst/>
          </a:prstGeom>
          <a:solidFill>
            <a:srgbClr val="C9FEC8"/>
          </a:solidFill>
          <a:ln w="9525" cap="flat" cmpd="sng" algn="ctr">
            <a:solidFill>
              <a:schemeClr val="bg2"/>
            </a:solidFill>
            <a:prstDash val="solid"/>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algn="ctr"/>
            <a:r>
              <a:rPr lang="en-US" sz="1400" dirty="0" smtClean="0"/>
              <a:t>Habitat</a:t>
            </a:r>
          </a:p>
          <a:p>
            <a:pPr algn="ctr"/>
            <a:r>
              <a:rPr lang="en-US" sz="1400" dirty="0" smtClean="0"/>
              <a:t>Targets</a:t>
            </a:r>
            <a:endParaRPr lang="en-US" sz="1200" dirty="0"/>
          </a:p>
        </p:txBody>
      </p:sp>
      <p:sp>
        <p:nvSpPr>
          <p:cNvPr id="9" name="Rectangle 8"/>
          <p:cNvSpPr/>
          <p:nvPr/>
        </p:nvSpPr>
        <p:spPr bwMode="gray">
          <a:xfrm>
            <a:off x="5732584" y="3162443"/>
            <a:ext cx="1295400" cy="691086"/>
          </a:xfrm>
          <a:prstGeom prst="rect">
            <a:avLst/>
          </a:prstGeom>
          <a:solidFill>
            <a:srgbClr val="EF97FF"/>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r>
              <a:rPr lang="en-US" sz="1400" dirty="0" smtClean="0"/>
              <a:t>Direct threats are reduced or abated</a:t>
            </a:r>
            <a:endParaRPr lang="en-US" sz="1400" dirty="0"/>
          </a:p>
        </p:txBody>
      </p:sp>
      <p:sp>
        <p:nvSpPr>
          <p:cNvPr id="12" name="Rectangle 11"/>
          <p:cNvSpPr/>
          <p:nvPr/>
        </p:nvSpPr>
        <p:spPr bwMode="gray">
          <a:xfrm>
            <a:off x="4070838" y="3030415"/>
            <a:ext cx="1295400" cy="955143"/>
          </a:xfrm>
          <a:prstGeom prst="rect">
            <a:avLst/>
          </a:prstGeom>
          <a:solidFill>
            <a:srgbClr val="97F0FF"/>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r>
              <a:rPr lang="en-US" sz="1400" dirty="0" smtClean="0"/>
              <a:t>Resource management is more effective</a:t>
            </a:r>
            <a:endParaRPr lang="en-US" sz="1400" dirty="0"/>
          </a:p>
        </p:txBody>
      </p:sp>
      <p:sp>
        <p:nvSpPr>
          <p:cNvPr id="13" name="Rectangle 12"/>
          <p:cNvSpPr/>
          <p:nvPr/>
        </p:nvSpPr>
        <p:spPr bwMode="gray">
          <a:xfrm>
            <a:off x="2438400" y="2357350"/>
            <a:ext cx="1295400" cy="955143"/>
          </a:xfrm>
          <a:prstGeom prst="rect">
            <a:avLst/>
          </a:prstGeom>
          <a:solidFill>
            <a:srgbClr val="97F0FF"/>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r>
              <a:rPr lang="en-US" sz="1400" dirty="0" smtClean="0"/>
              <a:t>Resource governance systems are strengthened</a:t>
            </a:r>
            <a:endParaRPr lang="en-US" sz="1400" dirty="0"/>
          </a:p>
        </p:txBody>
      </p:sp>
      <p:sp>
        <p:nvSpPr>
          <p:cNvPr id="14" name="Rectangle 13"/>
          <p:cNvSpPr/>
          <p:nvPr/>
        </p:nvSpPr>
        <p:spPr bwMode="gray">
          <a:xfrm>
            <a:off x="2426677" y="3585969"/>
            <a:ext cx="1295400" cy="1401771"/>
          </a:xfrm>
          <a:prstGeom prst="rect">
            <a:avLst/>
          </a:prstGeom>
          <a:solidFill>
            <a:srgbClr val="97F0FF"/>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r>
              <a:rPr lang="en-US" sz="1400" dirty="0" smtClean="0"/>
              <a:t>Economic incentives for sustainable resource management are increased</a:t>
            </a:r>
            <a:endParaRPr lang="en-US" sz="1400" dirty="0"/>
          </a:p>
        </p:txBody>
      </p:sp>
      <p:grpSp>
        <p:nvGrpSpPr>
          <p:cNvPr id="16" name="Group 15"/>
          <p:cNvGrpSpPr/>
          <p:nvPr/>
        </p:nvGrpSpPr>
        <p:grpSpPr>
          <a:xfrm>
            <a:off x="209550" y="2133600"/>
            <a:ext cx="1676400" cy="2819400"/>
            <a:chOff x="-1863969" y="3809565"/>
            <a:chExt cx="1676400" cy="2819400"/>
          </a:xfrm>
        </p:grpSpPr>
        <p:sp>
          <p:nvSpPr>
            <p:cNvPr id="15" name="Rounded Rectangle 14"/>
            <p:cNvSpPr/>
            <p:nvPr/>
          </p:nvSpPr>
          <p:spPr bwMode="gray">
            <a:xfrm>
              <a:off x="-1863969" y="3809565"/>
              <a:ext cx="1676400" cy="2819400"/>
            </a:xfrm>
            <a:prstGeom prst="roundRect">
              <a:avLst/>
            </a:prstGeom>
            <a:solidFill>
              <a:schemeClr val="accent1"/>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t" anchorCtr="1" compatLnSpc="1">
              <a:prstTxWarp prst="textNoShape">
                <a:avLst/>
              </a:prstTxWarp>
            </a:bodyPr>
            <a:lstStyle/>
            <a:p>
              <a:pPr algn="ctr"/>
              <a:r>
                <a:rPr lang="en-US" sz="1200" dirty="0" smtClean="0"/>
                <a:t>Strategic actions and investments</a:t>
              </a:r>
              <a:endParaRPr lang="en-US" sz="1200" dirty="0"/>
            </a:p>
          </p:txBody>
        </p:sp>
        <p:sp>
          <p:nvSpPr>
            <p:cNvPr id="11" name="Hexagon 10"/>
            <p:cNvSpPr/>
            <p:nvPr/>
          </p:nvSpPr>
          <p:spPr bwMode="gray">
            <a:xfrm>
              <a:off x="-1647091" y="4577286"/>
              <a:ext cx="1219200" cy="691086"/>
            </a:xfrm>
            <a:prstGeom prst="hexagon">
              <a:avLst/>
            </a:prstGeom>
            <a:solidFill>
              <a:srgbClr val="FFFF0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endParaRPr lang="en-US" dirty="0"/>
            </a:p>
          </p:txBody>
        </p:sp>
        <p:sp>
          <p:nvSpPr>
            <p:cNvPr id="17" name="Hexagon 16"/>
            <p:cNvSpPr/>
            <p:nvPr/>
          </p:nvSpPr>
          <p:spPr bwMode="gray">
            <a:xfrm>
              <a:off x="-1647091" y="5502257"/>
              <a:ext cx="1219200" cy="691086"/>
            </a:xfrm>
            <a:prstGeom prst="hexagon">
              <a:avLst/>
            </a:prstGeom>
            <a:solidFill>
              <a:srgbClr val="FFFF0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endParaRPr lang="en-US" dirty="0"/>
            </a:p>
          </p:txBody>
        </p:sp>
      </p:grpSp>
      <p:cxnSp>
        <p:nvCxnSpPr>
          <p:cNvPr id="19" name="Straight Arrow Connector 18"/>
          <p:cNvCxnSpPr>
            <a:stCxn id="9" idx="3"/>
            <a:endCxn id="7" idx="2"/>
          </p:cNvCxnSpPr>
          <p:nvPr/>
        </p:nvCxnSpPr>
        <p:spPr bwMode="auto">
          <a:xfrm flipV="1">
            <a:off x="7027984" y="3043578"/>
            <a:ext cx="564173" cy="464408"/>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cxnSp>
        <p:nvCxnSpPr>
          <p:cNvPr id="21" name="Straight Arrow Connector 20"/>
          <p:cNvCxnSpPr>
            <a:stCxn id="9" idx="3"/>
            <a:endCxn id="10" idx="2"/>
          </p:cNvCxnSpPr>
          <p:nvPr/>
        </p:nvCxnSpPr>
        <p:spPr bwMode="auto">
          <a:xfrm>
            <a:off x="7027984" y="3507986"/>
            <a:ext cx="540727" cy="460563"/>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cxnSp>
        <p:nvCxnSpPr>
          <p:cNvPr id="24" name="Straight Arrow Connector 23"/>
          <p:cNvCxnSpPr>
            <a:stCxn id="12" idx="3"/>
            <a:endCxn id="9" idx="1"/>
          </p:cNvCxnSpPr>
          <p:nvPr/>
        </p:nvCxnSpPr>
        <p:spPr bwMode="auto">
          <a:xfrm flipV="1">
            <a:off x="5366238" y="3507986"/>
            <a:ext cx="366346" cy="1"/>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cxnSp>
        <p:nvCxnSpPr>
          <p:cNvPr id="27" name="Straight Arrow Connector 26"/>
          <p:cNvCxnSpPr>
            <a:stCxn id="13" idx="3"/>
            <a:endCxn id="12" idx="1"/>
          </p:cNvCxnSpPr>
          <p:nvPr/>
        </p:nvCxnSpPr>
        <p:spPr bwMode="auto">
          <a:xfrm>
            <a:off x="3733800" y="2834922"/>
            <a:ext cx="337038" cy="673065"/>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cxnSp>
        <p:nvCxnSpPr>
          <p:cNvPr id="28" name="Straight Arrow Connector 27"/>
          <p:cNvCxnSpPr>
            <a:stCxn id="14" idx="3"/>
            <a:endCxn id="12" idx="1"/>
          </p:cNvCxnSpPr>
          <p:nvPr/>
        </p:nvCxnSpPr>
        <p:spPr bwMode="auto">
          <a:xfrm flipV="1">
            <a:off x="3722077" y="3507987"/>
            <a:ext cx="348761" cy="778868"/>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cxnSp>
        <p:nvCxnSpPr>
          <p:cNvPr id="38" name="Straight Arrow Connector 37"/>
          <p:cNvCxnSpPr>
            <a:endCxn id="14" idx="1"/>
          </p:cNvCxnSpPr>
          <p:nvPr/>
        </p:nvCxnSpPr>
        <p:spPr bwMode="auto">
          <a:xfrm>
            <a:off x="1896208" y="3826292"/>
            <a:ext cx="530469" cy="460563"/>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cxnSp>
        <p:nvCxnSpPr>
          <p:cNvPr id="41" name="Straight Arrow Connector 40"/>
          <p:cNvCxnSpPr/>
          <p:nvPr/>
        </p:nvCxnSpPr>
        <p:spPr bwMode="auto">
          <a:xfrm flipV="1">
            <a:off x="1880821" y="2901321"/>
            <a:ext cx="557579" cy="270133"/>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sp>
        <p:nvSpPr>
          <p:cNvPr id="25" name="Hexagon 24"/>
          <p:cNvSpPr/>
          <p:nvPr/>
        </p:nvSpPr>
        <p:spPr bwMode="gray">
          <a:xfrm>
            <a:off x="7162800" y="1306797"/>
            <a:ext cx="1368670" cy="808206"/>
          </a:xfrm>
          <a:prstGeom prst="hexagon">
            <a:avLst/>
          </a:prstGeom>
          <a:solidFill>
            <a:srgbClr val="FFFF0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r>
              <a:rPr lang="en-US" sz="1200" dirty="0" smtClean="0"/>
              <a:t>Measure 1</a:t>
            </a:r>
          </a:p>
          <a:p>
            <a:pPr algn="ctr"/>
            <a:r>
              <a:rPr lang="en-US" sz="1200" dirty="0" smtClean="0"/>
              <a:t>Species Patch Occupancy</a:t>
            </a:r>
            <a:endParaRPr lang="en-US" sz="1200" dirty="0"/>
          </a:p>
        </p:txBody>
      </p:sp>
      <p:cxnSp>
        <p:nvCxnSpPr>
          <p:cNvPr id="26" name="Straight Arrow Connector 25"/>
          <p:cNvCxnSpPr>
            <a:endCxn id="7" idx="0"/>
          </p:cNvCxnSpPr>
          <p:nvPr/>
        </p:nvCxnSpPr>
        <p:spPr bwMode="auto">
          <a:xfrm>
            <a:off x="7847135" y="2133600"/>
            <a:ext cx="404445" cy="523692"/>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sp>
        <p:nvSpPr>
          <p:cNvPr id="30" name="Hexagon 29"/>
          <p:cNvSpPr/>
          <p:nvPr/>
        </p:nvSpPr>
        <p:spPr bwMode="gray">
          <a:xfrm>
            <a:off x="7162800" y="4953000"/>
            <a:ext cx="1368670" cy="808206"/>
          </a:xfrm>
          <a:prstGeom prst="hexagon">
            <a:avLst/>
          </a:prstGeom>
          <a:solidFill>
            <a:srgbClr val="FFFF0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r>
              <a:rPr lang="en-US" sz="1200" dirty="0" smtClean="0"/>
              <a:t>Measure 2</a:t>
            </a:r>
          </a:p>
          <a:p>
            <a:pPr algn="ctr"/>
            <a:r>
              <a:rPr lang="en-US" sz="1200" dirty="0" smtClean="0"/>
              <a:t>Cover Change</a:t>
            </a:r>
            <a:endParaRPr lang="en-US" sz="1200" dirty="0"/>
          </a:p>
        </p:txBody>
      </p:sp>
      <p:cxnSp>
        <p:nvCxnSpPr>
          <p:cNvPr id="31" name="Straight Arrow Connector 30"/>
          <p:cNvCxnSpPr>
            <a:endCxn id="10" idx="4"/>
          </p:cNvCxnSpPr>
          <p:nvPr/>
        </p:nvCxnSpPr>
        <p:spPr bwMode="auto">
          <a:xfrm flipV="1">
            <a:off x="7847135" y="4354834"/>
            <a:ext cx="380999" cy="598166"/>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sp>
        <p:nvSpPr>
          <p:cNvPr id="35" name="Hexagon 34"/>
          <p:cNvSpPr/>
          <p:nvPr/>
        </p:nvSpPr>
        <p:spPr bwMode="gray">
          <a:xfrm>
            <a:off x="4826949" y="1838534"/>
            <a:ext cx="1444923" cy="808206"/>
          </a:xfrm>
          <a:prstGeom prst="hexagon">
            <a:avLst/>
          </a:prstGeom>
          <a:solidFill>
            <a:srgbClr val="FFFF0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r>
              <a:rPr lang="en-US" sz="1200" dirty="0" smtClean="0"/>
              <a:t>Measure 3</a:t>
            </a:r>
          </a:p>
          <a:p>
            <a:pPr algn="ctr"/>
            <a:r>
              <a:rPr lang="en-US" sz="1200" dirty="0" smtClean="0"/>
              <a:t>SMART law enforcement index</a:t>
            </a:r>
            <a:endParaRPr lang="en-US" sz="1200" dirty="0"/>
          </a:p>
        </p:txBody>
      </p:sp>
      <p:cxnSp>
        <p:nvCxnSpPr>
          <p:cNvPr id="36" name="Straight Arrow Connector 35"/>
          <p:cNvCxnSpPr>
            <a:stCxn id="35" idx="1"/>
            <a:endCxn id="9" idx="0"/>
          </p:cNvCxnSpPr>
          <p:nvPr/>
        </p:nvCxnSpPr>
        <p:spPr bwMode="auto">
          <a:xfrm>
            <a:off x="6069821" y="2646740"/>
            <a:ext cx="310463" cy="515703"/>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cxnSp>
        <p:nvCxnSpPr>
          <p:cNvPr id="39" name="Straight Arrow Connector 38"/>
          <p:cNvCxnSpPr>
            <a:stCxn id="35" idx="2"/>
            <a:endCxn id="12" idx="0"/>
          </p:cNvCxnSpPr>
          <p:nvPr/>
        </p:nvCxnSpPr>
        <p:spPr bwMode="auto">
          <a:xfrm flipH="1">
            <a:off x="4718538" y="2646740"/>
            <a:ext cx="310463" cy="383675"/>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sp>
        <p:nvSpPr>
          <p:cNvPr id="42" name="Hexagon 41"/>
          <p:cNvSpPr/>
          <p:nvPr/>
        </p:nvSpPr>
        <p:spPr bwMode="gray">
          <a:xfrm>
            <a:off x="2259569" y="5357103"/>
            <a:ext cx="1444923" cy="808206"/>
          </a:xfrm>
          <a:prstGeom prst="hexagon">
            <a:avLst/>
          </a:prstGeom>
          <a:solidFill>
            <a:srgbClr val="FFFF0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r>
              <a:rPr lang="en-US" sz="1200" dirty="0" smtClean="0"/>
              <a:t>Measure 5</a:t>
            </a:r>
          </a:p>
          <a:p>
            <a:pPr algn="ctr"/>
            <a:r>
              <a:rPr lang="en-US" sz="1200" dirty="0" smtClean="0"/>
              <a:t>Local livelihood index</a:t>
            </a:r>
            <a:endParaRPr lang="en-US" sz="1200" dirty="0"/>
          </a:p>
        </p:txBody>
      </p:sp>
      <p:sp>
        <p:nvSpPr>
          <p:cNvPr id="43" name="Hexagon 42"/>
          <p:cNvSpPr/>
          <p:nvPr/>
        </p:nvSpPr>
        <p:spPr bwMode="gray">
          <a:xfrm>
            <a:off x="2351915" y="1089560"/>
            <a:ext cx="1444923" cy="808206"/>
          </a:xfrm>
          <a:prstGeom prst="hexagon">
            <a:avLst/>
          </a:prstGeom>
          <a:solidFill>
            <a:srgbClr val="FFFF00"/>
          </a:solidFill>
          <a:ln w="9525" cap="flat" cmpd="sng" algn="ctr">
            <a:solidFill>
              <a:schemeClr val="bg2"/>
            </a:solid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a:r>
              <a:rPr lang="en-US" sz="1200" dirty="0" smtClean="0"/>
              <a:t>Measure 4</a:t>
            </a:r>
          </a:p>
          <a:p>
            <a:pPr algn="ctr"/>
            <a:r>
              <a:rPr lang="en-US" sz="1200" dirty="0" smtClean="0"/>
              <a:t>Governance index</a:t>
            </a:r>
            <a:endParaRPr lang="en-US" sz="1200" dirty="0"/>
          </a:p>
        </p:txBody>
      </p:sp>
      <p:cxnSp>
        <p:nvCxnSpPr>
          <p:cNvPr id="44" name="Straight Arrow Connector 43"/>
          <p:cNvCxnSpPr>
            <a:endCxn id="13" idx="0"/>
          </p:cNvCxnSpPr>
          <p:nvPr/>
        </p:nvCxnSpPr>
        <p:spPr bwMode="auto">
          <a:xfrm>
            <a:off x="3086100" y="1897766"/>
            <a:ext cx="0" cy="459584"/>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cxnSp>
        <p:nvCxnSpPr>
          <p:cNvPr id="47" name="Straight Arrow Connector 46"/>
          <p:cNvCxnSpPr>
            <a:endCxn id="14" idx="2"/>
          </p:cNvCxnSpPr>
          <p:nvPr/>
        </p:nvCxnSpPr>
        <p:spPr bwMode="auto">
          <a:xfrm flipH="1" flipV="1">
            <a:off x="3074377" y="4987740"/>
            <a:ext cx="11723" cy="366155"/>
          </a:xfrm>
          <a:prstGeom prst="straightConnector1">
            <a:avLst/>
          </a:prstGeom>
          <a:solidFill>
            <a:schemeClr val="accent1"/>
          </a:solidFill>
          <a:ln w="38100" cap="flat" cmpd="sng" algn="ctr">
            <a:solidFill>
              <a:schemeClr val="tx1"/>
            </a:solidFill>
            <a:prstDash val="solid"/>
            <a:round/>
            <a:headEnd type="none" w="lg" len="lg"/>
            <a:tailEnd type="triangle"/>
          </a:ln>
          <a:effectLst/>
        </p:spPr>
      </p:cxnSp>
    </p:spTree>
    <p:extLst>
      <p:ext uri="{BB962C8B-B14F-4D97-AF65-F5344CB8AC3E}">
        <p14:creationId xmlns:p14="http://schemas.microsoft.com/office/powerpoint/2010/main" val="28449543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Both </a:t>
            </a:r>
            <a:r>
              <a:rPr lang="en-US" dirty="0" smtClean="0"/>
              <a:t>impact &amp; </a:t>
            </a:r>
            <a:r>
              <a:rPr lang="en-US" dirty="0" smtClean="0"/>
              <a:t>effectiveness</a:t>
            </a:r>
            <a:endParaRPr lang="en-US" dirty="0"/>
          </a:p>
        </p:txBody>
      </p:sp>
      <p:sp>
        <p:nvSpPr>
          <p:cNvPr id="3" name="Content Placeholder 2"/>
          <p:cNvSpPr>
            <a:spLocks noGrp="1"/>
          </p:cNvSpPr>
          <p:nvPr>
            <p:ph idx="1"/>
          </p:nvPr>
        </p:nvSpPr>
        <p:spPr>
          <a:xfrm>
            <a:off x="439969" y="1647833"/>
            <a:ext cx="3370031" cy="4600567"/>
          </a:xfrm>
        </p:spPr>
        <p:txBody>
          <a:bodyPr/>
          <a:lstStyle/>
          <a:p>
            <a:r>
              <a:rPr lang="en-US" sz="2000" dirty="0" smtClean="0"/>
              <a:t>Impact measures</a:t>
            </a:r>
          </a:p>
          <a:p>
            <a:pPr lvl="1"/>
            <a:r>
              <a:rPr lang="en-US" sz="2000" dirty="0" smtClean="0"/>
              <a:t>Do we see positive trends in the status of the things we care about?</a:t>
            </a:r>
          </a:p>
          <a:p>
            <a:r>
              <a:rPr lang="en-US" sz="2000" dirty="0" smtClean="0"/>
              <a:t>Effectiveness measures</a:t>
            </a:r>
          </a:p>
          <a:p>
            <a:pPr lvl="1"/>
            <a:r>
              <a:rPr lang="en-US" sz="2000" dirty="0" smtClean="0"/>
              <a:t>Can we attribute observed status trends to WCS actions and investments?</a:t>
            </a:r>
            <a:endParaRPr lang="en-US" sz="2000" dirty="0"/>
          </a:p>
          <a:p>
            <a:pPr lvl="1"/>
            <a:r>
              <a:rPr lang="en-US" sz="2000" dirty="0" smtClean="0"/>
              <a:t>Can we better understand what works and what does not?</a:t>
            </a:r>
            <a:endParaRPr lang="en-US" sz="20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21" y="1447800"/>
            <a:ext cx="3505200" cy="198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9659" y="3962400"/>
            <a:ext cx="4759325" cy="156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8417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of 5 measures</a:t>
            </a:r>
            <a:endParaRPr lang="en-US" dirty="0"/>
          </a:p>
        </p:txBody>
      </p:sp>
      <p:sp>
        <p:nvSpPr>
          <p:cNvPr id="6" name="AutoShape 2"/>
          <p:cNvSpPr>
            <a:spLocks noChangeArrowheads="1"/>
          </p:cNvSpPr>
          <p:nvPr/>
        </p:nvSpPr>
        <p:spPr bwMode="gray">
          <a:xfrm>
            <a:off x="304800" y="1134564"/>
            <a:ext cx="3063310" cy="1102728"/>
          </a:xfrm>
          <a:prstGeom prst="rightArrow">
            <a:avLst>
              <a:gd name="adj1" fmla="val 50000"/>
              <a:gd name="adj2" fmla="val 32292"/>
            </a:avLst>
          </a:prstGeom>
          <a:solidFill>
            <a:schemeClr val="bg1">
              <a:lumMod val="85000"/>
            </a:schemeClr>
          </a:solidFill>
          <a:ln w="9525" algn="ctr">
            <a:solidFill>
              <a:srgbClr val="B2B2B2"/>
            </a:solidFill>
            <a:miter lim="800000"/>
            <a:headEnd/>
            <a:tailEnd/>
          </a:ln>
        </p:spPr>
        <p:txBody>
          <a:bodyPr wrap="square" anchor="ctr"/>
          <a:lstStyle/>
          <a:p>
            <a:r>
              <a:rPr lang="en-US" b="1" dirty="0" smtClean="0"/>
              <a:t>Affordable</a:t>
            </a:r>
            <a:endParaRPr lang="en-US" b="1" dirty="0"/>
          </a:p>
        </p:txBody>
      </p:sp>
      <p:sp>
        <p:nvSpPr>
          <p:cNvPr id="7" name="AutoShape 2"/>
          <p:cNvSpPr>
            <a:spLocks noChangeArrowheads="1"/>
          </p:cNvSpPr>
          <p:nvPr/>
        </p:nvSpPr>
        <p:spPr bwMode="gray">
          <a:xfrm>
            <a:off x="555629" y="2192875"/>
            <a:ext cx="3063310" cy="1102728"/>
          </a:xfrm>
          <a:prstGeom prst="rightArrow">
            <a:avLst>
              <a:gd name="adj1" fmla="val 50000"/>
              <a:gd name="adj2" fmla="val 32292"/>
            </a:avLst>
          </a:prstGeom>
          <a:solidFill>
            <a:schemeClr val="bg1">
              <a:lumMod val="85000"/>
            </a:schemeClr>
          </a:solidFill>
          <a:ln w="9525" algn="ctr">
            <a:solidFill>
              <a:srgbClr val="B2B2B2"/>
            </a:solidFill>
            <a:miter lim="800000"/>
            <a:headEnd/>
            <a:tailEnd/>
          </a:ln>
        </p:spPr>
        <p:txBody>
          <a:bodyPr wrap="square" anchor="ctr"/>
          <a:lstStyle/>
          <a:p>
            <a:r>
              <a:rPr lang="en-US" b="1" dirty="0" smtClean="0"/>
              <a:t>Flexible</a:t>
            </a:r>
          </a:p>
        </p:txBody>
      </p:sp>
      <p:sp>
        <p:nvSpPr>
          <p:cNvPr id="8" name="AutoShape 2"/>
          <p:cNvSpPr>
            <a:spLocks noChangeArrowheads="1"/>
          </p:cNvSpPr>
          <p:nvPr/>
        </p:nvSpPr>
        <p:spPr bwMode="gray">
          <a:xfrm>
            <a:off x="763875" y="3251186"/>
            <a:ext cx="3063310" cy="1102728"/>
          </a:xfrm>
          <a:prstGeom prst="rightArrow">
            <a:avLst>
              <a:gd name="adj1" fmla="val 50000"/>
              <a:gd name="adj2" fmla="val 32292"/>
            </a:avLst>
          </a:prstGeom>
          <a:solidFill>
            <a:schemeClr val="bg1">
              <a:lumMod val="85000"/>
            </a:schemeClr>
          </a:solidFill>
          <a:ln w="9525" algn="ctr">
            <a:solidFill>
              <a:srgbClr val="B2B2B2"/>
            </a:solidFill>
            <a:miter lim="800000"/>
            <a:headEnd/>
            <a:tailEnd/>
          </a:ln>
        </p:spPr>
        <p:txBody>
          <a:bodyPr wrap="square" anchor="ctr"/>
          <a:lstStyle/>
          <a:p>
            <a:r>
              <a:rPr lang="en-US" b="1" dirty="0" smtClean="0"/>
              <a:t>Scalable</a:t>
            </a:r>
          </a:p>
        </p:txBody>
      </p:sp>
      <p:sp>
        <p:nvSpPr>
          <p:cNvPr id="9" name="Oval 2"/>
          <p:cNvSpPr>
            <a:spLocks noChangeArrowheads="1"/>
          </p:cNvSpPr>
          <p:nvPr/>
        </p:nvSpPr>
        <p:spPr bwMode="gray">
          <a:xfrm>
            <a:off x="226831" y="1282201"/>
            <a:ext cx="281261" cy="295275"/>
          </a:xfrm>
          <a:prstGeom prst="ellipse">
            <a:avLst/>
          </a:prstGeom>
          <a:solidFill>
            <a:schemeClr val="accent6">
              <a:lumMod val="25000"/>
            </a:schemeClr>
          </a:solidFill>
          <a:ln w="9525" algn="ctr">
            <a:solidFill>
              <a:schemeClr val="bg1"/>
            </a:solidFill>
            <a:round/>
            <a:headEnd/>
            <a:tailEnd/>
          </a:ln>
        </p:spPr>
        <p:txBody>
          <a:bodyPr wrap="none" lIns="0" tIns="0" rIns="0" bIns="0" anchor="ctr"/>
          <a:lstStyle/>
          <a:p>
            <a:pPr fontAlgn="base">
              <a:spcBef>
                <a:spcPct val="0"/>
              </a:spcBef>
              <a:spcAft>
                <a:spcPct val="0"/>
              </a:spcAft>
            </a:pPr>
            <a:r>
              <a:rPr lang="en-US" sz="1800" b="1" dirty="0" smtClean="0">
                <a:solidFill>
                  <a:schemeClr val="accent1"/>
                </a:solidFill>
              </a:rPr>
              <a:t>1</a:t>
            </a:r>
            <a:endParaRPr lang="en-US" sz="1800" b="1" dirty="0">
              <a:solidFill>
                <a:schemeClr val="accent1"/>
              </a:solidFill>
            </a:endParaRPr>
          </a:p>
        </p:txBody>
      </p:sp>
      <p:sp>
        <p:nvSpPr>
          <p:cNvPr id="10" name="Oval 3"/>
          <p:cNvSpPr>
            <a:spLocks noChangeArrowheads="1"/>
          </p:cNvSpPr>
          <p:nvPr/>
        </p:nvSpPr>
        <p:spPr bwMode="gray">
          <a:xfrm>
            <a:off x="387463" y="2356074"/>
            <a:ext cx="281261" cy="295275"/>
          </a:xfrm>
          <a:prstGeom prst="ellipse">
            <a:avLst/>
          </a:prstGeom>
          <a:solidFill>
            <a:schemeClr val="accent6">
              <a:lumMod val="25000"/>
            </a:schemeClr>
          </a:solidFill>
          <a:ln w="9525" algn="ctr">
            <a:solidFill>
              <a:schemeClr val="bg1"/>
            </a:solidFill>
            <a:round/>
            <a:headEnd/>
            <a:tailEnd/>
          </a:ln>
        </p:spPr>
        <p:txBody>
          <a:bodyPr wrap="none" lIns="0" tIns="0" rIns="0" bIns="0" anchor="ctr"/>
          <a:lstStyle/>
          <a:p>
            <a:pPr fontAlgn="base">
              <a:spcBef>
                <a:spcPct val="0"/>
              </a:spcBef>
              <a:spcAft>
                <a:spcPct val="0"/>
              </a:spcAft>
            </a:pPr>
            <a:r>
              <a:rPr lang="en-US" sz="1800" b="1" dirty="0">
                <a:solidFill>
                  <a:schemeClr val="accent1"/>
                </a:solidFill>
              </a:rPr>
              <a:t>2</a:t>
            </a:r>
          </a:p>
        </p:txBody>
      </p:sp>
      <p:sp>
        <p:nvSpPr>
          <p:cNvPr id="11" name="Oval 4"/>
          <p:cNvSpPr>
            <a:spLocks noChangeArrowheads="1"/>
          </p:cNvSpPr>
          <p:nvPr/>
        </p:nvSpPr>
        <p:spPr bwMode="gray">
          <a:xfrm>
            <a:off x="623244" y="3395309"/>
            <a:ext cx="281261" cy="295275"/>
          </a:xfrm>
          <a:prstGeom prst="ellipse">
            <a:avLst/>
          </a:prstGeom>
          <a:solidFill>
            <a:schemeClr val="accent6">
              <a:lumMod val="25000"/>
            </a:schemeClr>
          </a:solidFill>
          <a:ln w="9525" algn="ctr">
            <a:solidFill>
              <a:schemeClr val="bg1"/>
            </a:solidFill>
            <a:round/>
            <a:headEnd/>
            <a:tailEnd/>
          </a:ln>
        </p:spPr>
        <p:txBody>
          <a:bodyPr wrap="none" lIns="0" tIns="0" rIns="0" bIns="0" anchor="ctr"/>
          <a:lstStyle/>
          <a:p>
            <a:pPr fontAlgn="base">
              <a:spcBef>
                <a:spcPct val="0"/>
              </a:spcBef>
              <a:spcAft>
                <a:spcPct val="0"/>
              </a:spcAft>
            </a:pPr>
            <a:r>
              <a:rPr lang="en-US" sz="1800" b="1" dirty="0">
                <a:solidFill>
                  <a:schemeClr val="accent1"/>
                </a:solidFill>
              </a:rPr>
              <a:t>3</a:t>
            </a:r>
          </a:p>
        </p:txBody>
      </p:sp>
      <p:sp>
        <p:nvSpPr>
          <p:cNvPr id="12" name="AutoShape 2"/>
          <p:cNvSpPr>
            <a:spLocks noChangeArrowheads="1"/>
          </p:cNvSpPr>
          <p:nvPr/>
        </p:nvSpPr>
        <p:spPr bwMode="gray">
          <a:xfrm>
            <a:off x="1143000" y="5367808"/>
            <a:ext cx="3063310" cy="1102728"/>
          </a:xfrm>
          <a:prstGeom prst="rightArrow">
            <a:avLst>
              <a:gd name="adj1" fmla="val 50000"/>
              <a:gd name="adj2" fmla="val 32292"/>
            </a:avLst>
          </a:prstGeom>
          <a:solidFill>
            <a:schemeClr val="bg1">
              <a:lumMod val="85000"/>
            </a:schemeClr>
          </a:solidFill>
          <a:ln w="9525" algn="ctr">
            <a:solidFill>
              <a:srgbClr val="B2B2B2"/>
            </a:solidFill>
            <a:miter lim="800000"/>
            <a:headEnd/>
            <a:tailEnd/>
          </a:ln>
        </p:spPr>
        <p:txBody>
          <a:bodyPr wrap="square" anchor="ctr"/>
          <a:lstStyle/>
          <a:p>
            <a:r>
              <a:rPr lang="en-US" b="1" dirty="0" smtClean="0"/>
              <a:t>Good enough</a:t>
            </a:r>
          </a:p>
        </p:txBody>
      </p:sp>
      <p:sp>
        <p:nvSpPr>
          <p:cNvPr id="13" name="AutoShape 2"/>
          <p:cNvSpPr>
            <a:spLocks noChangeArrowheads="1"/>
          </p:cNvSpPr>
          <p:nvPr/>
        </p:nvSpPr>
        <p:spPr bwMode="gray">
          <a:xfrm>
            <a:off x="1018121" y="4309497"/>
            <a:ext cx="3063310" cy="1102728"/>
          </a:xfrm>
          <a:prstGeom prst="rightArrow">
            <a:avLst>
              <a:gd name="adj1" fmla="val 50000"/>
              <a:gd name="adj2" fmla="val 32292"/>
            </a:avLst>
          </a:prstGeom>
          <a:solidFill>
            <a:schemeClr val="bg1">
              <a:lumMod val="85000"/>
            </a:schemeClr>
          </a:solidFill>
          <a:ln w="9525" algn="ctr">
            <a:solidFill>
              <a:srgbClr val="B2B2B2"/>
            </a:solidFill>
            <a:miter lim="800000"/>
            <a:headEnd/>
            <a:tailEnd/>
          </a:ln>
        </p:spPr>
        <p:txBody>
          <a:bodyPr wrap="square" anchor="ctr"/>
          <a:lstStyle/>
          <a:p>
            <a:r>
              <a:rPr lang="en-US" b="1" dirty="0" smtClean="0"/>
              <a:t>Repeatable</a:t>
            </a:r>
          </a:p>
        </p:txBody>
      </p:sp>
      <p:sp>
        <p:nvSpPr>
          <p:cNvPr id="14" name="Oval 4"/>
          <p:cNvSpPr>
            <a:spLocks noChangeArrowheads="1"/>
          </p:cNvSpPr>
          <p:nvPr/>
        </p:nvSpPr>
        <p:spPr bwMode="gray">
          <a:xfrm>
            <a:off x="877490" y="4478905"/>
            <a:ext cx="281261" cy="295275"/>
          </a:xfrm>
          <a:prstGeom prst="ellipse">
            <a:avLst/>
          </a:prstGeom>
          <a:solidFill>
            <a:schemeClr val="accent6">
              <a:lumMod val="25000"/>
            </a:schemeClr>
          </a:solidFill>
          <a:ln w="9525" algn="ctr">
            <a:solidFill>
              <a:schemeClr val="bg1"/>
            </a:solidFill>
            <a:round/>
            <a:headEnd/>
            <a:tailEnd/>
          </a:ln>
        </p:spPr>
        <p:txBody>
          <a:bodyPr wrap="none" lIns="0" tIns="0" rIns="0" bIns="0" anchor="ctr"/>
          <a:lstStyle/>
          <a:p>
            <a:pPr fontAlgn="base">
              <a:spcBef>
                <a:spcPct val="0"/>
              </a:spcBef>
              <a:spcAft>
                <a:spcPct val="0"/>
              </a:spcAft>
            </a:pPr>
            <a:r>
              <a:rPr lang="en-US" b="1" dirty="0">
                <a:solidFill>
                  <a:schemeClr val="accent1"/>
                </a:solidFill>
              </a:rPr>
              <a:t>4</a:t>
            </a:r>
            <a:endParaRPr lang="en-US" sz="1800" b="1" dirty="0">
              <a:solidFill>
                <a:schemeClr val="accent1"/>
              </a:solidFill>
            </a:endParaRPr>
          </a:p>
        </p:txBody>
      </p:sp>
      <p:sp>
        <p:nvSpPr>
          <p:cNvPr id="15" name="Oval 4"/>
          <p:cNvSpPr>
            <a:spLocks noChangeArrowheads="1"/>
          </p:cNvSpPr>
          <p:nvPr/>
        </p:nvSpPr>
        <p:spPr bwMode="gray">
          <a:xfrm>
            <a:off x="991212" y="5486400"/>
            <a:ext cx="281261" cy="295275"/>
          </a:xfrm>
          <a:prstGeom prst="ellipse">
            <a:avLst/>
          </a:prstGeom>
          <a:solidFill>
            <a:schemeClr val="accent6">
              <a:lumMod val="25000"/>
            </a:schemeClr>
          </a:solidFill>
          <a:ln w="9525" algn="ctr">
            <a:solidFill>
              <a:schemeClr val="bg1"/>
            </a:solidFill>
            <a:round/>
            <a:headEnd/>
            <a:tailEnd/>
          </a:ln>
        </p:spPr>
        <p:txBody>
          <a:bodyPr wrap="none" lIns="0" tIns="0" rIns="0" bIns="0" anchor="ctr"/>
          <a:lstStyle/>
          <a:p>
            <a:pPr fontAlgn="base">
              <a:spcBef>
                <a:spcPct val="0"/>
              </a:spcBef>
              <a:spcAft>
                <a:spcPct val="0"/>
              </a:spcAft>
            </a:pPr>
            <a:r>
              <a:rPr lang="en-US" b="1" dirty="0">
                <a:solidFill>
                  <a:schemeClr val="accent1"/>
                </a:solidFill>
              </a:rPr>
              <a:t>5</a:t>
            </a:r>
            <a:endParaRPr lang="en-US" sz="1800" b="1" dirty="0">
              <a:solidFill>
                <a:schemeClr val="accent1"/>
              </a:solidFill>
            </a:endParaRPr>
          </a:p>
        </p:txBody>
      </p:sp>
      <p:pic>
        <p:nvPicPr>
          <p:cNvPr id="16"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contrast="18000"/>
                    </a14:imgEffect>
                  </a14:imgLayer>
                </a14:imgProps>
              </a:ext>
              <a:ext uri="{28A0092B-C50C-407E-A947-70E740481C1C}">
                <a14:useLocalDpi xmlns:a14="http://schemas.microsoft.com/office/drawing/2010/main" val="0"/>
              </a:ext>
            </a:extLst>
          </a:blip>
          <a:srcRect/>
          <a:stretch>
            <a:fillRect/>
          </a:stretch>
        </p:blipFill>
        <p:spPr bwMode="auto">
          <a:xfrm flipH="1">
            <a:off x="5181600" y="1134564"/>
            <a:ext cx="3000356" cy="4501120"/>
          </a:xfrm>
          <a:prstGeom prst="rect">
            <a:avLst/>
          </a:prstGeom>
          <a:noFill/>
          <a:ln w="38100">
            <a:noFill/>
            <a:miter lim="800000"/>
            <a:headEnd/>
            <a:tailEnd/>
          </a:ln>
          <a:effectLst>
            <a:outerShdw blurRad="127000" dist="127000" dir="2700000" algn="ctr" rotWithShape="0">
              <a:schemeClr val="bg1">
                <a:lumMod val="85000"/>
                <a:alpha val="97000"/>
              </a:schemeClr>
            </a:outerShdw>
          </a:effectLst>
          <a:extLst>
            <a:ext uri="{909E8E84-426E-40DD-AFC4-6F175D3DCCD1}">
              <a14:hiddenFill xmlns:a14="http://schemas.microsoft.com/office/drawing/2010/main">
                <a:solidFill>
                  <a:schemeClr val="accent1"/>
                </a:solidFill>
              </a14:hiddenFill>
            </a:ext>
          </a:extLst>
        </p:spPr>
      </p:pic>
      <p:pic>
        <p:nvPicPr>
          <p:cNvPr id="17" name="Picture 10" descr="rossi-notes-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5020">
            <a:off x="7552392" y="3664316"/>
            <a:ext cx="1259127" cy="166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FldNotes"/>
          <p:cNvPicPr>
            <a:picLocks noChangeAspect="1" noChangeArrowheads="1"/>
          </p:cNvPicPr>
          <p:nvPr/>
        </p:nvPicPr>
        <p:blipFill>
          <a:blip r:embed="rId5">
            <a:extLst>
              <a:ext uri="{28A0092B-C50C-407E-A947-70E740481C1C}">
                <a14:useLocalDpi xmlns:a14="http://schemas.microsoft.com/office/drawing/2010/main" val="0"/>
              </a:ext>
            </a:extLst>
          </a:blip>
          <a:srcRect l="2478" t="919" b="2579"/>
          <a:stretch>
            <a:fillRect/>
          </a:stretch>
        </p:blipFill>
        <p:spPr bwMode="auto">
          <a:xfrm rot="167819">
            <a:off x="6865087" y="4616668"/>
            <a:ext cx="1749425" cy="150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794081" y="6299813"/>
            <a:ext cx="3775393" cy="369332"/>
          </a:xfrm>
          <a:prstGeom prst="rect">
            <a:avLst/>
          </a:prstGeom>
          <a:solidFill>
            <a:schemeClr val="bg1">
              <a:lumMod val="65000"/>
            </a:schemeClr>
          </a:solidFill>
        </p:spPr>
        <p:txBody>
          <a:bodyPr wrap="none" rtlCol="0">
            <a:spAutoFit/>
          </a:bodyPr>
          <a:lstStyle/>
          <a:p>
            <a:r>
              <a:rPr lang="en-US" b="1" dirty="0" smtClean="0"/>
              <a:t>Uses industry standard methods</a:t>
            </a:r>
            <a:endParaRPr lang="en-US" b="1" dirty="0"/>
          </a:p>
        </p:txBody>
      </p:sp>
    </p:spTree>
    <p:extLst>
      <p:ext uri="{BB962C8B-B14F-4D97-AF65-F5344CB8AC3E}">
        <p14:creationId xmlns:p14="http://schemas.microsoft.com/office/powerpoint/2010/main" val="9548859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 patch occupancy</a:t>
            </a:r>
            <a:endParaRPr lang="en-US" dirty="0"/>
          </a:p>
        </p:txBody>
      </p:sp>
      <p:pic>
        <p:nvPicPr>
          <p:cNvPr id="3" name="Picture 2"/>
          <p:cNvPicPr>
            <a:picLocks noChangeAspect="1"/>
          </p:cNvPicPr>
          <p:nvPr/>
        </p:nvPicPr>
        <p:blipFill>
          <a:blip r:embed="rId2"/>
          <a:stretch>
            <a:fillRect/>
          </a:stretch>
        </p:blipFill>
        <p:spPr>
          <a:xfrm>
            <a:off x="3593600" y="1314150"/>
            <a:ext cx="1093275" cy="4339981"/>
          </a:xfrm>
          <a:prstGeom prst="rect">
            <a:avLst/>
          </a:prstGeom>
        </p:spPr>
      </p:pic>
      <p:pic>
        <p:nvPicPr>
          <p:cNvPr id="6" name="Picture 5"/>
          <p:cNvPicPr>
            <a:picLocks noChangeAspect="1"/>
          </p:cNvPicPr>
          <p:nvPr/>
        </p:nvPicPr>
        <p:blipFill>
          <a:blip r:embed="rId3"/>
          <a:stretch>
            <a:fillRect/>
          </a:stretch>
        </p:blipFill>
        <p:spPr>
          <a:xfrm>
            <a:off x="4876776" y="1316674"/>
            <a:ext cx="1093275" cy="4339981"/>
          </a:xfrm>
          <a:prstGeom prst="rect">
            <a:avLst/>
          </a:prstGeom>
        </p:spPr>
      </p:pic>
      <p:pic>
        <p:nvPicPr>
          <p:cNvPr id="7" name="Picture 6"/>
          <p:cNvPicPr>
            <a:picLocks noChangeAspect="1"/>
          </p:cNvPicPr>
          <p:nvPr/>
        </p:nvPicPr>
        <p:blipFill>
          <a:blip r:embed="rId4"/>
          <a:stretch>
            <a:fillRect/>
          </a:stretch>
        </p:blipFill>
        <p:spPr>
          <a:xfrm>
            <a:off x="6187345" y="1314150"/>
            <a:ext cx="1093275" cy="4339981"/>
          </a:xfrm>
          <a:prstGeom prst="rect">
            <a:avLst/>
          </a:prstGeom>
        </p:spPr>
      </p:pic>
      <p:pic>
        <p:nvPicPr>
          <p:cNvPr id="11" name="Picture 10"/>
          <p:cNvPicPr>
            <a:picLocks noChangeAspect="1"/>
          </p:cNvPicPr>
          <p:nvPr/>
        </p:nvPicPr>
        <p:blipFill>
          <a:blip r:embed="rId5"/>
          <a:stretch>
            <a:fillRect/>
          </a:stretch>
        </p:blipFill>
        <p:spPr>
          <a:xfrm>
            <a:off x="7659352" y="2971666"/>
            <a:ext cx="1093275" cy="786780"/>
          </a:xfrm>
          <a:prstGeom prst="rect">
            <a:avLst/>
          </a:prstGeom>
        </p:spPr>
      </p:pic>
      <p:sp>
        <p:nvSpPr>
          <p:cNvPr id="12" name="TextBox 11"/>
          <p:cNvSpPr txBox="1"/>
          <p:nvPr/>
        </p:nvSpPr>
        <p:spPr>
          <a:xfrm>
            <a:off x="3642450" y="5701023"/>
            <a:ext cx="881395" cy="369332"/>
          </a:xfrm>
          <a:prstGeom prst="rect">
            <a:avLst/>
          </a:prstGeom>
          <a:noFill/>
        </p:spPr>
        <p:txBody>
          <a:bodyPr wrap="none" rtlCol="0">
            <a:spAutoFit/>
          </a:bodyPr>
          <a:lstStyle/>
          <a:p>
            <a:r>
              <a:rPr lang="en-US" dirty="0" smtClean="0"/>
              <a:t>Time 0</a:t>
            </a:r>
            <a:endParaRPr lang="en-US" dirty="0"/>
          </a:p>
        </p:txBody>
      </p:sp>
      <p:sp>
        <p:nvSpPr>
          <p:cNvPr id="13" name="TextBox 12"/>
          <p:cNvSpPr txBox="1"/>
          <p:nvPr/>
        </p:nvSpPr>
        <p:spPr>
          <a:xfrm>
            <a:off x="6293284" y="5698500"/>
            <a:ext cx="881395" cy="369332"/>
          </a:xfrm>
          <a:prstGeom prst="rect">
            <a:avLst/>
          </a:prstGeom>
          <a:noFill/>
        </p:spPr>
        <p:txBody>
          <a:bodyPr wrap="none" rtlCol="0">
            <a:spAutoFit/>
          </a:bodyPr>
          <a:lstStyle/>
          <a:p>
            <a:r>
              <a:rPr lang="en-US" dirty="0" smtClean="0"/>
              <a:t>Time 2</a:t>
            </a:r>
            <a:endParaRPr lang="en-US" dirty="0"/>
          </a:p>
        </p:txBody>
      </p:sp>
      <p:sp>
        <p:nvSpPr>
          <p:cNvPr id="14" name="TextBox 13"/>
          <p:cNvSpPr txBox="1"/>
          <p:nvPr/>
        </p:nvSpPr>
        <p:spPr>
          <a:xfrm>
            <a:off x="4982715" y="5741985"/>
            <a:ext cx="881395" cy="369332"/>
          </a:xfrm>
          <a:prstGeom prst="rect">
            <a:avLst/>
          </a:prstGeom>
          <a:noFill/>
        </p:spPr>
        <p:txBody>
          <a:bodyPr wrap="none" rtlCol="0">
            <a:spAutoFit/>
          </a:bodyPr>
          <a:lstStyle/>
          <a:p>
            <a:r>
              <a:rPr lang="en-US" dirty="0" smtClean="0"/>
              <a:t>Time 1</a:t>
            </a:r>
            <a:endParaRPr lang="en-US" dirty="0"/>
          </a:p>
        </p:txBody>
      </p:sp>
      <p:pic>
        <p:nvPicPr>
          <p:cNvPr id="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l="40701" t="14970" r="7368" b="4561"/>
          <a:stretch>
            <a:fillRect/>
          </a:stretch>
        </p:blipFill>
        <p:spPr bwMode="auto">
          <a:xfrm>
            <a:off x="3178636" y="6111317"/>
            <a:ext cx="560945" cy="65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6" descr="vicuñ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6637" y="6111317"/>
            <a:ext cx="988838" cy="66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2" descr="Caribbean-Reef-Shark"/>
          <p:cNvPicPr>
            <a:picLocks noChangeAspect="1" noChangeArrowheads="1"/>
          </p:cNvPicPr>
          <p:nvPr/>
        </p:nvPicPr>
        <p:blipFill>
          <a:blip r:embed="rId8" cstate="print">
            <a:extLst>
              <a:ext uri="{28A0092B-C50C-407E-A947-70E740481C1C}">
                <a14:useLocalDpi xmlns:a14="http://schemas.microsoft.com/office/drawing/2010/main" val="0"/>
              </a:ext>
            </a:extLst>
          </a:blip>
          <a:srcRect l="25496" t="27261" r="3239" b="8656"/>
          <a:stretch>
            <a:fillRect/>
          </a:stretch>
        </p:blipFill>
        <p:spPr bwMode="auto">
          <a:xfrm>
            <a:off x="4822531" y="6111318"/>
            <a:ext cx="1052781" cy="65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descr="Mal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2368" y="6111317"/>
            <a:ext cx="892922" cy="66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3" descr="osprey%20with%20fish"/>
          <p:cNvPicPr>
            <a:picLocks noChangeAspect="1" noChangeArrowheads="1"/>
          </p:cNvPicPr>
          <p:nvPr/>
        </p:nvPicPr>
        <p:blipFill>
          <a:blip r:embed="rId11" cstate="print">
            <a:extLst>
              <a:ext uri="{28A0092B-C50C-407E-A947-70E740481C1C}">
                <a14:useLocalDpi xmlns:a14="http://schemas.microsoft.com/office/drawing/2010/main" val="0"/>
              </a:ext>
            </a:extLst>
          </a:blip>
          <a:srcRect l="10127" r="8861"/>
          <a:stretch>
            <a:fillRect/>
          </a:stretch>
        </p:blipFill>
        <p:spPr bwMode="auto">
          <a:xfrm>
            <a:off x="6862346" y="6111318"/>
            <a:ext cx="797006" cy="66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Group 19"/>
          <p:cNvGraphicFramePr>
            <a:graphicFrameLocks noGrp="1"/>
          </p:cNvGraphicFramePr>
          <p:nvPr>
            <p:extLst>
              <p:ext uri="{D42A27DB-BD31-4B8C-83A1-F6EECF244321}">
                <p14:modId xmlns:p14="http://schemas.microsoft.com/office/powerpoint/2010/main" val="90649707"/>
              </p:ext>
            </p:extLst>
          </p:nvPr>
        </p:nvGraphicFramePr>
        <p:xfrm>
          <a:off x="152400" y="1666514"/>
          <a:ext cx="3109783" cy="4298633"/>
        </p:xfrm>
        <a:graphic>
          <a:graphicData uri="http://schemas.openxmlformats.org/drawingml/2006/table">
            <a:tbl>
              <a:tblPr bandRow="1">
                <a:tableStyleId>{EB344D84-9AFB-497E-A393-DC336BA19D2E}</a:tableStyleId>
              </a:tblPr>
              <a:tblGrid>
                <a:gridCol w="1557218"/>
                <a:gridCol w="1337409"/>
                <a:gridCol w="215156"/>
              </a:tblGrid>
              <a:tr h="3135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Target Results</a:t>
                      </a:r>
                      <a:endParaRPr kumimoji="0" lang="en-US" sz="1600" b="1" i="0" u="none" strike="noStrike" cap="none" normalizeH="0" baseline="0" dirty="0" smtClean="0">
                        <a:ln>
                          <a:noFill/>
                        </a:ln>
                        <a:solidFill>
                          <a:schemeClr val="tx1"/>
                        </a:solidFill>
                        <a:effectLst/>
                        <a:latin typeface="Arial" charset="0"/>
                        <a:cs typeface="Arial" charset="0"/>
                      </a:endParaRPr>
                    </a:p>
                  </a:txBody>
                  <a:tcPr marL="0" marR="0" marT="91440" marB="91440" anchor="b" horzOverflow="overflow">
                    <a:lnL>
                      <a:noFill/>
                    </a:lnL>
                    <a:lnR>
                      <a:noFill/>
                    </a:lnR>
                    <a:lnT w="254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Measures</a:t>
                      </a: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a:noFill/>
                    </a:lnB>
                    <a:lnTlToBr w="12700" cmpd="sng">
                      <a:noFill/>
                      <a:prstDash val="solid"/>
                    </a:lnTlToBr>
                    <a:lnBlToTr w="12700" cmpd="sng">
                      <a:noFill/>
                      <a:prstDash val="solid"/>
                    </a:lnBlToTr>
                    <a:noFill/>
                  </a:tcPr>
                </a:tc>
              </a:tr>
              <a:tr h="976313">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Conservation of wildlife and critical ecosystems</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bg1"/>
                          </a:solidFill>
                          <a:effectLst/>
                        </a:rPr>
                        <a:t>Wildlife patch occupancy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905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tx1"/>
                          </a:solidFill>
                          <a:effectLst/>
                        </a:rPr>
                        <a:t>Habitat and ecological integrity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Improved natural resource governance</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Management effectiveness</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w="254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Resource governance</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t>Greater security and prosperity for local people</a:t>
                      </a:r>
                      <a:endParaRPr kumimoji="0" lang="en-US" sz="1400" b="1" u="none" strike="noStrike" cap="none" normalizeH="0" baseline="0" dirty="0" smtClean="0">
                        <a:ln>
                          <a:noFill/>
                        </a:ln>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Human well-being</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792120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 Cover</a:t>
            </a:r>
            <a:endParaRPr lang="en-US" dirty="0"/>
          </a:p>
        </p:txBody>
      </p:sp>
      <p:pic>
        <p:nvPicPr>
          <p:cNvPr id="3" name="Picture 2"/>
          <p:cNvPicPr>
            <a:picLocks noChangeAspect="1"/>
          </p:cNvPicPr>
          <p:nvPr/>
        </p:nvPicPr>
        <p:blipFill>
          <a:blip r:embed="rId2"/>
          <a:stretch>
            <a:fillRect/>
          </a:stretch>
        </p:blipFill>
        <p:spPr>
          <a:xfrm rot="16200000">
            <a:off x="4810898" y="693899"/>
            <a:ext cx="1608108" cy="2732641"/>
          </a:xfrm>
          <a:prstGeom prst="rect">
            <a:avLst/>
          </a:prstGeom>
        </p:spPr>
      </p:pic>
      <p:pic>
        <p:nvPicPr>
          <p:cNvPr id="4" name="Picture 3"/>
          <p:cNvPicPr>
            <a:picLocks noChangeAspect="1"/>
          </p:cNvPicPr>
          <p:nvPr/>
        </p:nvPicPr>
        <p:blipFill>
          <a:blip r:embed="rId3"/>
          <a:stretch>
            <a:fillRect/>
          </a:stretch>
        </p:blipFill>
        <p:spPr>
          <a:xfrm rot="16200000">
            <a:off x="4810897" y="2605824"/>
            <a:ext cx="1608109" cy="2732643"/>
          </a:xfrm>
          <a:prstGeom prst="rect">
            <a:avLst/>
          </a:prstGeom>
        </p:spPr>
      </p:pic>
      <p:pic>
        <p:nvPicPr>
          <p:cNvPr id="5" name="Picture 4"/>
          <p:cNvPicPr>
            <a:picLocks noChangeAspect="1"/>
          </p:cNvPicPr>
          <p:nvPr/>
        </p:nvPicPr>
        <p:blipFill>
          <a:blip r:embed="rId4"/>
          <a:stretch>
            <a:fillRect/>
          </a:stretch>
        </p:blipFill>
        <p:spPr>
          <a:xfrm rot="16200000">
            <a:off x="4810897" y="4517750"/>
            <a:ext cx="1608109" cy="2732643"/>
          </a:xfrm>
          <a:prstGeom prst="rect">
            <a:avLst/>
          </a:prstGeom>
        </p:spPr>
      </p:pic>
      <p:pic>
        <p:nvPicPr>
          <p:cNvPr id="6" name="Picture 5"/>
          <p:cNvPicPr>
            <a:picLocks noChangeAspect="1"/>
          </p:cNvPicPr>
          <p:nvPr/>
        </p:nvPicPr>
        <p:blipFill>
          <a:blip r:embed="rId5"/>
          <a:stretch>
            <a:fillRect/>
          </a:stretch>
        </p:blipFill>
        <p:spPr>
          <a:xfrm>
            <a:off x="7503054" y="1416281"/>
            <a:ext cx="1093275" cy="786780"/>
          </a:xfrm>
          <a:prstGeom prst="rect">
            <a:avLst/>
          </a:prstGeom>
        </p:spPr>
      </p:pic>
      <p:sp>
        <p:nvSpPr>
          <p:cNvPr id="7" name="TextBox 6"/>
          <p:cNvSpPr txBox="1"/>
          <p:nvPr/>
        </p:nvSpPr>
        <p:spPr>
          <a:xfrm>
            <a:off x="3195405" y="1875553"/>
            <a:ext cx="881395" cy="369332"/>
          </a:xfrm>
          <a:prstGeom prst="rect">
            <a:avLst/>
          </a:prstGeom>
          <a:noFill/>
        </p:spPr>
        <p:txBody>
          <a:bodyPr wrap="none" rtlCol="0">
            <a:spAutoFit/>
          </a:bodyPr>
          <a:lstStyle/>
          <a:p>
            <a:r>
              <a:rPr lang="en-US" dirty="0" smtClean="0"/>
              <a:t>Time 0</a:t>
            </a:r>
            <a:endParaRPr lang="en-US" dirty="0"/>
          </a:p>
        </p:txBody>
      </p:sp>
      <p:sp>
        <p:nvSpPr>
          <p:cNvPr id="8" name="TextBox 7"/>
          <p:cNvSpPr txBox="1"/>
          <p:nvPr/>
        </p:nvSpPr>
        <p:spPr>
          <a:xfrm>
            <a:off x="3195405" y="5699405"/>
            <a:ext cx="881395" cy="369332"/>
          </a:xfrm>
          <a:prstGeom prst="rect">
            <a:avLst/>
          </a:prstGeom>
          <a:noFill/>
        </p:spPr>
        <p:txBody>
          <a:bodyPr wrap="none" rtlCol="0">
            <a:spAutoFit/>
          </a:bodyPr>
          <a:lstStyle/>
          <a:p>
            <a:r>
              <a:rPr lang="en-US" dirty="0" smtClean="0"/>
              <a:t>Time 2</a:t>
            </a:r>
            <a:endParaRPr lang="en-US" dirty="0"/>
          </a:p>
        </p:txBody>
      </p:sp>
      <p:sp>
        <p:nvSpPr>
          <p:cNvPr id="9" name="TextBox 8"/>
          <p:cNvSpPr txBox="1"/>
          <p:nvPr/>
        </p:nvSpPr>
        <p:spPr>
          <a:xfrm>
            <a:off x="3195405" y="3799786"/>
            <a:ext cx="881395" cy="369332"/>
          </a:xfrm>
          <a:prstGeom prst="rect">
            <a:avLst/>
          </a:prstGeom>
          <a:noFill/>
        </p:spPr>
        <p:txBody>
          <a:bodyPr wrap="none" rtlCol="0">
            <a:spAutoFit/>
          </a:bodyPr>
          <a:lstStyle/>
          <a:p>
            <a:r>
              <a:rPr lang="en-US" dirty="0" smtClean="0"/>
              <a:t>Time 1</a:t>
            </a:r>
            <a:endParaRPr lang="en-US" dirty="0"/>
          </a:p>
        </p:txBody>
      </p:sp>
      <p:pic>
        <p:nvPicPr>
          <p:cNvPr id="10" name="Picture 9"/>
          <p:cNvPicPr>
            <a:picLocks noChangeAspect="1"/>
          </p:cNvPicPr>
          <p:nvPr/>
        </p:nvPicPr>
        <p:blipFill>
          <a:blip r:embed="rId6"/>
          <a:stretch>
            <a:fillRect/>
          </a:stretch>
        </p:blipFill>
        <p:spPr>
          <a:xfrm>
            <a:off x="7324091" y="2603612"/>
            <a:ext cx="1507214" cy="1128956"/>
          </a:xfrm>
          <a:prstGeom prst="rect">
            <a:avLst/>
          </a:prstGeom>
        </p:spPr>
      </p:pic>
      <p:pic>
        <p:nvPicPr>
          <p:cNvPr id="11" name="Picture 10"/>
          <p:cNvPicPr>
            <a:picLocks noChangeAspect="1"/>
          </p:cNvPicPr>
          <p:nvPr/>
        </p:nvPicPr>
        <p:blipFill>
          <a:blip r:embed="rId7"/>
          <a:stretch>
            <a:fillRect/>
          </a:stretch>
        </p:blipFill>
        <p:spPr>
          <a:xfrm>
            <a:off x="7324091" y="3827554"/>
            <a:ext cx="1507214" cy="1157477"/>
          </a:xfrm>
          <a:prstGeom prst="rect">
            <a:avLst/>
          </a:prstGeom>
        </p:spPr>
      </p:pic>
      <p:pic>
        <p:nvPicPr>
          <p:cNvPr id="12" name="Picture 11"/>
          <p:cNvPicPr>
            <a:picLocks noChangeAspect="1"/>
          </p:cNvPicPr>
          <p:nvPr/>
        </p:nvPicPr>
        <p:blipFill>
          <a:blip r:embed="rId8"/>
          <a:stretch>
            <a:fillRect/>
          </a:stretch>
        </p:blipFill>
        <p:spPr>
          <a:xfrm>
            <a:off x="7324091" y="5080016"/>
            <a:ext cx="1507214" cy="1157477"/>
          </a:xfrm>
          <a:prstGeom prst="rect">
            <a:avLst/>
          </a:prstGeom>
        </p:spPr>
      </p:pic>
      <p:graphicFrame>
        <p:nvGraphicFramePr>
          <p:cNvPr id="13" name="Group 19"/>
          <p:cNvGraphicFramePr>
            <a:graphicFrameLocks noGrp="1"/>
          </p:cNvGraphicFramePr>
          <p:nvPr>
            <p:extLst>
              <p:ext uri="{D42A27DB-BD31-4B8C-83A1-F6EECF244321}">
                <p14:modId xmlns:p14="http://schemas.microsoft.com/office/powerpoint/2010/main" val="223405110"/>
              </p:ext>
            </p:extLst>
          </p:nvPr>
        </p:nvGraphicFramePr>
        <p:xfrm>
          <a:off x="152400" y="1666514"/>
          <a:ext cx="3109783" cy="4298633"/>
        </p:xfrm>
        <a:graphic>
          <a:graphicData uri="http://schemas.openxmlformats.org/drawingml/2006/table">
            <a:tbl>
              <a:tblPr bandRow="1">
                <a:tableStyleId>{EB344D84-9AFB-497E-A393-DC336BA19D2E}</a:tableStyleId>
              </a:tblPr>
              <a:tblGrid>
                <a:gridCol w="1557218"/>
                <a:gridCol w="1337409"/>
                <a:gridCol w="215156"/>
              </a:tblGrid>
              <a:tr h="3135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Target Results</a:t>
                      </a:r>
                      <a:endParaRPr kumimoji="0" lang="en-US" sz="1600" b="1" i="0" u="none" strike="noStrike" cap="none" normalizeH="0" baseline="0" dirty="0" smtClean="0">
                        <a:ln>
                          <a:noFill/>
                        </a:ln>
                        <a:solidFill>
                          <a:schemeClr val="tx1"/>
                        </a:solidFill>
                        <a:effectLst/>
                        <a:latin typeface="Arial" charset="0"/>
                        <a:cs typeface="Arial" charset="0"/>
                      </a:endParaRPr>
                    </a:p>
                  </a:txBody>
                  <a:tcPr marL="0" marR="0" marT="91440" marB="91440" anchor="b" horzOverflow="overflow">
                    <a:lnL>
                      <a:noFill/>
                    </a:lnL>
                    <a:lnR>
                      <a:noFill/>
                    </a:lnR>
                    <a:lnT w="254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Measures</a:t>
                      </a: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a:noFill/>
                    </a:lnB>
                    <a:lnTlToBr w="12700" cmpd="sng">
                      <a:noFill/>
                      <a:prstDash val="solid"/>
                    </a:lnTlToBr>
                    <a:lnBlToTr w="12700" cmpd="sng">
                      <a:noFill/>
                      <a:prstDash val="solid"/>
                    </a:lnBlToTr>
                    <a:noFill/>
                  </a:tcPr>
                </a:tc>
              </a:tr>
              <a:tr h="976313">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Conservation of wildlife and critical ecosystems</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tx1"/>
                          </a:solidFill>
                          <a:effectLst/>
                        </a:rPr>
                        <a:t>Wildlife patch occupancy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905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bg1"/>
                          </a:solidFill>
                          <a:effectLst/>
                        </a:rPr>
                        <a:t>Habitat and ecological integrity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Improved natural resource governance</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Management effectiveness</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w="254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Resource governance</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t>Greater security and prosperity for local people</a:t>
                      </a:r>
                      <a:endParaRPr kumimoji="0" lang="en-US" sz="1400" b="1" u="none" strike="noStrike" cap="none" normalizeH="0" baseline="0" dirty="0" smtClean="0">
                        <a:ln>
                          <a:noFill/>
                        </a:ln>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Human well-being</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687304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 SMART LEM</a:t>
            </a: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1449" y="5314281"/>
            <a:ext cx="1295400" cy="97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17811" y="5314281"/>
            <a:ext cx="1290331" cy="96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1726" y="5314281"/>
            <a:ext cx="1438761" cy="96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 name="Picture 1" descr="Enforcement_Lao.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353520" y="5314281"/>
            <a:ext cx="1287244" cy="96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3312093" y="1314007"/>
            <a:ext cx="5686667" cy="3593974"/>
          </a:xfrm>
          <a:prstGeom prst="rect">
            <a:avLst/>
          </a:prstGeom>
        </p:spPr>
      </p:pic>
      <p:graphicFrame>
        <p:nvGraphicFramePr>
          <p:cNvPr id="8" name="Group 19"/>
          <p:cNvGraphicFramePr>
            <a:graphicFrameLocks noGrp="1"/>
          </p:cNvGraphicFramePr>
          <p:nvPr>
            <p:extLst>
              <p:ext uri="{D42A27DB-BD31-4B8C-83A1-F6EECF244321}">
                <p14:modId xmlns:p14="http://schemas.microsoft.com/office/powerpoint/2010/main" val="3348783359"/>
              </p:ext>
            </p:extLst>
          </p:nvPr>
        </p:nvGraphicFramePr>
        <p:xfrm>
          <a:off x="152400" y="1666514"/>
          <a:ext cx="3109783" cy="4298633"/>
        </p:xfrm>
        <a:graphic>
          <a:graphicData uri="http://schemas.openxmlformats.org/drawingml/2006/table">
            <a:tbl>
              <a:tblPr bandRow="1">
                <a:tableStyleId>{EB344D84-9AFB-497E-A393-DC336BA19D2E}</a:tableStyleId>
              </a:tblPr>
              <a:tblGrid>
                <a:gridCol w="1557218"/>
                <a:gridCol w="1337409"/>
                <a:gridCol w="215156"/>
              </a:tblGrid>
              <a:tr h="3135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Target Results</a:t>
                      </a:r>
                      <a:endParaRPr kumimoji="0" lang="en-US" sz="1600" b="1" i="0" u="none" strike="noStrike" cap="none" normalizeH="0" baseline="0" dirty="0" smtClean="0">
                        <a:ln>
                          <a:noFill/>
                        </a:ln>
                        <a:solidFill>
                          <a:schemeClr val="tx1"/>
                        </a:solidFill>
                        <a:effectLst/>
                        <a:latin typeface="Arial" charset="0"/>
                        <a:cs typeface="Arial" charset="0"/>
                      </a:endParaRPr>
                    </a:p>
                  </a:txBody>
                  <a:tcPr marL="0" marR="0" marT="91440" marB="91440" anchor="b" horzOverflow="overflow">
                    <a:lnL>
                      <a:noFill/>
                    </a:lnL>
                    <a:lnR>
                      <a:noFill/>
                    </a:lnR>
                    <a:lnT w="254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Measures</a:t>
                      </a: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a:noFill/>
                    </a:lnB>
                    <a:lnTlToBr w="12700" cmpd="sng">
                      <a:noFill/>
                      <a:prstDash val="solid"/>
                    </a:lnTlToBr>
                    <a:lnBlToTr w="12700" cmpd="sng">
                      <a:noFill/>
                      <a:prstDash val="solid"/>
                    </a:lnBlToTr>
                    <a:noFill/>
                  </a:tcPr>
                </a:tc>
              </a:tr>
              <a:tr h="976313">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Conservation of wildlife and critical ecosystems</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tx1"/>
                          </a:solidFill>
                          <a:effectLst/>
                        </a:rPr>
                        <a:t>Wildlife patch occupancy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905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tx1"/>
                          </a:solidFill>
                          <a:effectLst/>
                        </a:rPr>
                        <a:t>Habitat and ecological integrity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Improved natural resource governance</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bg1"/>
                          </a:solidFill>
                          <a:effectLst/>
                        </a:rPr>
                        <a:t>Management effectiveness</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w="254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Resource governance</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t>Greater security and prosperity for local people</a:t>
                      </a:r>
                      <a:endParaRPr kumimoji="0" lang="en-US" sz="1400" b="1" u="none" strike="noStrike" cap="none" normalizeH="0" baseline="0" dirty="0" smtClean="0">
                        <a:ln>
                          <a:noFill/>
                        </a:ln>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Human well-being</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757769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37351">
            <a:off x="6238383" y="1458256"/>
            <a:ext cx="2296611" cy="288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Governance</a:t>
            </a:r>
            <a:endParaRPr lang="en-US" dirty="0"/>
          </a:p>
        </p:txBody>
      </p:sp>
      <p:pic>
        <p:nvPicPr>
          <p:cNvPr id="4"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960" y="3909094"/>
            <a:ext cx="3657471" cy="256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593" y="1458601"/>
            <a:ext cx="21240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5" descr="wcs sellotape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18470">
            <a:off x="6010423" y="1372929"/>
            <a:ext cx="708988" cy="2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descr="wcs sellotape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213218">
            <a:off x="8409437" y="1477456"/>
            <a:ext cx="598280" cy="26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775549" y="6294049"/>
            <a:ext cx="5335628" cy="369332"/>
          </a:xfrm>
          <a:prstGeom prst="rect">
            <a:avLst/>
          </a:prstGeom>
          <a:noFill/>
        </p:spPr>
        <p:txBody>
          <a:bodyPr wrap="none" rtlCol="0">
            <a:spAutoFit/>
          </a:bodyPr>
          <a:lstStyle/>
          <a:p>
            <a:r>
              <a:rPr lang="en-US" dirty="0" smtClean="0"/>
              <a:t>Evaluating authority, capacity and power to govern</a:t>
            </a:r>
            <a:endParaRPr lang="en-US" dirty="0"/>
          </a:p>
        </p:txBody>
      </p:sp>
      <p:graphicFrame>
        <p:nvGraphicFramePr>
          <p:cNvPr id="10" name="Group 19"/>
          <p:cNvGraphicFramePr>
            <a:graphicFrameLocks noGrp="1"/>
          </p:cNvGraphicFramePr>
          <p:nvPr>
            <p:extLst>
              <p:ext uri="{D42A27DB-BD31-4B8C-83A1-F6EECF244321}">
                <p14:modId xmlns:p14="http://schemas.microsoft.com/office/powerpoint/2010/main" val="3685373853"/>
              </p:ext>
            </p:extLst>
          </p:nvPr>
        </p:nvGraphicFramePr>
        <p:xfrm>
          <a:off x="152400" y="1666514"/>
          <a:ext cx="3109783" cy="4298633"/>
        </p:xfrm>
        <a:graphic>
          <a:graphicData uri="http://schemas.openxmlformats.org/drawingml/2006/table">
            <a:tbl>
              <a:tblPr bandRow="1">
                <a:tableStyleId>{EB344D84-9AFB-497E-A393-DC336BA19D2E}</a:tableStyleId>
              </a:tblPr>
              <a:tblGrid>
                <a:gridCol w="1557218"/>
                <a:gridCol w="1337409"/>
                <a:gridCol w="215156"/>
              </a:tblGrid>
              <a:tr h="3135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Target Results</a:t>
                      </a:r>
                      <a:endParaRPr kumimoji="0" lang="en-US" sz="1600" b="1" i="0" u="none" strike="noStrike" cap="none" normalizeH="0" baseline="0" dirty="0" smtClean="0">
                        <a:ln>
                          <a:noFill/>
                        </a:ln>
                        <a:solidFill>
                          <a:schemeClr val="tx1"/>
                        </a:solidFill>
                        <a:effectLst/>
                        <a:latin typeface="Arial" charset="0"/>
                        <a:cs typeface="Arial" charset="0"/>
                      </a:endParaRPr>
                    </a:p>
                  </a:txBody>
                  <a:tcPr marL="0" marR="0" marT="91440" marB="91440" anchor="b" horzOverflow="overflow">
                    <a:lnL>
                      <a:noFill/>
                    </a:lnL>
                    <a:lnR>
                      <a:noFill/>
                    </a:lnR>
                    <a:lnT w="254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Measures</a:t>
                      </a: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84420" marR="84420" marT="91440" marB="91440" anchor="b" horzOverflow="overflow">
                    <a:lnL>
                      <a:noFill/>
                    </a:lnL>
                    <a:lnR>
                      <a:noFill/>
                    </a:lnR>
                    <a:lnT w="25400" cmpd="sng">
                      <a:noFill/>
                    </a:lnT>
                    <a:lnB>
                      <a:noFill/>
                    </a:lnB>
                    <a:lnTlToBr w="12700" cmpd="sng">
                      <a:noFill/>
                      <a:prstDash val="solid"/>
                    </a:lnTlToBr>
                    <a:lnBlToTr w="12700" cmpd="sng">
                      <a:noFill/>
                      <a:prstDash val="solid"/>
                    </a:lnBlToTr>
                    <a:noFill/>
                  </a:tcPr>
                </a:tc>
              </a:tr>
              <a:tr h="976313">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Conservation of wildlife and critical ecosystems</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tx1"/>
                          </a:solidFill>
                          <a:effectLst/>
                        </a:rPr>
                        <a:t>Wildlife patch occupancy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905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a:noFill/>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tx1"/>
                          </a:solidFill>
                          <a:effectLst/>
                        </a:rPr>
                        <a:t>Habitat and ecological integrity</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rowSpan="2">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solidFill>
                            <a:schemeClr val="bg1"/>
                          </a:solidFill>
                        </a:rPr>
                        <a:t>Improved natural resource governance</a:t>
                      </a:r>
                    </a:p>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solidFill>
                          <a:schemeClr val="bg1"/>
                        </a:solidFill>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Management effectiveness</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noFill/>
                  </a:tcPr>
                </a:tc>
              </a:tr>
              <a:tr h="336550">
                <a:tc vMerge="1">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400" b="1" u="none" strike="noStrike" cap="none" normalizeH="0" baseline="0" dirty="0" smtClean="0">
                        <a:ln>
                          <a:noFill/>
                        </a:ln>
                        <a:effectLst/>
                      </a:endParaRPr>
                    </a:p>
                  </a:txBody>
                  <a:tcPr marL="88641" marR="88641" marT="91440" marB="91440" horzOverflow="overflow">
                    <a:lnL>
                      <a:noFill/>
                    </a:lnL>
                    <a:lnR>
                      <a:noFill/>
                    </a:lnR>
                    <a:lnT>
                      <a:noFill/>
                    </a:lnT>
                    <a:lnB w="254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solidFill>
                            <a:schemeClr val="bg1"/>
                          </a:solidFill>
                          <a:effectLst/>
                        </a:rPr>
                        <a:t>Resource governance</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lang="en-US" sz="1400" b="1" dirty="0" smtClean="0"/>
                        <a:t>Greater security and prosperity for local people</a:t>
                      </a:r>
                      <a:endParaRPr kumimoji="0" lang="en-US" sz="1400" b="1" u="none" strike="noStrike" cap="none" normalizeH="0" baseline="0" dirty="0" smtClean="0">
                        <a:ln>
                          <a:noFill/>
                        </a:ln>
                        <a:effectLst/>
                      </a:endParaRPr>
                    </a:p>
                  </a:txBody>
                  <a:tcPr marL="84420" marR="84420" marT="91440" marB="9144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1400" b="1" u="none" strike="noStrike" cap="none" normalizeH="0" baseline="0" dirty="0" smtClean="0">
                          <a:ln>
                            <a:noFill/>
                          </a:ln>
                          <a:effectLst/>
                        </a:rPr>
                        <a:t>Human well-being</a:t>
                      </a:r>
                    </a:p>
                  </a:txBody>
                  <a:tcPr marL="84420" marR="84420" marT="91440" marB="9144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571500" marR="0" lvl="2" indent="-171450" algn="l" defTabSz="914400" rtl="0" eaLnBrk="1" fontAlgn="base" latinLnBrk="0" hangingPunct="1">
                        <a:lnSpc>
                          <a:spcPct val="100000"/>
                        </a:lnSpc>
                        <a:spcBef>
                          <a:spcPct val="0"/>
                        </a:spcBef>
                        <a:spcAft>
                          <a:spcPct val="0"/>
                        </a:spcAft>
                        <a:buClr>
                          <a:schemeClr val="tx2"/>
                        </a:buClr>
                        <a:buSzTx/>
                        <a:buFont typeface="Arial" charset="0"/>
                        <a:buChar char="–"/>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84420" marR="84420" marT="91440" marB="91440" horzOverflow="overflow">
                    <a:lnL>
                      <a:noFill/>
                    </a:lnL>
                    <a:lnR>
                      <a:noFill/>
                    </a:lnR>
                    <a:lnT w="1905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noFill/>
                  </a:tcPr>
                </a:tc>
              </a:tr>
            </a:tbl>
          </a:graphicData>
        </a:graphic>
      </p:graphicFrame>
      <p:pic>
        <p:nvPicPr>
          <p:cNvPr id="3" name="Picture 2"/>
          <p:cNvPicPr>
            <a:picLocks noChangeAspect="1"/>
          </p:cNvPicPr>
          <p:nvPr/>
        </p:nvPicPr>
        <p:blipFill>
          <a:blip r:embed="rId7"/>
          <a:stretch>
            <a:fillRect/>
          </a:stretch>
        </p:blipFill>
        <p:spPr>
          <a:xfrm>
            <a:off x="3702408" y="3373968"/>
            <a:ext cx="1968444" cy="1493302"/>
          </a:xfrm>
          <a:prstGeom prst="rect">
            <a:avLst/>
          </a:prstGeom>
        </p:spPr>
      </p:pic>
    </p:spTree>
    <p:extLst>
      <p:ext uri="{BB962C8B-B14F-4D97-AF65-F5344CB8AC3E}">
        <p14:creationId xmlns:p14="http://schemas.microsoft.com/office/powerpoint/2010/main" val="89983514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sVxVI0P2kKwIPWUBU71l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Xk70asbLEiRAcFpkpnG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OHaMb7ndEWP8gNUJysJ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urxfCfQikytEPmJoDQ8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Xk70asbLEiRAcFpkpnG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gPNtdFsfke2lPxlDV7gu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gPNtdFsfke2lPxlDV7g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gPNtdFsfke2lPxlDV7gu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sVxVI0P2kKwIPWUBU71l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urxfCfQikytEPmJoDQ89A"/>
</p:tagLst>
</file>

<file path=ppt/theme/theme1.xml><?xml version="1.0" encoding="utf-8"?>
<a:theme xmlns:a="http://schemas.openxmlformats.org/drawingml/2006/main" name="1_Blank">
  <a:themeElements>
    <a:clrScheme name="Blank 6">
      <a:dk1>
        <a:srgbClr val="000000"/>
      </a:dk1>
      <a:lt1>
        <a:srgbClr val="FFFFFF"/>
      </a:lt1>
      <a:dk2>
        <a:srgbClr val="008080"/>
      </a:dk2>
      <a:lt2>
        <a:srgbClr val="808080"/>
      </a:lt2>
      <a:accent1>
        <a:srgbClr val="E2E2E2"/>
      </a:accent1>
      <a:accent2>
        <a:srgbClr val="C9FFFE"/>
      </a:accent2>
      <a:accent3>
        <a:srgbClr val="FFFFFF"/>
      </a:accent3>
      <a:accent4>
        <a:srgbClr val="000000"/>
      </a:accent4>
      <a:accent5>
        <a:srgbClr val="EEEEEE"/>
      </a:accent5>
      <a:accent6>
        <a:srgbClr val="B6E7E6"/>
      </a:accent6>
      <a:hlink>
        <a:srgbClr val="00C4BF"/>
      </a:hlink>
      <a:folHlink>
        <a:srgbClr val="00A4A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solidFill>
            <a:schemeClr val="bg2"/>
          </a:solidFill>
          <a:prstDash val="solid"/>
          <a:round/>
          <a:headEnd type="none" w="lg" len="lg"/>
          <a:tailEnd type="none" w="lg" len="lg"/>
        </a:ln>
        <a:effectLst/>
      </a:spPr>
      <a:bodyPr vert="horz" wrap="none" lIns="91440" tIns="91440" rIns="91440" bIns="91440" numCol="1" anchor="ctr"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8080"/>
        </a:dk2>
        <a:lt2>
          <a:srgbClr val="808080"/>
        </a:lt2>
        <a:accent1>
          <a:srgbClr val="E2E2E2"/>
        </a:accent1>
        <a:accent2>
          <a:srgbClr val="9FFFFD"/>
        </a:accent2>
        <a:accent3>
          <a:srgbClr val="FFFFFF"/>
        </a:accent3>
        <a:accent4>
          <a:srgbClr val="000000"/>
        </a:accent4>
        <a:accent5>
          <a:srgbClr val="EEEEEE"/>
        </a:accent5>
        <a:accent6>
          <a:srgbClr val="90E7E5"/>
        </a:accent6>
        <a:hlink>
          <a:srgbClr val="00B8B4"/>
        </a:hlink>
        <a:folHlink>
          <a:srgbClr val="00A29E"/>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8080"/>
        </a:dk2>
        <a:lt2>
          <a:srgbClr val="808080"/>
        </a:lt2>
        <a:accent1>
          <a:srgbClr val="E2E2E2"/>
        </a:accent1>
        <a:accent2>
          <a:srgbClr val="C9FFFE"/>
        </a:accent2>
        <a:accent3>
          <a:srgbClr val="FFFFFF"/>
        </a:accent3>
        <a:accent4>
          <a:srgbClr val="000000"/>
        </a:accent4>
        <a:accent5>
          <a:srgbClr val="EEEEEE"/>
        </a:accent5>
        <a:accent6>
          <a:srgbClr val="B6E7E6"/>
        </a:accent6>
        <a:hlink>
          <a:srgbClr val="00B8B4"/>
        </a:hlink>
        <a:folHlink>
          <a:srgbClr val="00A29E"/>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8080"/>
        </a:dk2>
        <a:lt2>
          <a:srgbClr val="808080"/>
        </a:lt2>
        <a:accent1>
          <a:srgbClr val="E2E2E2"/>
        </a:accent1>
        <a:accent2>
          <a:srgbClr val="C9FFFE"/>
        </a:accent2>
        <a:accent3>
          <a:srgbClr val="FFFFFF"/>
        </a:accent3>
        <a:accent4>
          <a:srgbClr val="000000"/>
        </a:accent4>
        <a:accent5>
          <a:srgbClr val="EEEEEE"/>
        </a:accent5>
        <a:accent6>
          <a:srgbClr val="B6E7E6"/>
        </a:accent6>
        <a:hlink>
          <a:srgbClr val="00C8C3"/>
        </a:hlink>
        <a:folHlink>
          <a:srgbClr val="00A29E"/>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8080"/>
        </a:dk2>
        <a:lt2>
          <a:srgbClr val="808080"/>
        </a:lt2>
        <a:accent1>
          <a:srgbClr val="E2E2E2"/>
        </a:accent1>
        <a:accent2>
          <a:srgbClr val="C9FFFE"/>
        </a:accent2>
        <a:accent3>
          <a:srgbClr val="FFFFFF"/>
        </a:accent3>
        <a:accent4>
          <a:srgbClr val="000000"/>
        </a:accent4>
        <a:accent5>
          <a:srgbClr val="EEEEEE"/>
        </a:accent5>
        <a:accent6>
          <a:srgbClr val="B6E7E6"/>
        </a:accent6>
        <a:hlink>
          <a:srgbClr val="00C4BF"/>
        </a:hlink>
        <a:folHlink>
          <a:srgbClr val="00A4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6">
      <a:dk1>
        <a:srgbClr val="000000"/>
      </a:dk1>
      <a:lt1>
        <a:srgbClr val="FFFFFF"/>
      </a:lt1>
      <a:dk2>
        <a:srgbClr val="008080"/>
      </a:dk2>
      <a:lt2>
        <a:srgbClr val="808080"/>
      </a:lt2>
      <a:accent1>
        <a:srgbClr val="E2E2E2"/>
      </a:accent1>
      <a:accent2>
        <a:srgbClr val="C9FFFE"/>
      </a:accent2>
      <a:accent3>
        <a:srgbClr val="FFFFFF"/>
      </a:accent3>
      <a:accent4>
        <a:srgbClr val="000000"/>
      </a:accent4>
      <a:accent5>
        <a:srgbClr val="EEEEEE"/>
      </a:accent5>
      <a:accent6>
        <a:srgbClr val="B6E7E6"/>
      </a:accent6>
      <a:hlink>
        <a:srgbClr val="00C4BF"/>
      </a:hlink>
      <a:folHlink>
        <a:srgbClr val="00A4A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solidFill>
            <a:schemeClr val="bg2"/>
          </a:solidFill>
          <a:prstDash val="solid"/>
          <a:round/>
          <a:headEnd type="none" w="lg" len="lg"/>
          <a:tailEnd type="none" w="lg" len="lg"/>
        </a:ln>
        <a:effectLst/>
      </a:spPr>
      <a:bodyPr vert="horz" wrap="none" lIns="91440" tIns="91440" rIns="91440" bIns="91440" numCol="1" anchor="ctr"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8080"/>
        </a:dk2>
        <a:lt2>
          <a:srgbClr val="808080"/>
        </a:lt2>
        <a:accent1>
          <a:srgbClr val="E2E2E2"/>
        </a:accent1>
        <a:accent2>
          <a:srgbClr val="9FFFFD"/>
        </a:accent2>
        <a:accent3>
          <a:srgbClr val="FFFFFF"/>
        </a:accent3>
        <a:accent4>
          <a:srgbClr val="000000"/>
        </a:accent4>
        <a:accent5>
          <a:srgbClr val="EEEEEE"/>
        </a:accent5>
        <a:accent6>
          <a:srgbClr val="90E7E5"/>
        </a:accent6>
        <a:hlink>
          <a:srgbClr val="00B8B4"/>
        </a:hlink>
        <a:folHlink>
          <a:srgbClr val="00A29E"/>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8080"/>
        </a:dk2>
        <a:lt2>
          <a:srgbClr val="808080"/>
        </a:lt2>
        <a:accent1>
          <a:srgbClr val="E2E2E2"/>
        </a:accent1>
        <a:accent2>
          <a:srgbClr val="C9FFFE"/>
        </a:accent2>
        <a:accent3>
          <a:srgbClr val="FFFFFF"/>
        </a:accent3>
        <a:accent4>
          <a:srgbClr val="000000"/>
        </a:accent4>
        <a:accent5>
          <a:srgbClr val="EEEEEE"/>
        </a:accent5>
        <a:accent6>
          <a:srgbClr val="B6E7E6"/>
        </a:accent6>
        <a:hlink>
          <a:srgbClr val="00B8B4"/>
        </a:hlink>
        <a:folHlink>
          <a:srgbClr val="00A29E"/>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8080"/>
        </a:dk2>
        <a:lt2>
          <a:srgbClr val="808080"/>
        </a:lt2>
        <a:accent1>
          <a:srgbClr val="E2E2E2"/>
        </a:accent1>
        <a:accent2>
          <a:srgbClr val="C9FFFE"/>
        </a:accent2>
        <a:accent3>
          <a:srgbClr val="FFFFFF"/>
        </a:accent3>
        <a:accent4>
          <a:srgbClr val="000000"/>
        </a:accent4>
        <a:accent5>
          <a:srgbClr val="EEEEEE"/>
        </a:accent5>
        <a:accent6>
          <a:srgbClr val="B6E7E6"/>
        </a:accent6>
        <a:hlink>
          <a:srgbClr val="00C8C3"/>
        </a:hlink>
        <a:folHlink>
          <a:srgbClr val="00A29E"/>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8080"/>
        </a:dk2>
        <a:lt2>
          <a:srgbClr val="808080"/>
        </a:lt2>
        <a:accent1>
          <a:srgbClr val="E2E2E2"/>
        </a:accent1>
        <a:accent2>
          <a:srgbClr val="C9FFFE"/>
        </a:accent2>
        <a:accent3>
          <a:srgbClr val="FFFFFF"/>
        </a:accent3>
        <a:accent4>
          <a:srgbClr val="000000"/>
        </a:accent4>
        <a:accent5>
          <a:srgbClr val="EEEEEE"/>
        </a:accent5>
        <a:accent6>
          <a:srgbClr val="B6E7E6"/>
        </a:accent6>
        <a:hlink>
          <a:srgbClr val="00C4BF"/>
        </a:hlink>
        <a:folHlink>
          <a:srgbClr val="00A4A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WCS_PilotingUAVs</Template>
  <TotalTime>632</TotalTime>
  <Words>518</Words>
  <Application>Microsoft Office PowerPoint</Application>
  <PresentationFormat>On-screen Show (4:3)</PresentationFormat>
  <Paragraphs>127</Paragraphs>
  <Slides>11</Slides>
  <Notes>2</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1_Blank</vt:lpstr>
      <vt:lpstr>Blank</vt:lpstr>
      <vt:lpstr>think-cell Slide</vt:lpstr>
      <vt:lpstr>5 measures</vt:lpstr>
      <vt:lpstr>WCS 5 Measure Dashboard</vt:lpstr>
      <vt:lpstr>Built on a clear theory of change</vt:lpstr>
      <vt:lpstr>Both impact &amp; effectiveness</vt:lpstr>
      <vt:lpstr>Power of 5 measures</vt:lpstr>
      <vt:lpstr>Species – patch occupancy</vt:lpstr>
      <vt:lpstr>Habitat - Cover</vt:lpstr>
      <vt:lpstr>Threats – SMART LEM</vt:lpstr>
      <vt:lpstr>Governance</vt:lpstr>
      <vt:lpstr>Local livelihoods</vt:lpstr>
      <vt:lpstr>5 Measures</vt:lpstr>
    </vt:vector>
  </TitlesOfParts>
  <Company>Wildlife Conservation Society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WCS 5 measures</dc:title>
  <dc:creator>David Wilkie</dc:creator>
  <cp:lastModifiedBy>David Wilkie</cp:lastModifiedBy>
  <cp:revision>50</cp:revision>
  <dcterms:created xsi:type="dcterms:W3CDTF">2014-05-02T12:04:49Z</dcterms:created>
  <dcterms:modified xsi:type="dcterms:W3CDTF">2014-09-21T15:50:06Z</dcterms:modified>
</cp:coreProperties>
</file>