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576" r:id="rId6"/>
    <p:sldId id="596" r:id="rId7"/>
    <p:sldId id="383" r:id="rId8"/>
    <p:sldId id="600" r:id="rId9"/>
    <p:sldId id="486" r:id="rId10"/>
    <p:sldId id="564" r:id="rId11"/>
    <p:sldId id="570" r:id="rId12"/>
    <p:sldId id="587" r:id="rId13"/>
    <p:sldId id="572" r:id="rId14"/>
    <p:sldId id="573" r:id="rId15"/>
    <p:sldId id="594" r:id="rId16"/>
    <p:sldId id="595" r:id="rId17"/>
    <p:sldId id="569" r:id="rId18"/>
    <p:sldId id="599" r:id="rId19"/>
    <p:sldId id="577" r:id="rId20"/>
  </p:sldIdLst>
  <p:sldSz cx="9144000" cy="6858000" type="screen4x3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4990"/>
    <a:srgbClr val="66FF99"/>
    <a:srgbClr val="99FF99"/>
    <a:srgbClr val="E8F3F4"/>
    <a:srgbClr val="E2F0F2"/>
    <a:srgbClr val="336699"/>
    <a:srgbClr val="B2BB1E"/>
    <a:srgbClr val="F0F3B7"/>
    <a:srgbClr val="BEC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9636" autoAdjust="0"/>
  </p:normalViewPr>
  <p:slideViewPr>
    <p:cSldViewPr>
      <p:cViewPr>
        <p:scale>
          <a:sx n="70" d="100"/>
          <a:sy n="70" d="100"/>
        </p:scale>
        <p:origin x="-3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831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8310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A57BD43F-0592-4060-8827-70A4E16A75B7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2692"/>
            <a:ext cx="3037735" cy="46831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902692"/>
            <a:ext cx="3037735" cy="468310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546E239-136A-4EE3-9DF6-78A0B50A9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51986"/>
            <a:ext cx="5140960" cy="42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3970"/>
            <a:ext cx="30378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903970"/>
            <a:ext cx="3037840" cy="46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4CEE3C-866E-4819-9707-19983A84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372FF-A5E6-46E4-95CF-542FB84A677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3F7FA-2782-4629-B459-690F74C1D06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3F7FA-2782-4629-B459-690F74C1D06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endParaRPr dirty="0" smtClean="0">
              <a:latin typeface="Arial" pitchFamily="34" charset="0"/>
              <a:ea typeface="ヒラギノ角ゴ Pro W3" pitchFamily="1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11352"/>
            <a:fld id="{17778EAC-7165-4870-B046-C9841B483F72}" type="slidenum">
              <a:rPr smtClean="0">
                <a:latin typeface="Arial" pitchFamily="34" charset="0"/>
                <a:ea typeface="ヒラギノ角ゴ Pro W3" pitchFamily="1" charset="-128"/>
                <a:cs typeface="Arial" pitchFamily="34" charset="0"/>
              </a:rPr>
              <a:pPr defTabSz="911352"/>
              <a:t>2</a:t>
            </a:fld>
            <a:endParaRPr dirty="0" smtClean="0">
              <a:latin typeface="Arial" pitchFamily="34" charset="0"/>
              <a:ea typeface="ヒラギノ角ゴ Pro W3" pitchFamily="1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835F8-5207-4E5B-9973-22B042C4A2F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A6648-F496-4CD2-B744-ADF6EBE2CC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4CEE3C-866E-4819-9707-19983A8417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8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54C6-CB09-4DE9-8191-F387C196EE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0" y="3505200"/>
            <a:ext cx="9144000" cy="3352800"/>
          </a:xfrm>
          <a:prstGeom prst="rect">
            <a:avLst/>
          </a:prstGeom>
          <a:solidFill>
            <a:srgbClr val="19306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Bracke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657600"/>
            <a:ext cx="60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98A8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98A8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" descr="NFWF- New Logo_kgav_blue.eps"/>
          <p:cNvPicPr>
            <a:picLocks noChangeAspect="1"/>
          </p:cNvPicPr>
          <p:nvPr userDrawn="1"/>
        </p:nvPicPr>
        <p:blipFill>
          <a:blip r:embed="rId4" cstate="print"/>
          <a:srcRect l="11250" t="1360" b="57175"/>
          <a:stretch>
            <a:fillRect/>
          </a:stretch>
        </p:blipFill>
        <p:spPr bwMode="auto">
          <a:xfrm>
            <a:off x="5562600" y="5668963"/>
            <a:ext cx="38862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0"/>
            <a:ext cx="3733800" cy="1143000"/>
          </a:xfrm>
        </p:spPr>
        <p:txBody>
          <a:bodyPr anchor="ctr"/>
          <a:lstStyle>
            <a:lvl1pPr algn="r">
              <a:defRPr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987800"/>
            <a:ext cx="3733800" cy="838200"/>
          </a:xfrm>
        </p:spPr>
        <p:txBody>
          <a:bodyPr anchor="ctr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" descr="TemplateLogoGraphic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256213"/>
            <a:ext cx="91440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Arial" pitchFamily="34" charset="0"/>
          <a:ea typeface="ヒラギノ角ゴ Pro W3" pitchFamily="1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Arial" pitchFamily="34" charset="0"/>
          <a:ea typeface="ヒラギノ角ゴ Pro W3" pitchFamily="1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Arial" pitchFamily="34" charset="0"/>
          <a:ea typeface="ヒラギノ角ゴ Pro W3" pitchFamily="1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Arial" pitchFamily="34" charset="0"/>
          <a:ea typeface="ヒラギノ角ゴ Pro W3" pitchFamily="1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Georgia" pitchFamily="1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Georgia" pitchFamily="1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Georgia" pitchFamily="1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54D92"/>
          </a:solidFill>
          <a:latin typeface="Georgia" pitchFamily="1" charset="0"/>
          <a:ea typeface="ヒラギノ角ゴ Pro W3" pitchFamily="1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ヒラギノ角ゴ Pro W3" charset="0"/>
        </a:defRPr>
      </a:lvl1pPr>
      <a:lvl2pPr marL="6842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  <a:cs typeface="ヒラギノ角ゴ Pro W3" charset="0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ヒラギノ角ゴ Pro W3" charset="0"/>
        </a:defRPr>
      </a:lvl3pPr>
      <a:lvl4pPr marL="1549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+mn-ea"/>
          <a:cs typeface="ヒラギノ角ゴ Pro W3" charset="0"/>
        </a:defRPr>
      </a:lvl4pPr>
      <a:lvl5pPr marL="1949450" indent="-1762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+mn-ea"/>
          <a:cs typeface="ヒラギノ角ゴ Pro W3" charset="0"/>
        </a:defRPr>
      </a:lvl5pPr>
      <a:lvl6pPr marL="2406650" indent="-1762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863850" indent="-1762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321050" indent="-1762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778250" indent="-17621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724400" y="3828871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Christina Kakoyannis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Director, Strategic Planning &amp; Evaluation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CMP Technical Meeting – Bright Spot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October 2014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3962400"/>
            <a:ext cx="4191000" cy="13716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National Fish &amp; Wildlife Foundation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9969" b="27538"/>
          <a:stretch/>
        </p:blipFill>
        <p:spPr bwMode="auto">
          <a:xfrm>
            <a:off x="-7884" y="0"/>
            <a:ext cx="9151884" cy="360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Internal Rapid Assessment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3657600" cy="1981200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6175375" algn="l"/>
              </a:tabLst>
              <a:defRPr/>
            </a:pPr>
            <a:r>
              <a:rPr lang="en-US" b="1" dirty="0" smtClean="0"/>
              <a:t>Assessment Criteria: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6175375" algn="l"/>
              </a:tabLst>
              <a:defRPr/>
            </a:pPr>
            <a:r>
              <a:rPr lang="en-US" dirty="0" smtClean="0"/>
              <a:t>Implementation Process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6175375" algn="l"/>
              </a:tabLst>
              <a:defRPr/>
            </a:pPr>
            <a:r>
              <a:rPr lang="en-US" dirty="0" smtClean="0"/>
              <a:t>Conservation Progress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  <a:tabLst>
                <a:tab pos="6175375" algn="l"/>
              </a:tabLst>
              <a:defRPr/>
            </a:pPr>
            <a:r>
              <a:rPr lang="en-US" dirty="0" smtClean="0"/>
              <a:t>Long-Term Sustainability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6175375" algn="l"/>
              </a:tabLst>
              <a:defRPr/>
            </a:pPr>
            <a:endParaRPr lang="en-US" dirty="0" smtClean="0"/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6175375" algn="l"/>
              </a:tabLst>
              <a:defRPr/>
            </a:pPr>
            <a:endParaRPr lang="en-US" dirty="0" smtClean="0"/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6175375" algn="l"/>
              </a:tabLst>
              <a:defRPr/>
            </a:pPr>
            <a:endParaRPr lang="en-US" dirty="0" smtClean="0"/>
          </a:p>
          <a:p>
            <a:pPr marL="174625" indent="-174625" eaLnBrk="1" hangingPunct="1">
              <a:tabLst>
                <a:tab pos="6175375" algn="l"/>
              </a:tabLst>
              <a:defRPr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24476" y="6568463"/>
            <a:ext cx="4404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Bridled Terns </a:t>
            </a:r>
            <a:r>
              <a:rPr lang="en-US" sz="1400" i="1" dirty="0" smtClean="0"/>
              <a:t>(photo courtesy of Island Conservation)</a:t>
            </a:r>
            <a:endParaRPr lang="en-US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953000" y="1905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ヒラギノ角ゴ Pro W3" charset="0"/>
              </a:defRPr>
            </a:lvl1pPr>
            <a:lvl2pPr marL="6842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  <a:cs typeface="ヒラギノ角ゴ Pro W3" charset="0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ヒラギノ角ゴ Pro W3" charset="0"/>
              </a:defRPr>
            </a:lvl3pPr>
            <a:lvl4pPr marL="1549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2"/>
                </a:solidFill>
                <a:latin typeface="+mn-lt"/>
                <a:ea typeface="+mn-ea"/>
                <a:cs typeface="ヒラギノ角ゴ Pro W3" charset="0"/>
              </a:defRPr>
            </a:lvl4pPr>
            <a:lvl5pPr marL="19494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  <a:cs typeface="ヒラギノ角ゴ Pro W3" charset="0"/>
              </a:defRPr>
            </a:lvl5pPr>
            <a:lvl6pPr marL="2406650" indent="-1762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863850" indent="-1762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321050" indent="-1762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778250" indent="-1762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6175375" algn="l"/>
              </a:tabLst>
              <a:defRPr/>
            </a:pPr>
            <a:r>
              <a:rPr lang="en-US" i="1" dirty="0" smtClean="0"/>
              <a:t>Lessons Learned, including broader impacts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6175375" algn="l"/>
              </a:tabLst>
              <a:defRPr/>
            </a:pPr>
            <a:r>
              <a:rPr lang="en-US" i="1" dirty="0" smtClean="0"/>
              <a:t>Review of business plan</a:t>
            </a:r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6175375" algn="l"/>
              </a:tabLst>
              <a:defRPr/>
            </a:pPr>
            <a:endParaRPr lang="en-US" i="1" dirty="0" smtClean="0"/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tabLst>
                <a:tab pos="6175375" algn="l"/>
              </a:tabLst>
              <a:defRPr/>
            </a:pPr>
            <a:endParaRPr lang="en-US" i="1" dirty="0" smtClean="0"/>
          </a:p>
          <a:p>
            <a:pPr marL="174625" indent="-174625" eaLnBrk="1" hangingPunct="1">
              <a:tabLst>
                <a:tab pos="6175375" algn="l"/>
              </a:tabLst>
              <a:defRPr/>
            </a:pPr>
            <a:endParaRPr lang="en-US" i="1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5181600" y="5769873"/>
            <a:ext cx="39624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6955" r="-70" b="17050"/>
          <a:stretch/>
        </p:blipFill>
        <p:spPr>
          <a:xfrm>
            <a:off x="1600200" y="3455654"/>
            <a:ext cx="6400799" cy="31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I. Implementation Progress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543800" cy="51816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/>
              <a:t>Funding of Strategies</a:t>
            </a:r>
            <a:endParaRPr lang="en-US" sz="2400" dirty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ctual </a:t>
            </a:r>
            <a:r>
              <a:rPr lang="en-US" sz="2000" dirty="0"/>
              <a:t>spending in line with </a:t>
            </a:r>
            <a:r>
              <a:rPr lang="en-US" sz="2000" dirty="0" smtClean="0"/>
              <a:t>budget? </a:t>
            </a:r>
          </a:p>
          <a:p>
            <a:pPr lvl="1"/>
            <a:r>
              <a:rPr lang="en-US" sz="2000" dirty="0" smtClean="0"/>
              <a:t>% </a:t>
            </a:r>
            <a:r>
              <a:rPr lang="en-US" sz="2000" dirty="0"/>
              <a:t>of NFWF’s </a:t>
            </a:r>
            <a:r>
              <a:rPr lang="en-US" sz="2000" dirty="0" smtClean="0"/>
              <a:t>investment from funding sources? </a:t>
            </a:r>
          </a:p>
          <a:p>
            <a:pPr marL="457200" lvl="1" indent="0">
              <a:buNone/>
            </a:pPr>
            <a:r>
              <a:rPr lang="en-US" sz="500" dirty="0" smtClean="0"/>
              <a:t> </a:t>
            </a:r>
          </a:p>
          <a:p>
            <a:pPr marL="0" lvl="0" indent="0">
              <a:buNone/>
            </a:pPr>
            <a:r>
              <a:rPr lang="en-US" sz="2400" b="1" dirty="0" smtClean="0"/>
              <a:t>Implementation of Strategies </a:t>
            </a:r>
            <a:endParaRPr lang="en-US" sz="2400" dirty="0" smtClean="0"/>
          </a:p>
          <a:p>
            <a:pPr lvl="1"/>
            <a:r>
              <a:rPr lang="en-US" sz="2000" dirty="0" smtClean="0"/>
              <a:t>Key </a:t>
            </a:r>
            <a:r>
              <a:rPr lang="en-US" sz="2000" dirty="0"/>
              <a:t>strategies/activities </a:t>
            </a:r>
            <a:r>
              <a:rPr lang="en-US" sz="2000" dirty="0" smtClean="0"/>
              <a:t>implemented? </a:t>
            </a:r>
          </a:p>
          <a:p>
            <a:pPr lvl="1"/>
            <a:r>
              <a:rPr lang="en-US" sz="2000" dirty="0" smtClean="0"/>
              <a:t>Grant progress expected?</a:t>
            </a:r>
            <a:endParaRPr lang="en-US" sz="2000" dirty="0"/>
          </a:p>
          <a:p>
            <a:pPr lvl="1"/>
            <a:r>
              <a:rPr lang="en-US" sz="2000" dirty="0" smtClean="0"/>
              <a:t>Alignment of grant </a:t>
            </a:r>
            <a:r>
              <a:rPr lang="en-US" sz="2000" dirty="0"/>
              <a:t>portfolio </a:t>
            </a:r>
            <a:r>
              <a:rPr lang="en-US" sz="2000" dirty="0" smtClean="0"/>
              <a:t>                                                with plan</a:t>
            </a:r>
            <a:r>
              <a:rPr lang="en-US" sz="2000" dirty="0"/>
              <a:t>?  </a:t>
            </a:r>
          </a:p>
          <a:p>
            <a:pPr marL="0" lvl="0" indent="0">
              <a:buNone/>
            </a:pPr>
            <a:endParaRPr lang="en-US" sz="500" b="1" dirty="0"/>
          </a:p>
          <a:p>
            <a:pPr marL="0" lvl="0" indent="0">
              <a:buNone/>
            </a:pPr>
            <a:r>
              <a:rPr lang="en-US" sz="2400" b="1" dirty="0" smtClean="0"/>
              <a:t>Monitoring </a:t>
            </a:r>
            <a:r>
              <a:rPr lang="en-US" sz="2400" b="1" dirty="0"/>
              <a:t>&amp; Evaluation</a:t>
            </a:r>
            <a:endParaRPr lang="en-US" sz="2400" dirty="0"/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ystematic monitoring of                                           implementation</a:t>
            </a:r>
            <a:r>
              <a:rPr lang="en-US" sz="2000" dirty="0"/>
              <a:t>, outcomes, </a:t>
            </a:r>
            <a:r>
              <a:rPr lang="en-US" sz="2000" dirty="0" smtClean="0"/>
              <a:t>                                               and </a:t>
            </a:r>
            <a:r>
              <a:rPr lang="en-US" sz="2000" dirty="0"/>
              <a:t>focal </a:t>
            </a:r>
            <a:r>
              <a:rPr lang="en-US" sz="2000" dirty="0" smtClean="0"/>
              <a:t>species?</a:t>
            </a:r>
            <a:endParaRPr lang="en-US" sz="2000" dirty="0"/>
          </a:p>
          <a:p>
            <a:pPr marL="514350" indent="-51435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6175375" algn="l"/>
              </a:tabLst>
              <a:defRPr/>
            </a:pPr>
            <a:endParaRPr lang="en-US" dirty="0" smtClean="0"/>
          </a:p>
          <a:p>
            <a:pPr marL="174625" indent="-174625" eaLnBrk="1" hangingPunct="1">
              <a:tabLst>
                <a:tab pos="6175375" algn="l"/>
              </a:tabLst>
              <a:defRPr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5181600" y="5769873"/>
            <a:ext cx="39624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15" y="3581400"/>
            <a:ext cx="4247085" cy="28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algn="ctr"/>
            <a:r>
              <a:rPr lang="en-US" dirty="0" smtClean="0"/>
              <a:t>Addressing Recommendations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40092"/>
              </p:ext>
            </p:extLst>
          </p:nvPr>
        </p:nvGraphicFramePr>
        <p:xfrm>
          <a:off x="457200" y="1295400"/>
          <a:ext cx="8077200" cy="443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2819400"/>
                <a:gridCol w="1066800"/>
                <a:gridCol w="2362200"/>
                <a:gridCol w="1295400"/>
              </a:tblGrid>
              <a:tr h="830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Rec #</a:t>
                      </a:r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Recommendation</a:t>
                      </a:r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Priority</a:t>
                      </a:r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Action</a:t>
                      </a:r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2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Business plan </a:t>
                      </a:r>
                      <a:r>
                        <a:rPr lang="en-US" sz="1800" u="none" strike="noStrike" dirty="0" smtClean="0">
                          <a:effectLst/>
                        </a:rPr>
                        <a:t>should </a:t>
                      </a:r>
                      <a:r>
                        <a:rPr lang="en-US" sz="1800" u="none" strike="noStrike" dirty="0">
                          <a:effectLst/>
                        </a:rPr>
                        <a:t>include </a:t>
                      </a:r>
                      <a:r>
                        <a:rPr lang="en-US" sz="1800" u="none" strike="noStrike" dirty="0" smtClean="0">
                          <a:effectLst/>
                        </a:rPr>
                        <a:t>quantitative </a:t>
                      </a:r>
                      <a:r>
                        <a:rPr lang="en-US" sz="1800" u="none" strike="noStrike" dirty="0">
                          <a:effectLst/>
                        </a:rPr>
                        <a:t>outcome </a:t>
                      </a:r>
                      <a:r>
                        <a:rPr lang="en-US" sz="1800" u="none" strike="noStrike" dirty="0" smtClean="0">
                          <a:effectLst/>
                        </a:rPr>
                        <a:t>targets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High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Developed targets for scorecard. Hired monitoring person.</a:t>
                      </a:r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Complete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Lead an </a:t>
                      </a:r>
                      <a:r>
                        <a:rPr lang="en-US" sz="1800" u="none" strike="noStrike" dirty="0" smtClean="0">
                          <a:effectLst/>
                        </a:rPr>
                        <a:t>effort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to have organizations share demographic </a:t>
                      </a:r>
                      <a:r>
                        <a:rPr lang="en-US" sz="1800" u="none" strike="noStrike" dirty="0">
                          <a:effectLst/>
                        </a:rPr>
                        <a:t>data &amp; meta-analyses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Medium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Hired monitoring person </a:t>
                      </a:r>
                      <a:r>
                        <a:rPr lang="en-US" sz="1800" u="none" strike="noStrike" dirty="0" smtClean="0">
                          <a:effectLst/>
                        </a:rPr>
                        <a:t>will engage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on </a:t>
                      </a:r>
                      <a:r>
                        <a:rPr lang="en-US" sz="1800" u="none" strike="noStrike" dirty="0" smtClean="0">
                          <a:effectLst/>
                        </a:rPr>
                        <a:t>this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In progress</a:t>
                      </a:r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effectLst/>
                          <a:latin typeface="Calibri"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Consider broadening single species focus </a:t>
                      </a:r>
                      <a:r>
                        <a:rPr lang="en-US" sz="1800" u="none" strike="noStrike" dirty="0" smtClean="0">
                          <a:effectLst/>
                        </a:rPr>
                        <a:t>to </a:t>
                      </a:r>
                      <a:r>
                        <a:rPr lang="en-US" sz="1800" u="none" strike="noStrike" dirty="0">
                          <a:effectLst/>
                        </a:rPr>
                        <a:t>increase partner participation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High</a:t>
                      </a:r>
                      <a:endParaRPr lang="en-US" sz="1800" b="0" i="0" u="none" strike="noStrike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Working </a:t>
                      </a:r>
                      <a:r>
                        <a:rPr lang="en-US" sz="1800" u="none" strike="noStrike" dirty="0">
                          <a:effectLst/>
                        </a:rPr>
                        <a:t>on having as focal species of other </a:t>
                      </a:r>
                      <a:r>
                        <a:rPr lang="en-US" sz="1800" u="none" strike="noStrike" dirty="0" smtClean="0">
                          <a:effectLst/>
                        </a:rPr>
                        <a:t>initiatives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In progress</a:t>
                      </a:r>
                      <a:endParaRPr lang="en-US" sz="18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6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599" y="381000"/>
            <a:ext cx="7848601" cy="762000"/>
          </a:xfrm>
        </p:spPr>
        <p:txBody>
          <a:bodyPr/>
          <a:lstStyle/>
          <a:p>
            <a:pPr algn="ctr"/>
            <a:r>
              <a:rPr lang="en-US" dirty="0" smtClean="0"/>
              <a:t>Commission Third-Party Evaluations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5" t="17306" r="22089" b="5926"/>
          <a:stretch/>
        </p:blipFill>
        <p:spPr bwMode="auto">
          <a:xfrm>
            <a:off x="1124803" y="1371600"/>
            <a:ext cx="4285397" cy="48778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7"/>
          <p:cNvSpPr txBox="1">
            <a:spLocks/>
          </p:cNvSpPr>
          <p:nvPr/>
        </p:nvSpPr>
        <p:spPr bwMode="auto">
          <a:xfrm>
            <a:off x="5715000" y="2514600"/>
            <a:ext cx="274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pitchFamily="34" charset="0"/>
                <a:ea typeface="ヒラギノ角ゴ Pro W3" pitchFamily="1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pitchFamily="34" charset="0"/>
                <a:ea typeface="ヒラギノ角ゴ Pro W3" pitchFamily="1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pitchFamily="34" charset="0"/>
                <a:ea typeface="ヒラギノ角ゴ Pro W3" pitchFamily="1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pitchFamily="34" charset="0"/>
                <a:ea typeface="ヒラギノ角ゴ Pro W3" pitchFamily="1" charset="-128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Develop NFWF response to evaluation recommendations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70882" y="3124200"/>
            <a:ext cx="22631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0" lvl="1" algn="ctr">
              <a:spcBef>
                <a:spcPts val="400"/>
              </a:spcBef>
              <a:spcAft>
                <a:spcPts val="400"/>
              </a:spcAft>
              <a:buClr>
                <a:srgbClr val="CC6600"/>
              </a:buClr>
              <a:defRPr/>
            </a:pPr>
            <a:r>
              <a:rPr lang="en-US" sz="2400" dirty="0" smtClean="0"/>
              <a:t>Rapid Assessments</a:t>
            </a:r>
            <a:endParaRPr lang="en-US" sz="2400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362200" y="1905000"/>
            <a:ext cx="1851682" cy="10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0" lvl="1" algn="ctr">
              <a:spcBef>
                <a:spcPts val="400"/>
              </a:spcBef>
              <a:spcAft>
                <a:spcPts val="400"/>
              </a:spcAft>
              <a:buClr>
                <a:srgbClr val="CC6600"/>
              </a:buClr>
              <a:defRPr/>
            </a:pPr>
            <a:r>
              <a:rPr lang="en-US" sz="2400" dirty="0" smtClean="0"/>
              <a:t>Third-party Evaluations</a:t>
            </a:r>
            <a:endParaRPr lang="en-US" sz="24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724400" y="44196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0" lvl="1" algn="ctr">
              <a:spcBef>
                <a:spcPts val="400"/>
              </a:spcBef>
              <a:spcAft>
                <a:spcPts val="400"/>
              </a:spcAft>
              <a:buClr>
                <a:srgbClr val="CC6600"/>
              </a:buClr>
              <a:defRPr/>
            </a:pPr>
            <a:r>
              <a:rPr lang="en-US" sz="2400" dirty="0" smtClean="0"/>
              <a:t>Scorecard</a:t>
            </a:r>
            <a:endParaRPr lang="en-US" sz="24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charset="0"/>
                <a:ea typeface="ヒラギノ角ゴ Pro W3" pitchFamily="1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charset="0"/>
                <a:ea typeface="ヒラギノ角ゴ Pro W3" pitchFamily="1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charset="0"/>
                <a:ea typeface="ヒラギノ角ゴ Pro W3" pitchFamily="1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Arial" charset="0"/>
                <a:ea typeface="ヒラギノ角ゴ Pro W3" pitchFamily="1" charset="-128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54D92"/>
                </a:solidFill>
                <a:latin typeface="Georgia" pitchFamily="1" charset="0"/>
                <a:ea typeface="ヒラギノ角ゴ Pro W3" pitchFamily="1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kern="0" cap="small" dirty="0" smtClean="0">
                <a:solidFill>
                  <a:srgbClr val="9BBB59">
                    <a:lumMod val="75000"/>
                  </a:srgbClr>
                </a:solidFill>
                <a:latin typeface="Georgia" pitchFamily="1"/>
              </a:rPr>
              <a:t>Levels of Assessment</a:t>
            </a:r>
            <a:endParaRPr lang="en-US" sz="3200" kern="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286000" y="1592112"/>
            <a:ext cx="0" cy="3818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4084" y="2790440"/>
            <a:ext cx="172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Depth &amp; </a:t>
            </a:r>
            <a:r>
              <a:rPr lang="en-US" i="1" dirty="0" smtClean="0"/>
              <a:t>Resources required</a:t>
            </a:r>
            <a:endParaRPr lang="en-US" i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272352" y="5410200"/>
            <a:ext cx="41910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75884" y="5558135"/>
            <a:ext cx="172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Frequency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48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2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609600"/>
          </a:xfrm>
        </p:spPr>
        <p:txBody>
          <a:bodyPr/>
          <a:lstStyle/>
          <a:p>
            <a:pPr algn="ctr"/>
            <a:r>
              <a:rPr lang="en-US" sz="4800" i="1" dirty="0" smtClean="0"/>
              <a:t>Thanks</a:t>
            </a:r>
            <a:endParaRPr lang="en-US" sz="4800" i="1" dirty="0"/>
          </a:p>
        </p:txBody>
      </p:sp>
      <p:pic>
        <p:nvPicPr>
          <p:cNvPr id="11" name="Picture 10" descr="coral str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9477"/>
            <a:ext cx="9144000" cy="23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58220" y="1475125"/>
            <a:ext cx="37776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127000">
            <a:extrusionClr>
              <a:schemeClr val="bg1">
                <a:lumMod val="85000"/>
              </a:schemeClr>
            </a:extrusionClr>
          </a:sp3d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463550">
              <a:spcAft>
                <a:spcPts val="600"/>
              </a:spcAft>
              <a:buClr>
                <a:srgbClr val="B2BB1E"/>
              </a:buClr>
              <a:defRPr/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Develop long-term, science-based conservation initiatives </a:t>
            </a:r>
            <a:r>
              <a:rPr lang="en-US" sz="2800" b="1" dirty="0" smtClean="0">
                <a:solidFill>
                  <a:prstClr val="black"/>
                </a:solidFill>
                <a:cs typeface="Arial" pitchFamily="34" charset="0"/>
              </a:rPr>
              <a:t>with measurable </a:t>
            </a:r>
            <a:r>
              <a:rPr lang="en-US" sz="2800" b="1" dirty="0">
                <a:solidFill>
                  <a:prstClr val="black"/>
                </a:solidFill>
                <a:cs typeface="Arial" pitchFamily="34" charset="0"/>
              </a:rPr>
              <a:t>outcomes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that “move the needle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” for key species, places of importance, or issues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981200" y="457200"/>
            <a:ext cx="60198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rgbClr val="054D92"/>
                </a:solidFill>
                <a:latin typeface="Arial"/>
                <a:ea typeface="+mj-ea"/>
                <a:cs typeface="Arial"/>
              </a:rPr>
              <a:t>2006 NFWF Board Mandate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54D9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8534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6"/>
          <p:cNvSpPr>
            <a:spLocks noChangeArrowheads="1"/>
          </p:cNvSpPr>
          <p:nvPr/>
        </p:nvSpPr>
        <p:spPr bwMode="auto">
          <a:xfrm>
            <a:off x="6553200" y="5271448"/>
            <a:ext cx="2362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45720" tIns="91440" rIns="45720" bIns="91440" anchor="ctr"/>
          <a:lstStyle/>
          <a:p>
            <a:endParaRPr lang="en-US" sz="1200" b="0"/>
          </a:p>
        </p:txBody>
      </p:sp>
      <p:pic>
        <p:nvPicPr>
          <p:cNvPr id="11" name="Picture 2" descr="CMP Cycle - 2007-10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376620" cy="48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/>
            <a:r>
              <a:rPr lang="en-US" dirty="0" smtClean="0"/>
              <a:t>Open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6"/>
          <p:cNvSpPr>
            <a:spLocks noChangeArrowheads="1"/>
          </p:cNvSpPr>
          <p:nvPr/>
        </p:nvSpPr>
        <p:spPr bwMode="auto">
          <a:xfrm>
            <a:off x="6553200" y="5271448"/>
            <a:ext cx="2362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45720" tIns="91440" rIns="45720" bIns="91440" anchor="ctr"/>
          <a:lstStyle/>
          <a:p>
            <a:endParaRPr lang="en-US" sz="1200" b="0"/>
          </a:p>
        </p:txBody>
      </p:sp>
      <p:pic>
        <p:nvPicPr>
          <p:cNvPr id="11" name="Picture 2" descr="CMP Cycle - 2007-10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523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86400" y="144780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C6600"/>
              </a:buClr>
            </a:pPr>
            <a:r>
              <a:rPr lang="en-US" sz="2600" dirty="0" smtClean="0"/>
              <a:t>Business Plan that guides initiative grantmaking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419600" y="1600200"/>
            <a:ext cx="838200" cy="22860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3048000"/>
            <a:ext cx="2521633" cy="3268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algn="ctr"/>
            <a:r>
              <a:rPr lang="en-US" dirty="0" smtClean="0"/>
              <a:t>Product of Planning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MP Cycle - 2007-10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523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2514600" y="3657600"/>
            <a:ext cx="1676400" cy="1295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648200" y="16002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lvl="1" indent="-457200">
              <a:spcBef>
                <a:spcPts val="400"/>
              </a:spcBef>
              <a:spcAft>
                <a:spcPts val="400"/>
              </a:spcAft>
              <a:buClr>
                <a:srgbClr val="B2BB1E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Grantmaking</a:t>
            </a:r>
            <a:r>
              <a:rPr lang="en-US" sz="2400" dirty="0" smtClean="0"/>
              <a:t>:             Fund grants aligned with plan</a:t>
            </a:r>
          </a:p>
          <a:p>
            <a:pPr lvl="1" indent="-457200">
              <a:spcBef>
                <a:spcPts val="400"/>
              </a:spcBef>
              <a:spcAft>
                <a:spcPts val="400"/>
              </a:spcAft>
              <a:buClr>
                <a:srgbClr val="B2BB1E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Monitoring:  </a:t>
            </a:r>
          </a:p>
          <a:p>
            <a:pPr lvl="2" indent="-339725">
              <a:spcBef>
                <a:spcPts val="400"/>
              </a:spcBef>
              <a:spcAft>
                <a:spcPts val="400"/>
              </a:spcAft>
              <a:buClr>
                <a:srgbClr val="B2BB1E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Applicants provide estimates for </a:t>
            </a:r>
            <a:r>
              <a:rPr lang="en-US" sz="2400" dirty="0" smtClean="0"/>
              <a:t>indicators</a:t>
            </a:r>
            <a:endParaRPr lang="en-US" sz="2400" dirty="0" smtClean="0"/>
          </a:p>
          <a:p>
            <a:pPr lvl="2" indent="-339725">
              <a:spcBef>
                <a:spcPts val="400"/>
              </a:spcBef>
              <a:spcAft>
                <a:spcPts val="400"/>
              </a:spcAft>
              <a:buClr>
                <a:srgbClr val="B2BB1E"/>
              </a:buClr>
              <a:buFont typeface="Arial" pitchFamily="34" charset="0"/>
              <a:buChar char="•"/>
              <a:defRPr/>
            </a:pPr>
            <a:r>
              <a:rPr lang="en-US" sz="2400" dirty="0" smtClean="0"/>
              <a:t>Grantees update data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56479" r="4673" b="25606"/>
          <a:stretch/>
        </p:blipFill>
        <p:spPr bwMode="auto">
          <a:xfrm>
            <a:off x="76200" y="5181600"/>
            <a:ext cx="8915400" cy="154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52400" y="5257800"/>
            <a:ext cx="8839200" cy="1371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pPr algn="ctr"/>
            <a:r>
              <a:rPr lang="en-US" dirty="0" smtClean="0"/>
              <a:t>Step 4. Analyze, Use, Adapt</a:t>
            </a:r>
            <a:endParaRPr lang="en-US" dirty="0"/>
          </a:p>
        </p:txBody>
      </p:sp>
      <p:sp>
        <p:nvSpPr>
          <p:cNvPr id="6" name="Rectangle 156"/>
          <p:cNvSpPr>
            <a:spLocks noChangeArrowheads="1"/>
          </p:cNvSpPr>
          <p:nvPr/>
        </p:nvSpPr>
        <p:spPr bwMode="auto">
          <a:xfrm>
            <a:off x="6553200" y="5271448"/>
            <a:ext cx="2362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45720" tIns="91440" rIns="45720" bIns="91440" anchor="ctr"/>
          <a:lstStyle/>
          <a:p>
            <a:endParaRPr lang="en-US" sz="1200" b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53318" y="3572628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0" lvl="1" algn="ctr">
              <a:spcBef>
                <a:spcPts val="400"/>
              </a:spcBef>
              <a:spcAft>
                <a:spcPts val="400"/>
              </a:spcAft>
              <a:buClr>
                <a:srgbClr val="CC6600"/>
              </a:buClr>
              <a:defRPr/>
            </a:pPr>
            <a:r>
              <a:rPr lang="en-US" dirty="0" smtClean="0"/>
              <a:t>Rapid Assessments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4419600"/>
            <a:ext cx="3048000" cy="1752600"/>
            <a:chOff x="609600" y="4419600"/>
            <a:chExt cx="3048000" cy="17526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200" y="4419600"/>
              <a:ext cx="1295400" cy="16635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609600" y="4876800"/>
              <a:ext cx="1828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0" lvl="1">
                <a:spcBef>
                  <a:spcPts val="400"/>
                </a:spcBef>
                <a:spcAft>
                  <a:spcPts val="400"/>
                </a:spcAft>
                <a:buClr>
                  <a:srgbClr val="CC6600"/>
                </a:buClr>
                <a:defRPr/>
              </a:pPr>
              <a:r>
                <a:rPr lang="en-US" dirty="0" smtClean="0"/>
                <a:t>Third-party evaluations</a:t>
              </a:r>
              <a:endParaRPr lang="en-US" dirty="0"/>
            </a:p>
          </p:txBody>
        </p:sp>
      </p:grpSp>
      <p:pic>
        <p:nvPicPr>
          <p:cNvPr id="11" name="Picture 2" descr="CMP Cycle - 2007-10-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8137" y="1336742"/>
            <a:ext cx="4981063" cy="45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4114800" y="4267200"/>
            <a:ext cx="1905000" cy="1219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8600" y="1636494"/>
            <a:ext cx="3451882" cy="1800594"/>
            <a:chOff x="228600" y="1636494"/>
            <a:chExt cx="3451882" cy="1800594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28600" y="1905000"/>
              <a:ext cx="18288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0" lvl="1" algn="ctr">
                <a:spcBef>
                  <a:spcPts val="400"/>
                </a:spcBef>
                <a:spcAft>
                  <a:spcPts val="400"/>
                </a:spcAft>
                <a:buClr>
                  <a:srgbClr val="CC6600"/>
                </a:buClr>
                <a:defRPr/>
              </a:pPr>
              <a:r>
                <a:rPr lang="en-US" dirty="0" smtClean="0"/>
                <a:t>Annual Scorecards</a:t>
              </a:r>
              <a:endParaRPr lang="en-US" dirty="0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636494"/>
              <a:ext cx="1394482" cy="1800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76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56"/>
          <p:cNvSpPr>
            <a:spLocks noChangeArrowheads="1"/>
          </p:cNvSpPr>
          <p:nvPr/>
        </p:nvSpPr>
        <p:spPr bwMode="auto">
          <a:xfrm>
            <a:off x="6553200" y="5271448"/>
            <a:ext cx="2362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45720" tIns="91440" rIns="45720" bIns="91440" anchor="ctr"/>
          <a:lstStyle/>
          <a:p>
            <a:endParaRPr lang="en-US" sz="1200" b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213360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lvl="1" indent="-457200">
              <a:spcAft>
                <a:spcPts val="400"/>
              </a:spcAft>
              <a:buClr>
                <a:srgbClr val="B2BB1E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Snapshot of key metrics:</a:t>
            </a:r>
          </a:p>
          <a:p>
            <a:pPr lvl="2" indent="-339725">
              <a:spcAft>
                <a:spcPts val="400"/>
              </a:spcAft>
              <a:buClr>
                <a:srgbClr val="B2BB1E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Funding</a:t>
            </a:r>
          </a:p>
          <a:p>
            <a:pPr lvl="2" indent="-339725">
              <a:spcAft>
                <a:spcPts val="400"/>
              </a:spcAft>
              <a:buClr>
                <a:srgbClr val="B2BB1E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Conservation progress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pPr algn="ctr"/>
            <a:r>
              <a:rPr lang="en-US" dirty="0" smtClean="0"/>
              <a:t>Initiative Scorecards</a:t>
            </a:r>
            <a:endParaRPr lang="en-US" dirty="0"/>
          </a:p>
        </p:txBody>
      </p:sp>
      <p:pic>
        <p:nvPicPr>
          <p:cNvPr id="4099" name="Picture 3" descr="C:\Users\mfoster\Google Drive\NFWF\Scorecards\Scorecards_Summer2014\Wildlife\C-Y_17July2014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87237"/>
            <a:ext cx="4191000" cy="542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71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foster\Google Drive\NFWF\Scorecards\Scorecards_Summer2014\Wildlife\C-Y_17July2014_1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1"/>
          <a:stretch/>
        </p:blipFill>
        <p:spPr bwMode="auto">
          <a:xfrm>
            <a:off x="684663" y="214097"/>
            <a:ext cx="7772400" cy="63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609600"/>
          </a:xfrm>
        </p:spPr>
        <p:txBody>
          <a:bodyPr/>
          <a:lstStyle/>
          <a:p>
            <a:pPr algn="ctr"/>
            <a:r>
              <a:rPr lang="en-US" dirty="0" smtClean="0"/>
              <a:t>Scorecard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90599" y="3048000"/>
            <a:ext cx="7466463" cy="3429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848600" y="5769873"/>
            <a:ext cx="1295400" cy="83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54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foster\Google Drive\NFWF\Scorecards\Scorecards_Summer2014\Wildlife\C-Y_17July2014_1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64" b="13264"/>
          <a:stretch/>
        </p:blipFill>
        <p:spPr bwMode="auto">
          <a:xfrm>
            <a:off x="0" y="52316"/>
            <a:ext cx="7772400" cy="219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foster\Google Drive\NFWF\Scorecards\Scorecards_Summer2014\Wildlife\C-Y_17July2014_2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b="51150"/>
          <a:stretch/>
        </p:blipFill>
        <p:spPr bwMode="auto">
          <a:xfrm>
            <a:off x="0" y="2242319"/>
            <a:ext cx="7772400" cy="45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467600" y="5558998"/>
            <a:ext cx="1691185" cy="11847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1000" y="3291763"/>
            <a:ext cx="7239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 progress on </a:t>
            </a:r>
            <a:r>
              <a:rPr lang="en-US" dirty="0" smtClean="0">
                <a:solidFill>
                  <a:schemeClr val="tx1"/>
                </a:solidFill>
              </a:rPr>
              <a:t>road </a:t>
            </a:r>
            <a:r>
              <a:rPr lang="en-US" dirty="0" err="1" smtClean="0">
                <a:solidFill>
                  <a:schemeClr val="tx1"/>
                </a:solidFill>
              </a:rPr>
              <a:t>decommisioning</a:t>
            </a:r>
            <a:r>
              <a:rPr lang="en-US" dirty="0" smtClean="0">
                <a:solidFill>
                  <a:schemeClr val="tx1"/>
                </a:solidFill>
              </a:rPr>
              <a:t> objective.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Perhaps solicit some proposals for this.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1000" y="5833659"/>
            <a:ext cx="7239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Better than expected progress.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Perhaps </a:t>
            </a:r>
            <a:r>
              <a:rPr lang="en-US" dirty="0" smtClean="0">
                <a:solidFill>
                  <a:schemeClr val="tx1"/>
                </a:solidFill>
              </a:rPr>
              <a:t>allocate funds elsewhere.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2178" y="2286000"/>
            <a:ext cx="7105422" cy="9600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2178" y="4598938"/>
            <a:ext cx="7105422" cy="11922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8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72" grpId="0" animBg="1"/>
      <p:bldP spid="14" grpId="0" animBg="1"/>
      <p:bldP spid="14" grpId="1" animBg="1"/>
      <p:bldP spid="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64A82DE2FE248BB1695F4504AFEDF" ma:contentTypeVersion="12" ma:contentTypeDescription="Create a new document." ma:contentTypeScope="" ma:versionID="1f6f683278da9844176446095b8e33f2">
  <xsd:schema xmlns:xsd="http://www.w3.org/2001/XMLSchema" xmlns:p="http://schemas.microsoft.com/office/2006/metadata/properties" xmlns:ns2="8365a3b2-c89b-475d-8afb-1fcbc447800c" targetNamespace="http://schemas.microsoft.com/office/2006/metadata/properties" ma:root="true" ma:fieldsID="7d4bcf9a762f03366cf6a7f8e5cd7c1d" ns2:_="">
    <xsd:import namespace="8365a3b2-c89b-475d-8afb-1fcbc447800c"/>
    <xsd:element name="properties">
      <xsd:complexType>
        <xsd:sequence>
          <xsd:element name="documentManagement">
            <xsd:complexType>
              <xsd:all>
                <xsd:element ref="ns2:Content" minOccurs="0"/>
                <xsd:element ref="ns2:Funding_x0020_Source_x0020__x0023_" minOccurs="0"/>
                <xsd:element ref="ns2:Program_x0020__x0024_" minOccurs="0"/>
                <xsd:element ref="ns2:Ops_x0020__x0024_" minOccurs="0"/>
                <xsd:element ref="ns2:Award_x0020_Date" minOccurs="0"/>
                <xsd:element ref="ns2:Staff_x0020_Lead" minOccurs="0"/>
                <xsd:element ref="ns2:Timeframe" minOccurs="0"/>
                <xsd:element ref="ns2:Interim_x0020_Reports_x0020_Due" minOccurs="0"/>
                <xsd:element ref="ns2:Final_x0020_Report_x0020_Due" minOccurs="0"/>
                <xsd:element ref="ns2:Payment_x0020_Schedule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365a3b2-c89b-475d-8afb-1fcbc447800c" elementFormDefault="qualified">
    <xsd:import namespace="http://schemas.microsoft.com/office/2006/documentManagement/types"/>
    <xsd:element name="Content" ma:index="8" nillable="true" ma:displayName="Content" ma:internalName="Content">
      <xsd:simpleType>
        <xsd:restriction base="dms:Text">
          <xsd:maxLength value="255"/>
        </xsd:restriction>
      </xsd:simpleType>
    </xsd:element>
    <xsd:element name="Funding_x0020_Source_x0020__x0023_" ma:index="9" nillable="true" ma:displayName="Funding Source #" ma:internalName="Funding_x0020_Source_x0020__x0023_">
      <xsd:simpleType>
        <xsd:restriction base="dms:Text">
          <xsd:maxLength value="255"/>
        </xsd:restriction>
      </xsd:simpleType>
    </xsd:element>
    <xsd:element name="Program_x0020__x0024_" ma:index="10" nillable="true" ma:displayName="Program $" ma:internalName="Program_x0020__x0024_">
      <xsd:simpleType>
        <xsd:restriction base="dms:Text">
          <xsd:maxLength value="255"/>
        </xsd:restriction>
      </xsd:simpleType>
    </xsd:element>
    <xsd:element name="Ops_x0020__x0024_" ma:index="11" nillable="true" ma:displayName="Ops $" ma:internalName="Ops_x0020__x0024_">
      <xsd:simpleType>
        <xsd:restriction base="dms:Text">
          <xsd:maxLength value="255"/>
        </xsd:restriction>
      </xsd:simpleType>
    </xsd:element>
    <xsd:element name="Award_x0020_Date" ma:index="12" nillable="true" ma:displayName="Award Date" ma:format="DateOnly" ma:internalName="Award_x0020_Date">
      <xsd:simpleType>
        <xsd:restriction base="dms:DateTime"/>
      </xsd:simpleType>
    </xsd:element>
    <xsd:element name="Staff_x0020_Lead" ma:index="13" nillable="true" ma:displayName="Staff Lead" ma:internalName="Staff_x0020_Lead">
      <xsd:simpleType>
        <xsd:restriction base="dms:Text">
          <xsd:maxLength value="255"/>
        </xsd:restriction>
      </xsd:simpleType>
    </xsd:element>
    <xsd:element name="Timeframe" ma:index="14" nillable="true" ma:displayName="Timeframe" ma:internalName="Timeframe">
      <xsd:simpleType>
        <xsd:restriction base="dms:Text">
          <xsd:maxLength value="255"/>
        </xsd:restriction>
      </xsd:simpleType>
    </xsd:element>
    <xsd:element name="Interim_x0020_Reports_x0020_Due" ma:index="15" nillable="true" ma:displayName="Interim Reports Due" ma:format="DateOnly" ma:internalName="Interim_x0020_Reports_x0020_Due">
      <xsd:simpleType>
        <xsd:restriction base="dms:DateTime"/>
      </xsd:simpleType>
    </xsd:element>
    <xsd:element name="Final_x0020_Report_x0020_Due" ma:index="16" nillable="true" ma:displayName="Final Report Due" ma:format="DateOnly" ma:internalName="Final_x0020_Report_x0020_Due">
      <xsd:simpleType>
        <xsd:restriction base="dms:DateTime"/>
      </xsd:simpleType>
    </xsd:element>
    <xsd:element name="Payment_x0020_Schedule" ma:index="17" nillable="true" ma:displayName="Payment Schedule" ma:internalName="Payment_x0020_Schedule">
      <xsd:simpleType>
        <xsd:restriction base="dms:Text">
          <xsd:maxLength value="255"/>
        </xsd:restriction>
      </xsd:simpleType>
    </xsd:element>
    <xsd:element name="Notes0" ma:index="18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Award_x0020_Date xmlns="8365a3b2-c89b-475d-8afb-1fcbc447800c" xsi:nil="true"/>
    <Timeframe xmlns="8365a3b2-c89b-475d-8afb-1fcbc447800c" xsi:nil="true"/>
    <Content xmlns="8365a3b2-c89b-475d-8afb-1fcbc447800c" xsi:nil="true"/>
    <Staff_x0020_Lead xmlns="8365a3b2-c89b-475d-8afb-1fcbc447800c" xsi:nil="true"/>
    <Notes0 xmlns="8365a3b2-c89b-475d-8afb-1fcbc447800c" xsi:nil="true"/>
    <Funding_x0020_Source_x0020__x0023_ xmlns="8365a3b2-c89b-475d-8afb-1fcbc447800c" xsi:nil="true"/>
    <Interim_x0020_Reports_x0020_Due xmlns="8365a3b2-c89b-475d-8afb-1fcbc447800c" xsi:nil="true"/>
    <Ops_x0020__x0024_ xmlns="8365a3b2-c89b-475d-8afb-1fcbc447800c" xsi:nil="true"/>
    <Final_x0020_Report_x0020_Due xmlns="8365a3b2-c89b-475d-8afb-1fcbc447800c" xsi:nil="true"/>
    <Program_x0020__x0024_ xmlns="8365a3b2-c89b-475d-8afb-1fcbc447800c" xsi:nil="true"/>
    <Payment_x0020_Schedule xmlns="8365a3b2-c89b-475d-8afb-1fcbc447800c" xsi:nil="true"/>
  </documentManagement>
</p:properties>
</file>

<file path=customXml/itemProps1.xml><?xml version="1.0" encoding="utf-8"?>
<ds:datastoreItem xmlns:ds="http://schemas.openxmlformats.org/officeDocument/2006/customXml" ds:itemID="{DF72085F-8A1D-47B9-BACA-8865B3FBE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6F4B5-AB37-4CDC-83C8-61DF9CE78C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5a3b2-c89b-475d-8afb-1fcbc447800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6674288-D12C-48BB-B39B-143D71FF3BFC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73D7C7E-4933-449F-9350-46C4A279BF89}">
  <ds:schemaRefs>
    <ds:schemaRef ds:uri="8365a3b2-c89b-475d-8afb-1fcbc447800c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16021</TotalTime>
  <Words>290</Words>
  <Application>Microsoft Office PowerPoint</Application>
  <PresentationFormat>On-screen Show (4:3)</PresentationFormat>
  <Paragraphs>97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National Fish &amp; Wildlife Foundation  </vt:lpstr>
      <vt:lpstr>PowerPoint Presentation</vt:lpstr>
      <vt:lpstr>Open Standards</vt:lpstr>
      <vt:lpstr>Product of Planning Effort</vt:lpstr>
      <vt:lpstr>Implementation</vt:lpstr>
      <vt:lpstr>Step 4. Analyze, Use, Adapt</vt:lpstr>
      <vt:lpstr>Initiative Scorecards</vt:lpstr>
      <vt:lpstr>Scorecard </vt:lpstr>
      <vt:lpstr>PowerPoint Presentation</vt:lpstr>
      <vt:lpstr>Internal Rapid Assessment</vt:lpstr>
      <vt:lpstr>I. Implementation Progress</vt:lpstr>
      <vt:lpstr>Addressing Recommendations</vt:lpstr>
      <vt:lpstr>Commission Third-Party Evaluations</vt:lpstr>
      <vt:lpstr>PowerPoint Presentation</vt:lpstr>
      <vt:lpstr>Thanks</vt:lpstr>
    </vt:vector>
  </TitlesOfParts>
  <Company>Emily Christenson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Christenson</dc:creator>
  <cp:lastModifiedBy>Christina Kakoyannis</cp:lastModifiedBy>
  <cp:revision>570</cp:revision>
  <cp:lastPrinted>2014-06-11T02:48:39Z</cp:lastPrinted>
  <dcterms:created xsi:type="dcterms:W3CDTF">2007-06-14T12:52:35Z</dcterms:created>
  <dcterms:modified xsi:type="dcterms:W3CDTF">2014-10-08T01:47:27Z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